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6" r:id="rId4"/>
  </p:sldMasterIdLst>
  <p:notesMasterIdLst>
    <p:notesMasterId r:id="rId60"/>
  </p:notesMasterIdLst>
  <p:sldIdLst>
    <p:sldId id="256"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257" r:id="rId28"/>
    <p:sldId id="258" r:id="rId29"/>
    <p:sldId id="259"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 id="273" r:id="rId44"/>
    <p:sldId id="274" r:id="rId45"/>
    <p:sldId id="275" r:id="rId46"/>
    <p:sldId id="276" r:id="rId47"/>
    <p:sldId id="277" r:id="rId48"/>
    <p:sldId id="278" r:id="rId49"/>
    <p:sldId id="279" r:id="rId50"/>
    <p:sldId id="280" r:id="rId51"/>
    <p:sldId id="281" r:id="rId52"/>
    <p:sldId id="282" r:id="rId53"/>
    <p:sldId id="283" r:id="rId54"/>
    <p:sldId id="284" r:id="rId55"/>
    <p:sldId id="286" r:id="rId56"/>
    <p:sldId id="287" r:id="rId57"/>
    <p:sldId id="288" r:id="rId58"/>
    <p:sldId id="289"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E2C37B-F8C6-0A45-8FA3-C0B286583CF7}" type="doc">
      <dgm:prSet loTypeId="urn:microsoft.com/office/officeart/2005/8/layout/arrow2" loCatId="process" qsTypeId="urn:microsoft.com/office/officeart/2005/8/quickstyle/simple5" qsCatId="simple" csTypeId="urn:microsoft.com/office/officeart/2005/8/colors/accent1_2" csCatId="accent1" phldr="1"/>
      <dgm:spPr/>
      <dgm:t>
        <a:bodyPr/>
        <a:lstStyle/>
        <a:p>
          <a:endParaRPr lang="en-US"/>
        </a:p>
      </dgm:t>
    </dgm:pt>
    <dgm:pt modelId="{5BA546F9-00DE-3946-BDB0-FDC85646C9A2}">
      <dgm:prSet phldrT="[Text]" custT="1"/>
      <dgm:spPr/>
      <dgm:t>
        <a:bodyPr/>
        <a:lstStyle/>
        <a:p>
          <a:pPr>
            <a:lnSpc>
              <a:spcPct val="100000"/>
            </a:lnSpc>
          </a:pPr>
          <a:r>
            <a:rPr lang="en-US" sz="1400" b="1" dirty="0" smtClean="0"/>
            <a:t> </a:t>
          </a:r>
          <a:endParaRPr lang="en-US" sz="1400" b="1" dirty="0"/>
        </a:p>
      </dgm:t>
    </dgm:pt>
    <dgm:pt modelId="{C936726A-F54F-9E4D-AA7A-2ED39A96F8FC}" type="parTrans" cxnId="{11BFD12D-69A9-814D-9AA8-873C471C3354}">
      <dgm:prSet/>
      <dgm:spPr/>
      <dgm:t>
        <a:bodyPr/>
        <a:lstStyle/>
        <a:p>
          <a:pPr>
            <a:lnSpc>
              <a:spcPct val="100000"/>
            </a:lnSpc>
          </a:pPr>
          <a:endParaRPr lang="en-US" sz="1400" b="1"/>
        </a:p>
      </dgm:t>
    </dgm:pt>
    <dgm:pt modelId="{39DB303E-B8C0-A84D-8DB0-77394B8D6B77}" type="sibTrans" cxnId="{11BFD12D-69A9-814D-9AA8-873C471C3354}">
      <dgm:prSet/>
      <dgm:spPr/>
      <dgm:t>
        <a:bodyPr/>
        <a:lstStyle/>
        <a:p>
          <a:pPr>
            <a:lnSpc>
              <a:spcPct val="100000"/>
            </a:lnSpc>
          </a:pPr>
          <a:endParaRPr lang="en-US" sz="1400" b="1"/>
        </a:p>
      </dgm:t>
    </dgm:pt>
    <dgm:pt modelId="{A14357F8-68BE-E549-82CB-A90B2E9A4EFC}">
      <dgm:prSet phldrT="[Text]" custT="1"/>
      <dgm:spPr/>
      <dgm:t>
        <a:bodyPr/>
        <a:lstStyle/>
        <a:p>
          <a:pPr>
            <a:lnSpc>
              <a:spcPct val="100000"/>
            </a:lnSpc>
          </a:pPr>
          <a:r>
            <a:rPr lang="en-US" sz="1400" b="1" dirty="0" smtClean="0"/>
            <a:t> </a:t>
          </a:r>
          <a:endParaRPr lang="en-US" sz="1400" b="1" dirty="0"/>
        </a:p>
      </dgm:t>
    </dgm:pt>
    <dgm:pt modelId="{71025676-C5B5-7F42-B25B-73C6248DAF55}" type="parTrans" cxnId="{F1AD4893-2252-184D-A2D1-173088AEBD9B}">
      <dgm:prSet/>
      <dgm:spPr/>
      <dgm:t>
        <a:bodyPr/>
        <a:lstStyle/>
        <a:p>
          <a:pPr>
            <a:lnSpc>
              <a:spcPct val="100000"/>
            </a:lnSpc>
          </a:pPr>
          <a:endParaRPr lang="en-US" sz="1400" b="1"/>
        </a:p>
      </dgm:t>
    </dgm:pt>
    <dgm:pt modelId="{7C8B9B19-5076-0642-9080-9B2CE08AF0AD}" type="sibTrans" cxnId="{F1AD4893-2252-184D-A2D1-173088AEBD9B}">
      <dgm:prSet/>
      <dgm:spPr/>
      <dgm:t>
        <a:bodyPr/>
        <a:lstStyle/>
        <a:p>
          <a:pPr>
            <a:lnSpc>
              <a:spcPct val="100000"/>
            </a:lnSpc>
          </a:pPr>
          <a:endParaRPr lang="en-US" sz="1400" b="1"/>
        </a:p>
      </dgm:t>
    </dgm:pt>
    <dgm:pt modelId="{85A6F959-6116-8948-8FE9-AA17664231A6}">
      <dgm:prSet custT="1"/>
      <dgm:spPr/>
      <dgm:t>
        <a:bodyPr/>
        <a:lstStyle/>
        <a:p>
          <a:pPr>
            <a:lnSpc>
              <a:spcPct val="100000"/>
            </a:lnSpc>
          </a:pPr>
          <a:r>
            <a:rPr lang="en-US" sz="1400" b="1" dirty="0" smtClean="0"/>
            <a:t> </a:t>
          </a:r>
          <a:endParaRPr lang="en-US" sz="1400" b="1" dirty="0"/>
        </a:p>
      </dgm:t>
    </dgm:pt>
    <dgm:pt modelId="{CC5D2692-9CAE-DE4A-92A4-360C772D94E5}" type="parTrans" cxnId="{CCEB6320-F27A-3044-9A13-D9D4F4B7FBDF}">
      <dgm:prSet/>
      <dgm:spPr/>
      <dgm:t>
        <a:bodyPr/>
        <a:lstStyle/>
        <a:p>
          <a:pPr>
            <a:lnSpc>
              <a:spcPct val="100000"/>
            </a:lnSpc>
          </a:pPr>
          <a:endParaRPr lang="en-US" sz="1400" b="1"/>
        </a:p>
      </dgm:t>
    </dgm:pt>
    <dgm:pt modelId="{B9FF55FB-08AF-3E4F-912A-72C9A6FA1BE6}" type="sibTrans" cxnId="{CCEB6320-F27A-3044-9A13-D9D4F4B7FBDF}">
      <dgm:prSet/>
      <dgm:spPr/>
      <dgm:t>
        <a:bodyPr/>
        <a:lstStyle/>
        <a:p>
          <a:pPr>
            <a:lnSpc>
              <a:spcPct val="100000"/>
            </a:lnSpc>
          </a:pPr>
          <a:endParaRPr lang="en-US" sz="1400" b="1"/>
        </a:p>
      </dgm:t>
    </dgm:pt>
    <dgm:pt modelId="{48DBE52F-F23F-CC47-90F9-3D85F0FF9E30}">
      <dgm:prSet phldrT="[Text]" custT="1"/>
      <dgm:spPr/>
      <dgm:t>
        <a:bodyPr/>
        <a:lstStyle/>
        <a:p>
          <a:pPr>
            <a:lnSpc>
              <a:spcPct val="100000"/>
            </a:lnSpc>
          </a:pPr>
          <a:r>
            <a:rPr lang="en-US" sz="1400" b="1" dirty="0" smtClean="0"/>
            <a:t> </a:t>
          </a:r>
          <a:endParaRPr lang="en-US" sz="1400" b="1" dirty="0"/>
        </a:p>
      </dgm:t>
    </dgm:pt>
    <dgm:pt modelId="{E62FAFEA-9065-884E-BF86-0142EDB3F9CD}" type="sibTrans" cxnId="{8F175C99-CF0E-3D4E-8AC0-E1B43895A9E4}">
      <dgm:prSet/>
      <dgm:spPr/>
      <dgm:t>
        <a:bodyPr/>
        <a:lstStyle/>
        <a:p>
          <a:pPr>
            <a:lnSpc>
              <a:spcPct val="100000"/>
            </a:lnSpc>
          </a:pPr>
          <a:endParaRPr lang="en-US" sz="1400" b="1"/>
        </a:p>
      </dgm:t>
    </dgm:pt>
    <dgm:pt modelId="{2215D6C4-B837-2243-AEAB-5A571589420C}" type="parTrans" cxnId="{8F175C99-CF0E-3D4E-8AC0-E1B43895A9E4}">
      <dgm:prSet/>
      <dgm:spPr/>
      <dgm:t>
        <a:bodyPr/>
        <a:lstStyle/>
        <a:p>
          <a:pPr>
            <a:lnSpc>
              <a:spcPct val="100000"/>
            </a:lnSpc>
          </a:pPr>
          <a:endParaRPr lang="en-US" sz="1400" b="1"/>
        </a:p>
      </dgm:t>
    </dgm:pt>
    <dgm:pt modelId="{89C1619A-91DF-4E23-93FA-275FA2C2F36D}">
      <dgm:prSet custT="1"/>
      <dgm:spPr/>
      <dgm:t>
        <a:bodyPr/>
        <a:lstStyle/>
        <a:p>
          <a:pPr>
            <a:lnSpc>
              <a:spcPct val="100000"/>
            </a:lnSpc>
          </a:pPr>
          <a:endParaRPr lang="en-US" sz="1400" b="1" dirty="0"/>
        </a:p>
      </dgm:t>
    </dgm:pt>
    <dgm:pt modelId="{EE0A34E4-58B6-42BD-8877-545927A72B05}" type="parTrans" cxnId="{C880BD10-64DE-451A-877B-9E9BF614C018}">
      <dgm:prSet/>
      <dgm:spPr/>
      <dgm:t>
        <a:bodyPr/>
        <a:lstStyle/>
        <a:p>
          <a:endParaRPr lang="en-US"/>
        </a:p>
      </dgm:t>
    </dgm:pt>
    <dgm:pt modelId="{21D1F5DC-1EA6-4800-B087-CE508EDC2348}" type="sibTrans" cxnId="{C880BD10-64DE-451A-877B-9E9BF614C018}">
      <dgm:prSet/>
      <dgm:spPr/>
      <dgm:t>
        <a:bodyPr/>
        <a:lstStyle/>
        <a:p>
          <a:endParaRPr lang="en-US"/>
        </a:p>
      </dgm:t>
    </dgm:pt>
    <dgm:pt modelId="{129DBFCE-CACB-4A3E-A0B6-1D8199378BB7}">
      <dgm:prSet/>
      <dgm:spPr/>
      <dgm:t>
        <a:bodyPr/>
        <a:lstStyle/>
        <a:p>
          <a:endParaRPr lang="en-US"/>
        </a:p>
      </dgm:t>
    </dgm:pt>
    <dgm:pt modelId="{B62A65EA-7B9E-499A-BB8D-454267C2D8DB}" type="parTrans" cxnId="{4691582B-FDF5-4900-9009-9BE1776A7A2F}">
      <dgm:prSet/>
      <dgm:spPr/>
      <dgm:t>
        <a:bodyPr/>
        <a:lstStyle/>
        <a:p>
          <a:endParaRPr lang="en-US"/>
        </a:p>
      </dgm:t>
    </dgm:pt>
    <dgm:pt modelId="{807A6629-8170-4FD6-963C-C2B88CBC0015}" type="sibTrans" cxnId="{4691582B-FDF5-4900-9009-9BE1776A7A2F}">
      <dgm:prSet/>
      <dgm:spPr/>
      <dgm:t>
        <a:bodyPr/>
        <a:lstStyle/>
        <a:p>
          <a:endParaRPr lang="en-US"/>
        </a:p>
      </dgm:t>
    </dgm:pt>
    <dgm:pt modelId="{008CCD49-B462-AE45-9E76-5AE9DE638223}" type="pres">
      <dgm:prSet presAssocID="{27E2C37B-F8C6-0A45-8FA3-C0B286583CF7}" presName="arrowDiagram" presStyleCnt="0">
        <dgm:presLayoutVars>
          <dgm:chMax val="5"/>
          <dgm:dir/>
          <dgm:resizeHandles val="exact"/>
        </dgm:presLayoutVars>
      </dgm:prSet>
      <dgm:spPr/>
      <dgm:t>
        <a:bodyPr/>
        <a:lstStyle/>
        <a:p>
          <a:endParaRPr lang="en-US"/>
        </a:p>
      </dgm:t>
    </dgm:pt>
    <dgm:pt modelId="{3EC51C56-B0FB-9F4B-ADCE-013385E14235}" type="pres">
      <dgm:prSet presAssocID="{27E2C37B-F8C6-0A45-8FA3-C0B286583CF7}" presName="arrow" presStyleLbl="bgShp" presStyleIdx="0" presStyleCnt="1"/>
      <dgm:spPr>
        <a:gradFill flip="none" rotWithShape="1">
          <a:gsLst>
            <a:gs pos="0">
              <a:srgbClr val="5E9EFF"/>
            </a:gs>
            <a:gs pos="39999">
              <a:srgbClr val="85C2FF"/>
            </a:gs>
            <a:gs pos="70000">
              <a:srgbClr val="C4D6EB"/>
            </a:gs>
            <a:gs pos="100000">
              <a:srgbClr val="FFEBFA"/>
            </a:gs>
          </a:gsLst>
          <a:path path="circle">
            <a:fillToRect l="100000" t="100000"/>
          </a:path>
          <a:tileRect r="-100000" b="-100000"/>
        </a:gradFill>
      </dgm:spPr>
      <dgm:t>
        <a:bodyPr/>
        <a:lstStyle/>
        <a:p>
          <a:endParaRPr lang="en-US"/>
        </a:p>
      </dgm:t>
    </dgm:pt>
    <dgm:pt modelId="{CC331FBE-6960-4E24-AE22-ECB593371908}" type="pres">
      <dgm:prSet presAssocID="{27E2C37B-F8C6-0A45-8FA3-C0B286583CF7}" presName="arrowDiagram5" presStyleCnt="0"/>
      <dgm:spPr/>
    </dgm:pt>
    <dgm:pt modelId="{88AEA959-8D57-4C4C-8BDC-550AE5D3A1F1}" type="pres">
      <dgm:prSet presAssocID="{5BA546F9-00DE-3946-BDB0-FDC85646C9A2}" presName="bullet5a" presStyleLbl="node1" presStyleIdx="0" presStyleCnt="5"/>
      <dgm:spPr/>
    </dgm:pt>
    <dgm:pt modelId="{57831B5E-64E1-4321-9490-FA2E54304FCE}" type="pres">
      <dgm:prSet presAssocID="{5BA546F9-00DE-3946-BDB0-FDC85646C9A2}" presName="textBox5a" presStyleLbl="revTx" presStyleIdx="0" presStyleCnt="5">
        <dgm:presLayoutVars>
          <dgm:bulletEnabled val="1"/>
        </dgm:presLayoutVars>
      </dgm:prSet>
      <dgm:spPr/>
      <dgm:t>
        <a:bodyPr/>
        <a:lstStyle/>
        <a:p>
          <a:endParaRPr lang="en-US"/>
        </a:p>
      </dgm:t>
    </dgm:pt>
    <dgm:pt modelId="{D29A9AA5-BD29-4561-86EA-93520C213B22}" type="pres">
      <dgm:prSet presAssocID="{A14357F8-68BE-E549-82CB-A90B2E9A4EFC}" presName="bullet5b" presStyleLbl="node1" presStyleIdx="1" presStyleCnt="5"/>
      <dgm:spPr/>
    </dgm:pt>
    <dgm:pt modelId="{50931169-1620-4A9F-B36E-A8CA5706B5E6}" type="pres">
      <dgm:prSet presAssocID="{A14357F8-68BE-E549-82CB-A90B2E9A4EFC}" presName="textBox5b" presStyleLbl="revTx" presStyleIdx="1" presStyleCnt="5">
        <dgm:presLayoutVars>
          <dgm:bulletEnabled val="1"/>
        </dgm:presLayoutVars>
      </dgm:prSet>
      <dgm:spPr/>
      <dgm:t>
        <a:bodyPr/>
        <a:lstStyle/>
        <a:p>
          <a:endParaRPr lang="en-US"/>
        </a:p>
      </dgm:t>
    </dgm:pt>
    <dgm:pt modelId="{F7662AAE-337C-453E-B6D7-C73941BA9E2D}" type="pres">
      <dgm:prSet presAssocID="{48DBE52F-F23F-CC47-90F9-3D85F0FF9E30}" presName="bullet5c" presStyleLbl="node1" presStyleIdx="2" presStyleCnt="5"/>
      <dgm:spPr/>
    </dgm:pt>
    <dgm:pt modelId="{5A0CBC5E-21BA-428B-BE88-B7083C7E4EDB}" type="pres">
      <dgm:prSet presAssocID="{48DBE52F-F23F-CC47-90F9-3D85F0FF9E30}" presName="textBox5c" presStyleLbl="revTx" presStyleIdx="2" presStyleCnt="5">
        <dgm:presLayoutVars>
          <dgm:bulletEnabled val="1"/>
        </dgm:presLayoutVars>
      </dgm:prSet>
      <dgm:spPr/>
      <dgm:t>
        <a:bodyPr/>
        <a:lstStyle/>
        <a:p>
          <a:endParaRPr lang="en-US"/>
        </a:p>
      </dgm:t>
    </dgm:pt>
    <dgm:pt modelId="{8F1A7D1B-EC37-4E5A-8493-7EED728CAB23}" type="pres">
      <dgm:prSet presAssocID="{85A6F959-6116-8948-8FE9-AA17664231A6}" presName="bullet5d" presStyleLbl="node1" presStyleIdx="3" presStyleCnt="5"/>
      <dgm:spPr/>
    </dgm:pt>
    <dgm:pt modelId="{52EB5050-3EF2-4FE5-BAF6-98C4706593C8}" type="pres">
      <dgm:prSet presAssocID="{85A6F959-6116-8948-8FE9-AA17664231A6}" presName="textBox5d" presStyleLbl="revTx" presStyleIdx="3" presStyleCnt="5">
        <dgm:presLayoutVars>
          <dgm:bulletEnabled val="1"/>
        </dgm:presLayoutVars>
      </dgm:prSet>
      <dgm:spPr/>
      <dgm:t>
        <a:bodyPr/>
        <a:lstStyle/>
        <a:p>
          <a:endParaRPr lang="en-US"/>
        </a:p>
      </dgm:t>
    </dgm:pt>
    <dgm:pt modelId="{478C98C1-0A84-47C4-B99A-BDFF810A78B9}" type="pres">
      <dgm:prSet presAssocID="{89C1619A-91DF-4E23-93FA-275FA2C2F36D}" presName="bullet5e" presStyleLbl="node1" presStyleIdx="4" presStyleCnt="5"/>
      <dgm:spPr/>
    </dgm:pt>
    <dgm:pt modelId="{9A852331-6779-431A-B22D-869B73E412B6}" type="pres">
      <dgm:prSet presAssocID="{89C1619A-91DF-4E23-93FA-275FA2C2F36D}" presName="textBox5e" presStyleLbl="revTx" presStyleIdx="4" presStyleCnt="5">
        <dgm:presLayoutVars>
          <dgm:bulletEnabled val="1"/>
        </dgm:presLayoutVars>
      </dgm:prSet>
      <dgm:spPr/>
      <dgm:t>
        <a:bodyPr/>
        <a:lstStyle/>
        <a:p>
          <a:endParaRPr lang="en-US"/>
        </a:p>
      </dgm:t>
    </dgm:pt>
  </dgm:ptLst>
  <dgm:cxnLst>
    <dgm:cxn modelId="{A5BAA1DD-52DB-4597-995B-EEBBD98F3196}" type="presOf" srcId="{A14357F8-68BE-E549-82CB-A90B2E9A4EFC}" destId="{50931169-1620-4A9F-B36E-A8CA5706B5E6}" srcOrd="0" destOrd="0" presId="urn:microsoft.com/office/officeart/2005/8/layout/arrow2"/>
    <dgm:cxn modelId="{C880BD10-64DE-451A-877B-9E9BF614C018}" srcId="{27E2C37B-F8C6-0A45-8FA3-C0B286583CF7}" destId="{89C1619A-91DF-4E23-93FA-275FA2C2F36D}" srcOrd="4" destOrd="0" parTransId="{EE0A34E4-58B6-42BD-8877-545927A72B05}" sibTransId="{21D1F5DC-1EA6-4800-B087-CE508EDC2348}"/>
    <dgm:cxn modelId="{4691582B-FDF5-4900-9009-9BE1776A7A2F}" srcId="{27E2C37B-F8C6-0A45-8FA3-C0B286583CF7}" destId="{129DBFCE-CACB-4A3E-A0B6-1D8199378BB7}" srcOrd="5" destOrd="0" parTransId="{B62A65EA-7B9E-499A-BB8D-454267C2D8DB}" sibTransId="{807A6629-8170-4FD6-963C-C2B88CBC0015}"/>
    <dgm:cxn modelId="{F1AD4893-2252-184D-A2D1-173088AEBD9B}" srcId="{27E2C37B-F8C6-0A45-8FA3-C0B286583CF7}" destId="{A14357F8-68BE-E549-82CB-A90B2E9A4EFC}" srcOrd="1" destOrd="0" parTransId="{71025676-C5B5-7F42-B25B-73C6248DAF55}" sibTransId="{7C8B9B19-5076-0642-9080-9B2CE08AF0AD}"/>
    <dgm:cxn modelId="{DDE2EB14-7792-4A9E-B0AC-B469AF56C579}" type="presOf" srcId="{5BA546F9-00DE-3946-BDB0-FDC85646C9A2}" destId="{57831B5E-64E1-4321-9490-FA2E54304FCE}" srcOrd="0" destOrd="0" presId="urn:microsoft.com/office/officeart/2005/8/layout/arrow2"/>
    <dgm:cxn modelId="{8F175C99-CF0E-3D4E-8AC0-E1B43895A9E4}" srcId="{27E2C37B-F8C6-0A45-8FA3-C0B286583CF7}" destId="{48DBE52F-F23F-CC47-90F9-3D85F0FF9E30}" srcOrd="2" destOrd="0" parTransId="{2215D6C4-B837-2243-AEAB-5A571589420C}" sibTransId="{E62FAFEA-9065-884E-BF86-0142EDB3F9CD}"/>
    <dgm:cxn modelId="{61D1C228-EB49-4AB6-ACBD-C63E1684A15B}" type="presOf" srcId="{27E2C37B-F8C6-0A45-8FA3-C0B286583CF7}" destId="{008CCD49-B462-AE45-9E76-5AE9DE638223}" srcOrd="0" destOrd="0" presId="urn:microsoft.com/office/officeart/2005/8/layout/arrow2"/>
    <dgm:cxn modelId="{CCEB6320-F27A-3044-9A13-D9D4F4B7FBDF}" srcId="{27E2C37B-F8C6-0A45-8FA3-C0B286583CF7}" destId="{85A6F959-6116-8948-8FE9-AA17664231A6}" srcOrd="3" destOrd="0" parTransId="{CC5D2692-9CAE-DE4A-92A4-360C772D94E5}" sibTransId="{B9FF55FB-08AF-3E4F-912A-72C9A6FA1BE6}"/>
    <dgm:cxn modelId="{32D64C21-B94B-4893-80AC-E525786408F5}" type="presOf" srcId="{89C1619A-91DF-4E23-93FA-275FA2C2F36D}" destId="{9A852331-6779-431A-B22D-869B73E412B6}" srcOrd="0" destOrd="0" presId="urn:microsoft.com/office/officeart/2005/8/layout/arrow2"/>
    <dgm:cxn modelId="{145679FB-BB0A-4B19-824B-C2637A6E05F8}" type="presOf" srcId="{48DBE52F-F23F-CC47-90F9-3D85F0FF9E30}" destId="{5A0CBC5E-21BA-428B-BE88-B7083C7E4EDB}" srcOrd="0" destOrd="0" presId="urn:microsoft.com/office/officeart/2005/8/layout/arrow2"/>
    <dgm:cxn modelId="{11BFD12D-69A9-814D-9AA8-873C471C3354}" srcId="{27E2C37B-F8C6-0A45-8FA3-C0B286583CF7}" destId="{5BA546F9-00DE-3946-BDB0-FDC85646C9A2}" srcOrd="0" destOrd="0" parTransId="{C936726A-F54F-9E4D-AA7A-2ED39A96F8FC}" sibTransId="{39DB303E-B8C0-A84D-8DB0-77394B8D6B77}"/>
    <dgm:cxn modelId="{B8CBB10A-7A84-4AEA-944D-EBD486D32AAF}" type="presOf" srcId="{85A6F959-6116-8948-8FE9-AA17664231A6}" destId="{52EB5050-3EF2-4FE5-BAF6-98C4706593C8}" srcOrd="0" destOrd="0" presId="urn:microsoft.com/office/officeart/2005/8/layout/arrow2"/>
    <dgm:cxn modelId="{BF8276F9-15B1-4E03-A784-AA07A61D4FEF}" type="presParOf" srcId="{008CCD49-B462-AE45-9E76-5AE9DE638223}" destId="{3EC51C56-B0FB-9F4B-ADCE-013385E14235}" srcOrd="0" destOrd="0" presId="urn:microsoft.com/office/officeart/2005/8/layout/arrow2"/>
    <dgm:cxn modelId="{9BCB6ED1-8EE3-417B-ADE3-D7A4736C9827}" type="presParOf" srcId="{008CCD49-B462-AE45-9E76-5AE9DE638223}" destId="{CC331FBE-6960-4E24-AE22-ECB593371908}" srcOrd="1" destOrd="0" presId="urn:microsoft.com/office/officeart/2005/8/layout/arrow2"/>
    <dgm:cxn modelId="{DE72C57F-49C3-4F97-A75C-41668551B00E}" type="presParOf" srcId="{CC331FBE-6960-4E24-AE22-ECB593371908}" destId="{88AEA959-8D57-4C4C-8BDC-550AE5D3A1F1}" srcOrd="0" destOrd="0" presId="urn:microsoft.com/office/officeart/2005/8/layout/arrow2"/>
    <dgm:cxn modelId="{CFF347F6-73FC-4D52-9393-CF1CFD1AF37E}" type="presParOf" srcId="{CC331FBE-6960-4E24-AE22-ECB593371908}" destId="{57831B5E-64E1-4321-9490-FA2E54304FCE}" srcOrd="1" destOrd="0" presId="urn:microsoft.com/office/officeart/2005/8/layout/arrow2"/>
    <dgm:cxn modelId="{7ACBD5B3-BD24-4759-BBD5-998C7C64F9C8}" type="presParOf" srcId="{CC331FBE-6960-4E24-AE22-ECB593371908}" destId="{D29A9AA5-BD29-4561-86EA-93520C213B22}" srcOrd="2" destOrd="0" presId="urn:microsoft.com/office/officeart/2005/8/layout/arrow2"/>
    <dgm:cxn modelId="{4FB04539-2029-41F7-8905-4213C83CF87F}" type="presParOf" srcId="{CC331FBE-6960-4E24-AE22-ECB593371908}" destId="{50931169-1620-4A9F-B36E-A8CA5706B5E6}" srcOrd="3" destOrd="0" presId="urn:microsoft.com/office/officeart/2005/8/layout/arrow2"/>
    <dgm:cxn modelId="{CB7498E5-9EA2-467A-BA0B-2629F1291728}" type="presParOf" srcId="{CC331FBE-6960-4E24-AE22-ECB593371908}" destId="{F7662AAE-337C-453E-B6D7-C73941BA9E2D}" srcOrd="4" destOrd="0" presId="urn:microsoft.com/office/officeart/2005/8/layout/arrow2"/>
    <dgm:cxn modelId="{FA245759-95A2-4AEB-B6D5-3D8EAE596D95}" type="presParOf" srcId="{CC331FBE-6960-4E24-AE22-ECB593371908}" destId="{5A0CBC5E-21BA-428B-BE88-B7083C7E4EDB}" srcOrd="5" destOrd="0" presId="urn:microsoft.com/office/officeart/2005/8/layout/arrow2"/>
    <dgm:cxn modelId="{93ADB7A2-B4E2-4D7F-823D-78DA7E85718B}" type="presParOf" srcId="{CC331FBE-6960-4E24-AE22-ECB593371908}" destId="{8F1A7D1B-EC37-4E5A-8493-7EED728CAB23}" srcOrd="6" destOrd="0" presId="urn:microsoft.com/office/officeart/2005/8/layout/arrow2"/>
    <dgm:cxn modelId="{9E0246B5-6288-4BED-B418-5291F8E664DC}" type="presParOf" srcId="{CC331FBE-6960-4E24-AE22-ECB593371908}" destId="{52EB5050-3EF2-4FE5-BAF6-98C4706593C8}" srcOrd="7" destOrd="0" presId="urn:microsoft.com/office/officeart/2005/8/layout/arrow2"/>
    <dgm:cxn modelId="{12FA1076-5603-4C4A-A0B3-8D8FCDD9FB94}" type="presParOf" srcId="{CC331FBE-6960-4E24-AE22-ECB593371908}" destId="{478C98C1-0A84-47C4-B99A-BDFF810A78B9}" srcOrd="8" destOrd="0" presId="urn:microsoft.com/office/officeart/2005/8/layout/arrow2"/>
    <dgm:cxn modelId="{612EB906-C9DC-49D4-8FEB-560337F351C8}" type="presParOf" srcId="{CC331FBE-6960-4E24-AE22-ECB593371908}" destId="{9A852331-6779-431A-B22D-869B73E412B6}" srcOrd="9" destOrd="0" presId="urn:microsoft.com/office/officeart/2005/8/layout/arrow2"/>
  </dgm:cxnLst>
  <dgm:bg/>
  <dgm:whole/>
</dgm:dataModel>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10795D-7C9B-4007-BD96-F190B114C7C3}" type="datetimeFigureOut">
              <a:rPr lang="en-US" smtClean="0"/>
              <a:pPr/>
              <a:t>10/15/2009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EB4E31-6445-4D7F-A9C1-CEE32F6E0A9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pPr algn="r" rtl="0" fontAlgn="base">
              <a:spcBef>
                <a:spcPct val="0"/>
              </a:spcBef>
              <a:spcAft>
                <a:spcPct val="0"/>
              </a:spcAft>
            </a:pPr>
            <a:fld id="{310DFE55-A24C-438B-84E0-9061F1CB4084}" type="slidenum">
              <a:rPr lang="en-US" sz="1200" kern="1200">
                <a:solidFill>
                  <a:prstClr val="black"/>
                </a:solidFill>
                <a:latin typeface="Arial" charset="0"/>
                <a:ea typeface="+mn-ea"/>
                <a:cs typeface="+mn-cs"/>
              </a:rPr>
              <a:pPr algn="r" rtl="0" fontAlgn="base">
                <a:spcBef>
                  <a:spcPct val="0"/>
                </a:spcBef>
                <a:spcAft>
                  <a:spcPct val="0"/>
                </a:spcAft>
              </a:pPr>
              <a:t>2</a:t>
            </a:fld>
            <a:endParaRPr lang="en-US" sz="1200" kern="1200">
              <a:solidFill>
                <a:prstClr val="black"/>
              </a:solidFill>
              <a:latin typeface="Arial" charset="0"/>
              <a:ea typeface="+mn-ea"/>
              <a:cs typeface="+mn-cs"/>
            </a:endParaRPr>
          </a:p>
        </p:txBody>
      </p:sp>
      <p:sp>
        <p:nvSpPr>
          <p:cNvPr id="26627" name="Rectangle 2"/>
          <p:cNvSpPr>
            <a:spLocks noGrp="1" noRot="1" noChangeAspect="1" noTextEdit="1"/>
          </p:cNvSpPr>
          <p:nvPr>
            <p:ph type="sldImg"/>
          </p:nvPr>
        </p:nvSpPr>
        <p:spPr>
          <a:xfrm>
            <a:off x="1144588" y="685800"/>
            <a:ext cx="4572000" cy="3429000"/>
          </a:xfrm>
          <a:ln/>
        </p:spPr>
      </p:sp>
      <p:sp>
        <p:nvSpPr>
          <p:cNvPr id="26628" name="Rectangle 3"/>
          <p:cNvSpPr>
            <a:spLocks noGrp="1"/>
          </p:cNvSpPr>
          <p:nvPr>
            <p:ph type="body" idx="1"/>
          </p:nvPr>
        </p:nvSpPr>
        <p:spPr>
          <a:noFill/>
          <a:ln/>
        </p:spPr>
        <p:txBody>
          <a:bodyPr lIns="92046" tIns="46023" rIns="92046" bIns="46023"/>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algn="r" rtl="0" fontAlgn="base">
              <a:spcBef>
                <a:spcPct val="0"/>
              </a:spcBef>
              <a:spcAft>
                <a:spcPct val="0"/>
              </a:spcAft>
            </a:pPr>
            <a:fld id="{41C11644-86E8-48FC-9B22-C38D87EBDE09}" type="slidenum">
              <a:rPr lang="en-US" sz="1200" kern="1200">
                <a:solidFill>
                  <a:prstClr val="black"/>
                </a:solidFill>
                <a:latin typeface="Arial" charset="0"/>
                <a:ea typeface="+mn-ea"/>
                <a:cs typeface="+mn-cs"/>
              </a:rPr>
              <a:pPr algn="r" rtl="0" fontAlgn="base">
                <a:spcBef>
                  <a:spcPct val="0"/>
                </a:spcBef>
                <a:spcAft>
                  <a:spcPct val="0"/>
                </a:spcAft>
              </a:pPr>
              <a:t>3</a:t>
            </a:fld>
            <a:endParaRPr lang="en-US" sz="1200" kern="1200">
              <a:solidFill>
                <a:prstClr val="black"/>
              </a:solidFill>
              <a:latin typeface="Arial" charset="0"/>
              <a:ea typeface="+mn-ea"/>
              <a:cs typeface="+mn-cs"/>
            </a:endParaRPr>
          </a:p>
        </p:txBody>
      </p:sp>
      <p:sp>
        <p:nvSpPr>
          <p:cNvPr id="27651" name="Rectangle 2"/>
          <p:cNvSpPr>
            <a:spLocks noGrp="1" noRot="1" noChangeAspect="1" noTextEdit="1"/>
          </p:cNvSpPr>
          <p:nvPr>
            <p:ph type="sldImg"/>
          </p:nvPr>
        </p:nvSpPr>
        <p:spPr>
          <a:xfrm>
            <a:off x="1144588" y="685800"/>
            <a:ext cx="4572000" cy="3429000"/>
          </a:xfrm>
          <a:ln/>
        </p:spPr>
      </p:sp>
      <p:sp>
        <p:nvSpPr>
          <p:cNvPr id="27652" name="Rectangle 3"/>
          <p:cNvSpPr>
            <a:spLocks noGrp="1"/>
          </p:cNvSpPr>
          <p:nvPr>
            <p:ph type="body" idx="1"/>
          </p:nvPr>
        </p:nvSpPr>
        <p:spPr>
          <a:noFill/>
          <a:ln/>
        </p:spPr>
        <p:txBody>
          <a:bodyPr lIns="92046" tIns="46023" rIns="92046" bIns="46023"/>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pPr algn="r" rtl="0" fontAlgn="base">
              <a:spcBef>
                <a:spcPct val="0"/>
              </a:spcBef>
              <a:spcAft>
                <a:spcPct val="0"/>
              </a:spcAft>
            </a:pPr>
            <a:fld id="{4CF38EF1-5980-4D09-97FF-77D674FB45FF}" type="slidenum">
              <a:rPr lang="en-US" sz="1200" kern="1200">
                <a:solidFill>
                  <a:prstClr val="black"/>
                </a:solidFill>
                <a:latin typeface="Arial" charset="0"/>
                <a:ea typeface="+mn-ea"/>
                <a:cs typeface="+mn-cs"/>
              </a:rPr>
              <a:pPr algn="r" rtl="0" fontAlgn="base">
                <a:spcBef>
                  <a:spcPct val="0"/>
                </a:spcBef>
                <a:spcAft>
                  <a:spcPct val="0"/>
                </a:spcAft>
              </a:pPr>
              <a:t>4</a:t>
            </a:fld>
            <a:endParaRPr lang="en-US" sz="1200" kern="1200">
              <a:solidFill>
                <a:prstClr val="black"/>
              </a:solidFill>
              <a:latin typeface="Arial" charset="0"/>
              <a:ea typeface="+mn-ea"/>
              <a:cs typeface="+mn-cs"/>
            </a:endParaRPr>
          </a:p>
        </p:txBody>
      </p:sp>
      <p:sp>
        <p:nvSpPr>
          <p:cNvPr id="2867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rtl="0" fontAlgn="base">
              <a:spcBef>
                <a:spcPct val="0"/>
              </a:spcBef>
              <a:spcAft>
                <a:spcPct val="0"/>
              </a:spcAft>
            </a:pPr>
            <a:fld id="{C7085BBA-2C43-4B42-90D0-3810B912F8CA}" type="slidenum">
              <a:rPr lang="en-US" sz="1200" kern="1200">
                <a:solidFill>
                  <a:prstClr val="black"/>
                </a:solidFill>
                <a:latin typeface="Arial" charset="0"/>
                <a:ea typeface="+mn-ea"/>
                <a:cs typeface="+mn-cs"/>
              </a:rPr>
              <a:pPr algn="r" rtl="0" fontAlgn="base">
                <a:spcBef>
                  <a:spcPct val="0"/>
                </a:spcBef>
                <a:spcAft>
                  <a:spcPct val="0"/>
                </a:spcAft>
              </a:pPr>
              <a:t>4</a:t>
            </a:fld>
            <a:endParaRPr lang="en-US" sz="1200" kern="1200">
              <a:solidFill>
                <a:prstClr val="black"/>
              </a:solidFill>
              <a:latin typeface="Arial" charset="0"/>
              <a:ea typeface="+mn-ea"/>
              <a:cs typeface="+mn-cs"/>
            </a:endParaRPr>
          </a:p>
        </p:txBody>
      </p:sp>
      <p:sp>
        <p:nvSpPr>
          <p:cNvPr id="28676" name="Rectangle 2"/>
          <p:cNvSpPr>
            <a:spLocks noGrp="1" noRot="1" noChangeAspect="1" noTextEdit="1"/>
          </p:cNvSpPr>
          <p:nvPr>
            <p:ph type="sldImg"/>
          </p:nvPr>
        </p:nvSpPr>
        <p:spPr>
          <a:xfrm>
            <a:off x="1144588" y="685800"/>
            <a:ext cx="4572000" cy="3429000"/>
          </a:xfrm>
          <a:ln/>
        </p:spPr>
      </p:sp>
      <p:sp>
        <p:nvSpPr>
          <p:cNvPr id="28677" name="Rectangle 3"/>
          <p:cNvSpPr>
            <a:spLocks noGrp="1"/>
          </p:cNvSpPr>
          <p:nvPr>
            <p:ph type="body" idx="1"/>
          </p:nvPr>
        </p:nvSpPr>
        <p:spPr>
          <a:noFill/>
          <a:ln/>
        </p:spPr>
        <p:txBody>
          <a:bodyPr lIns="92061" tIns="46030" rIns="92061" bIns="46030"/>
          <a:lstStyle/>
          <a:p>
            <a:pPr eaLnBrk="1" hangingPunct="1">
              <a:buFontTx/>
              <a:buChar char="•"/>
            </a:pPr>
            <a:r>
              <a:rPr lang="en-US" smtClean="0"/>
              <a:t>Ron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pPr algn="r" rtl="0" fontAlgn="base">
              <a:spcBef>
                <a:spcPct val="0"/>
              </a:spcBef>
              <a:spcAft>
                <a:spcPct val="0"/>
              </a:spcAft>
            </a:pPr>
            <a:fld id="{104CB23D-C3CE-4BA5-8776-55B79C3F9399}" type="slidenum">
              <a:rPr lang="en-US" sz="1200" kern="1200">
                <a:solidFill>
                  <a:prstClr val="black"/>
                </a:solidFill>
                <a:latin typeface="Arial" charset="0"/>
                <a:ea typeface="+mn-ea"/>
                <a:cs typeface="+mn-cs"/>
              </a:rPr>
              <a:pPr algn="r" rtl="0" fontAlgn="base">
                <a:spcBef>
                  <a:spcPct val="0"/>
                </a:spcBef>
                <a:spcAft>
                  <a:spcPct val="0"/>
                </a:spcAft>
              </a:pPr>
              <a:t>5</a:t>
            </a:fld>
            <a:endParaRPr lang="en-US" sz="1200" kern="1200">
              <a:solidFill>
                <a:prstClr val="black"/>
              </a:solidFill>
              <a:latin typeface="Arial" charset="0"/>
              <a:ea typeface="+mn-ea"/>
              <a:cs typeface="+mn-cs"/>
            </a:endParaRPr>
          </a:p>
        </p:txBody>
      </p:sp>
      <p:sp>
        <p:nvSpPr>
          <p:cNvPr id="2969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rtl="0" fontAlgn="base">
              <a:spcBef>
                <a:spcPct val="0"/>
              </a:spcBef>
              <a:spcAft>
                <a:spcPct val="0"/>
              </a:spcAft>
            </a:pPr>
            <a:fld id="{D5A06D51-E601-488D-A79F-BB06F59F9555}" type="slidenum">
              <a:rPr lang="en-US" sz="1200" kern="1200">
                <a:solidFill>
                  <a:prstClr val="black"/>
                </a:solidFill>
                <a:latin typeface="Arial" charset="0"/>
                <a:ea typeface="+mn-ea"/>
                <a:cs typeface="+mn-cs"/>
              </a:rPr>
              <a:pPr algn="r" rtl="0" fontAlgn="base">
                <a:spcBef>
                  <a:spcPct val="0"/>
                </a:spcBef>
                <a:spcAft>
                  <a:spcPct val="0"/>
                </a:spcAft>
              </a:pPr>
              <a:t>5</a:t>
            </a:fld>
            <a:endParaRPr lang="en-US" sz="1200" kern="1200">
              <a:solidFill>
                <a:prstClr val="black"/>
              </a:solidFill>
              <a:latin typeface="Arial" charset="0"/>
              <a:ea typeface="+mn-ea"/>
              <a:cs typeface="+mn-cs"/>
            </a:endParaRPr>
          </a:p>
        </p:txBody>
      </p:sp>
      <p:sp>
        <p:nvSpPr>
          <p:cNvPr id="29700" name="Rectangle 2"/>
          <p:cNvSpPr>
            <a:spLocks noGrp="1" noRot="1" noChangeAspect="1" noTextEdit="1"/>
          </p:cNvSpPr>
          <p:nvPr>
            <p:ph type="sldImg"/>
          </p:nvPr>
        </p:nvSpPr>
        <p:spPr>
          <a:xfrm>
            <a:off x="1144588" y="685800"/>
            <a:ext cx="4572000" cy="3429000"/>
          </a:xfrm>
          <a:ln/>
        </p:spPr>
      </p:sp>
      <p:sp>
        <p:nvSpPr>
          <p:cNvPr id="29701" name="Rectangle 3"/>
          <p:cNvSpPr>
            <a:spLocks noGrp="1"/>
          </p:cNvSpPr>
          <p:nvPr>
            <p:ph type="body" idx="1"/>
          </p:nvPr>
        </p:nvSpPr>
        <p:spPr>
          <a:noFill/>
          <a:ln/>
        </p:spPr>
        <p:txBody>
          <a:bodyPr lIns="92061" tIns="46030" rIns="92061" bIns="46030"/>
          <a:lstStyle/>
          <a:p>
            <a:pPr eaLnBrk="1" hangingPunct="1"/>
            <a:r>
              <a:rPr lang="en-US" smtClean="0"/>
              <a:t>Ron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pPr algn="r" rtl="0" fontAlgn="base">
              <a:spcBef>
                <a:spcPct val="0"/>
              </a:spcBef>
              <a:spcAft>
                <a:spcPct val="0"/>
              </a:spcAft>
            </a:pPr>
            <a:fld id="{37B7EDEF-7826-45CF-A6BD-85FE2A27AC6A}" type="slidenum">
              <a:rPr lang="en-US" sz="1200" kern="1200">
                <a:solidFill>
                  <a:prstClr val="black"/>
                </a:solidFill>
                <a:latin typeface="Arial" charset="0"/>
                <a:ea typeface="+mn-ea"/>
                <a:cs typeface="+mn-cs"/>
              </a:rPr>
              <a:pPr algn="r" rtl="0" fontAlgn="base">
                <a:spcBef>
                  <a:spcPct val="0"/>
                </a:spcBef>
                <a:spcAft>
                  <a:spcPct val="0"/>
                </a:spcAft>
              </a:pPr>
              <a:t>6</a:t>
            </a:fld>
            <a:endParaRPr lang="en-US" sz="1200" kern="1200">
              <a:solidFill>
                <a:prstClr val="black"/>
              </a:solidFill>
              <a:latin typeface="Arial" charset="0"/>
              <a:ea typeface="+mn-ea"/>
              <a:cs typeface="+mn-cs"/>
            </a:endParaRPr>
          </a:p>
        </p:txBody>
      </p:sp>
      <p:sp>
        <p:nvSpPr>
          <p:cNvPr id="3072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rtl="0" fontAlgn="base">
              <a:spcBef>
                <a:spcPct val="0"/>
              </a:spcBef>
              <a:spcAft>
                <a:spcPct val="0"/>
              </a:spcAft>
            </a:pPr>
            <a:fld id="{03D9689F-60F6-46AE-B261-F6F2BC47A526}" type="slidenum">
              <a:rPr lang="en-US" sz="1200" kern="1200">
                <a:solidFill>
                  <a:prstClr val="black"/>
                </a:solidFill>
                <a:latin typeface="Arial" charset="0"/>
                <a:ea typeface="+mn-ea"/>
                <a:cs typeface="+mn-cs"/>
              </a:rPr>
              <a:pPr algn="r" rtl="0" fontAlgn="base">
                <a:spcBef>
                  <a:spcPct val="0"/>
                </a:spcBef>
                <a:spcAft>
                  <a:spcPct val="0"/>
                </a:spcAft>
              </a:pPr>
              <a:t>6</a:t>
            </a:fld>
            <a:endParaRPr lang="en-US" sz="1200" kern="1200">
              <a:solidFill>
                <a:prstClr val="black"/>
              </a:solidFill>
              <a:latin typeface="Arial" charset="0"/>
              <a:ea typeface="+mn-ea"/>
              <a:cs typeface="+mn-cs"/>
            </a:endParaRPr>
          </a:p>
        </p:txBody>
      </p:sp>
      <p:sp>
        <p:nvSpPr>
          <p:cNvPr id="30724" name="Rectangle 2"/>
          <p:cNvSpPr>
            <a:spLocks noGrp="1" noRot="1" noChangeAspect="1" noTextEdit="1"/>
          </p:cNvSpPr>
          <p:nvPr>
            <p:ph type="sldImg"/>
          </p:nvPr>
        </p:nvSpPr>
        <p:spPr>
          <a:xfrm>
            <a:off x="1144588" y="685800"/>
            <a:ext cx="4572000" cy="3429000"/>
          </a:xfrm>
          <a:ln/>
        </p:spPr>
      </p:sp>
      <p:sp>
        <p:nvSpPr>
          <p:cNvPr id="30725" name="Rectangle 3"/>
          <p:cNvSpPr>
            <a:spLocks noGrp="1"/>
          </p:cNvSpPr>
          <p:nvPr>
            <p:ph type="body" idx="1"/>
          </p:nvPr>
        </p:nvSpPr>
        <p:spPr>
          <a:noFill/>
          <a:ln/>
        </p:spPr>
        <p:txBody>
          <a:bodyPr lIns="92061" tIns="46030" rIns="92061" bIns="46030"/>
          <a:lstStyle/>
          <a:p>
            <a:pPr eaLnBrk="1" hangingPunct="1"/>
            <a:r>
              <a:rPr lang="en-US" smtClean="0"/>
              <a:t>Ron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pPr algn="r" rtl="0" fontAlgn="base">
              <a:spcBef>
                <a:spcPct val="0"/>
              </a:spcBef>
              <a:spcAft>
                <a:spcPct val="0"/>
              </a:spcAft>
            </a:pPr>
            <a:fld id="{6EF76F9B-636F-4B32-BDF2-985E35C5A5BB}" type="slidenum">
              <a:rPr lang="en-US" sz="1200" kern="1200">
                <a:solidFill>
                  <a:prstClr val="black"/>
                </a:solidFill>
                <a:latin typeface="Arial" charset="0"/>
                <a:ea typeface="+mn-ea"/>
                <a:cs typeface="+mn-cs"/>
              </a:rPr>
              <a:pPr algn="r" rtl="0" fontAlgn="base">
                <a:spcBef>
                  <a:spcPct val="0"/>
                </a:spcBef>
                <a:spcAft>
                  <a:spcPct val="0"/>
                </a:spcAft>
              </a:pPr>
              <a:t>7</a:t>
            </a:fld>
            <a:endParaRPr lang="en-US" sz="1200" kern="1200">
              <a:solidFill>
                <a:prstClr val="black"/>
              </a:solidFill>
              <a:latin typeface="Arial" charset="0"/>
              <a:ea typeface="+mn-ea"/>
              <a:cs typeface="+mn-cs"/>
            </a:endParaRPr>
          </a:p>
        </p:txBody>
      </p:sp>
      <p:sp>
        <p:nvSpPr>
          <p:cNvPr id="3174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rtl="0" fontAlgn="base">
              <a:spcBef>
                <a:spcPct val="0"/>
              </a:spcBef>
              <a:spcAft>
                <a:spcPct val="0"/>
              </a:spcAft>
            </a:pPr>
            <a:fld id="{34A97DDA-C32F-4245-A782-76E451B5D2BE}" type="slidenum">
              <a:rPr lang="en-US" sz="1200" kern="1200">
                <a:solidFill>
                  <a:prstClr val="black"/>
                </a:solidFill>
                <a:latin typeface="Arial" charset="0"/>
                <a:ea typeface="+mn-ea"/>
                <a:cs typeface="+mn-cs"/>
              </a:rPr>
              <a:pPr algn="r" rtl="0" fontAlgn="base">
                <a:spcBef>
                  <a:spcPct val="0"/>
                </a:spcBef>
                <a:spcAft>
                  <a:spcPct val="0"/>
                </a:spcAft>
              </a:pPr>
              <a:t>7</a:t>
            </a:fld>
            <a:endParaRPr lang="en-US" sz="1200" kern="1200">
              <a:solidFill>
                <a:prstClr val="black"/>
              </a:solidFill>
              <a:latin typeface="Arial" charset="0"/>
              <a:ea typeface="+mn-ea"/>
              <a:cs typeface="+mn-cs"/>
            </a:endParaRPr>
          </a:p>
        </p:txBody>
      </p:sp>
      <p:sp>
        <p:nvSpPr>
          <p:cNvPr id="31748" name="Rectangle 2"/>
          <p:cNvSpPr>
            <a:spLocks noGrp="1" noRot="1" noChangeAspect="1" noTextEdit="1"/>
          </p:cNvSpPr>
          <p:nvPr>
            <p:ph type="sldImg"/>
          </p:nvPr>
        </p:nvSpPr>
        <p:spPr>
          <a:xfrm>
            <a:off x="1144588" y="685800"/>
            <a:ext cx="4572000" cy="3429000"/>
          </a:xfrm>
          <a:ln/>
        </p:spPr>
      </p:sp>
      <p:sp>
        <p:nvSpPr>
          <p:cNvPr id="31749" name="Rectangle 3"/>
          <p:cNvSpPr>
            <a:spLocks noGrp="1"/>
          </p:cNvSpPr>
          <p:nvPr>
            <p:ph type="body" idx="1"/>
          </p:nvPr>
        </p:nvSpPr>
        <p:spPr>
          <a:noFill/>
          <a:ln/>
        </p:spPr>
        <p:txBody>
          <a:bodyPr lIns="92046" tIns="46023" rIns="92046" bIns="46023"/>
          <a:lstStyle/>
          <a:p>
            <a:pPr eaLnBrk="1" hangingPunct="1"/>
            <a:r>
              <a:rPr lang="en-US" smtClean="0"/>
              <a:t>Ron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pPr algn="r" rtl="0" fontAlgn="base">
              <a:spcBef>
                <a:spcPct val="0"/>
              </a:spcBef>
              <a:spcAft>
                <a:spcPct val="0"/>
              </a:spcAft>
            </a:pPr>
            <a:fld id="{5B8BE6A5-0A6A-46DB-8AEA-3E3D3F5811C5}" type="slidenum">
              <a:rPr lang="en-US" sz="1200" kern="1200">
                <a:solidFill>
                  <a:prstClr val="black"/>
                </a:solidFill>
                <a:latin typeface="Arial" charset="0"/>
                <a:ea typeface="+mn-ea"/>
                <a:cs typeface="+mn-cs"/>
              </a:rPr>
              <a:pPr algn="r" rtl="0" fontAlgn="base">
                <a:spcBef>
                  <a:spcPct val="0"/>
                </a:spcBef>
                <a:spcAft>
                  <a:spcPct val="0"/>
                </a:spcAft>
              </a:pPr>
              <a:t>8</a:t>
            </a:fld>
            <a:endParaRPr lang="en-US" sz="1200" kern="1200">
              <a:solidFill>
                <a:prstClr val="black"/>
              </a:solidFill>
              <a:latin typeface="Arial" charset="0"/>
              <a:ea typeface="+mn-ea"/>
              <a:cs typeface="+mn-cs"/>
            </a:endParaRPr>
          </a:p>
        </p:txBody>
      </p:sp>
      <p:sp>
        <p:nvSpPr>
          <p:cNvPr id="3277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rtl="0" fontAlgn="base">
              <a:spcBef>
                <a:spcPct val="0"/>
              </a:spcBef>
              <a:spcAft>
                <a:spcPct val="0"/>
              </a:spcAft>
            </a:pPr>
            <a:fld id="{24C75335-8389-4BF8-A774-04479FBC831C}" type="slidenum">
              <a:rPr lang="en-US" sz="1200" kern="1200">
                <a:solidFill>
                  <a:prstClr val="black"/>
                </a:solidFill>
                <a:latin typeface="Arial" charset="0"/>
                <a:ea typeface="+mn-ea"/>
                <a:cs typeface="+mn-cs"/>
              </a:rPr>
              <a:pPr algn="r" rtl="0" fontAlgn="base">
                <a:spcBef>
                  <a:spcPct val="0"/>
                </a:spcBef>
                <a:spcAft>
                  <a:spcPct val="0"/>
                </a:spcAft>
              </a:pPr>
              <a:t>8</a:t>
            </a:fld>
            <a:endParaRPr lang="en-US" sz="1200" kern="1200">
              <a:solidFill>
                <a:prstClr val="black"/>
              </a:solidFill>
              <a:latin typeface="Arial" charset="0"/>
              <a:ea typeface="+mn-ea"/>
              <a:cs typeface="+mn-cs"/>
            </a:endParaRPr>
          </a:p>
        </p:txBody>
      </p:sp>
      <p:sp>
        <p:nvSpPr>
          <p:cNvPr id="32772" name="Rectangle 2"/>
          <p:cNvSpPr>
            <a:spLocks noGrp="1" noRot="1" noChangeAspect="1" noTextEdit="1"/>
          </p:cNvSpPr>
          <p:nvPr>
            <p:ph type="sldImg"/>
          </p:nvPr>
        </p:nvSpPr>
        <p:spPr>
          <a:xfrm>
            <a:off x="1144588" y="685800"/>
            <a:ext cx="4572000" cy="3429000"/>
          </a:xfrm>
          <a:ln/>
        </p:spPr>
      </p:sp>
      <p:sp>
        <p:nvSpPr>
          <p:cNvPr id="32773" name="Rectangle 3"/>
          <p:cNvSpPr>
            <a:spLocks noGrp="1"/>
          </p:cNvSpPr>
          <p:nvPr>
            <p:ph type="body" idx="1"/>
          </p:nvPr>
        </p:nvSpPr>
        <p:spPr>
          <a:noFill/>
          <a:ln/>
        </p:spPr>
        <p:txBody>
          <a:bodyPr lIns="92046" tIns="46023" rIns="92046" bIns="46023"/>
          <a:lstStyle/>
          <a:p>
            <a:pPr eaLnBrk="1" hangingPunct="1">
              <a:buFontTx/>
              <a:buChar char="•"/>
            </a:pPr>
            <a:r>
              <a:rPr lang="en-US" smtClean="0"/>
              <a:t>Ron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r>
              <a:rPr lang="en-US" smtClean="0"/>
              <a:t>Ron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algn="r" rtl="0" fontAlgn="base">
              <a:spcBef>
                <a:spcPct val="0"/>
              </a:spcBef>
              <a:spcAft>
                <a:spcPct val="0"/>
              </a:spcAft>
            </a:pPr>
            <a:fld id="{0165BD4D-CC4A-4856-A387-52FA04D7DD53}" type="slidenum">
              <a:rPr lang="en-US" sz="1200" kern="1200">
                <a:solidFill>
                  <a:prstClr val="black"/>
                </a:solidFill>
                <a:latin typeface="Arial" charset="0"/>
                <a:ea typeface="+mn-ea"/>
                <a:cs typeface="+mn-cs"/>
              </a:rPr>
              <a:pPr algn="r" rtl="0" fontAlgn="base">
                <a:spcBef>
                  <a:spcPct val="0"/>
                </a:spcBef>
                <a:spcAft>
                  <a:spcPct val="0"/>
                </a:spcAft>
              </a:pPr>
              <a:t>10</a:t>
            </a:fld>
            <a:endParaRPr lang="en-US" sz="1200" kern="1200">
              <a:solidFill>
                <a:prstClr val="black"/>
              </a:solidFill>
              <a:latin typeface="Arial" charset="0"/>
              <a:ea typeface="+mn-ea"/>
              <a:cs typeface="+mn-cs"/>
            </a:endParaRPr>
          </a:p>
        </p:txBody>
      </p:sp>
      <p:sp>
        <p:nvSpPr>
          <p:cNvPr id="34819" name="Rectangle 2"/>
          <p:cNvSpPr>
            <a:spLocks noGrp="1" noRot="1" noChangeAspect="1" noTextEdit="1"/>
          </p:cNvSpPr>
          <p:nvPr>
            <p:ph type="sldImg"/>
          </p:nvPr>
        </p:nvSpPr>
        <p:spPr>
          <a:xfrm>
            <a:off x="1144588" y="685800"/>
            <a:ext cx="4572000" cy="3429000"/>
          </a:xfrm>
          <a:ln/>
        </p:spPr>
      </p:sp>
      <p:sp>
        <p:nvSpPr>
          <p:cNvPr id="34820" name="Rectangle 3"/>
          <p:cNvSpPr>
            <a:spLocks noGrp="1"/>
          </p:cNvSpPr>
          <p:nvPr>
            <p:ph type="body" idx="1"/>
          </p:nvPr>
        </p:nvSpPr>
        <p:spPr>
          <a:noFill/>
          <a:ln/>
        </p:spPr>
        <p:txBody>
          <a:bodyPr lIns="92046" tIns="46023" rIns="92046" bIns="46023"/>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r>
              <a:rPr lang="en-US" smtClean="0"/>
              <a:t>Mike:  One of the first things we did was establish some governance bodies to ensure that we had good representation and guidance from across the City.  </a:t>
            </a:r>
          </a:p>
          <a:p>
            <a:endParaRPr lang="en-US" smtClean="0"/>
          </a:p>
          <a:p>
            <a:r>
              <a:rPr lang="en-US" smtClean="0"/>
              <a:t>A formal governance charter was created to help stakeholders understand roles, responsibilities and decision-making accountability.  </a:t>
            </a:r>
          </a:p>
          <a:p>
            <a:endParaRPr lang="en-US" smtClean="0"/>
          </a:p>
          <a:p>
            <a:r>
              <a:rPr lang="en-US" smtClean="0"/>
              <a:t>After this charter was created, the first task that the different governance bodies completed was drafting a set of over-arching principles to guide the CITIServ initiative and get everyone on the same page for approach.  </a:t>
            </a:r>
          </a:p>
          <a:p>
            <a:endParaRPr lang="en-US" smtClean="0"/>
          </a:p>
          <a:p>
            <a:r>
              <a:rPr lang="en-US" smtClean="0"/>
              <a:t>Some examples of key principles include:</a:t>
            </a:r>
          </a:p>
          <a:p>
            <a:pPr lvl="1">
              <a:lnSpc>
                <a:spcPct val="80000"/>
              </a:lnSpc>
              <a:spcBef>
                <a:spcPts val="300"/>
              </a:spcBef>
              <a:buClr>
                <a:srgbClr val="FF9900"/>
              </a:buClr>
              <a:buFont typeface="Wingdings" pitchFamily="2" charset="2"/>
              <a:buChar char=""/>
            </a:pPr>
            <a:r>
              <a:rPr lang="en-US" sz="400" smtClean="0"/>
              <a:t>Agency budgets will not be adversely impacted by CITIServ.</a:t>
            </a:r>
          </a:p>
          <a:p>
            <a:pPr lvl="1">
              <a:lnSpc>
                <a:spcPct val="80000"/>
              </a:lnSpc>
              <a:spcBef>
                <a:spcPts val="300"/>
              </a:spcBef>
              <a:buClr>
                <a:srgbClr val="FF9900"/>
              </a:buClr>
              <a:buFont typeface="Wingdings" pitchFamily="2" charset="2"/>
              <a:buChar char=""/>
            </a:pPr>
            <a:r>
              <a:rPr lang="en-US" sz="400" smtClean="0"/>
              <a:t>CITIServ will offer services comparable in scope and features to those of industry leading IT service providers.</a:t>
            </a:r>
          </a:p>
          <a:p>
            <a:pPr lvl="1">
              <a:lnSpc>
                <a:spcPct val="80000"/>
              </a:lnSpc>
              <a:spcBef>
                <a:spcPts val="300"/>
              </a:spcBef>
              <a:buClr>
                <a:srgbClr val="FF9900"/>
              </a:buClr>
              <a:buFont typeface="Wingdings" pitchFamily="2" charset="2"/>
              <a:buChar char=""/>
            </a:pPr>
            <a:r>
              <a:rPr lang="en-US" sz="400" smtClean="0"/>
              <a:t>CITIServ will offer standard tiers of services and avoid “one off” solutions. </a:t>
            </a:r>
          </a:p>
          <a:p>
            <a:pPr lvl="1">
              <a:lnSpc>
                <a:spcPct val="80000"/>
              </a:lnSpc>
              <a:spcBef>
                <a:spcPts val="300"/>
              </a:spcBef>
              <a:buClr>
                <a:srgbClr val="FF9900"/>
              </a:buClr>
              <a:buFont typeface="Wingdings" pitchFamily="2" charset="2"/>
              <a:buChar char=""/>
            </a:pPr>
            <a:endParaRPr lang="en-US" sz="400" smtClean="0"/>
          </a:p>
          <a:p>
            <a:endParaRPr lang="en-US" smtClean="0"/>
          </a:p>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pPr algn="r" rtl="0" fontAlgn="base">
              <a:spcBef>
                <a:spcPct val="0"/>
              </a:spcBef>
              <a:spcAft>
                <a:spcPct val="0"/>
              </a:spcAft>
            </a:pPr>
            <a:fld id="{CF19575D-72F5-444E-9E93-6732E0BE61EF}" type="slidenum">
              <a:rPr lang="en-US" sz="1200" kern="1200">
                <a:solidFill>
                  <a:prstClr val="black"/>
                </a:solidFill>
                <a:latin typeface="Arial" charset="0"/>
                <a:ea typeface="+mn-ea"/>
                <a:cs typeface="+mn-cs"/>
              </a:rPr>
              <a:pPr algn="r" rtl="0" fontAlgn="base">
                <a:spcBef>
                  <a:spcPct val="0"/>
                </a:spcBef>
                <a:spcAft>
                  <a:spcPct val="0"/>
                </a:spcAft>
              </a:pPr>
              <a:t>12</a:t>
            </a:fld>
            <a:endParaRPr lang="en-US" sz="1200" kern="1200">
              <a:solidFill>
                <a:prstClr val="black"/>
              </a:solidFill>
              <a:latin typeface="Arial" charset="0"/>
              <a:ea typeface="+mn-ea"/>
              <a:cs typeface="+mn-cs"/>
            </a:endParaRPr>
          </a:p>
        </p:txBody>
      </p:sp>
      <p:sp>
        <p:nvSpPr>
          <p:cNvPr id="36867" name="Rectangle 3"/>
          <p:cNvSpPr txBox="1">
            <a:spLocks noGrp="1" noChangeArrowheads="1"/>
          </p:cNvSpPr>
          <p:nvPr/>
        </p:nvSpPr>
        <p:spPr bwMode="auto">
          <a:xfrm>
            <a:off x="3886200" y="0"/>
            <a:ext cx="2968625" cy="455613"/>
          </a:xfrm>
          <a:prstGeom prst="rect">
            <a:avLst/>
          </a:prstGeom>
          <a:noFill/>
          <a:ln w="9525">
            <a:noFill/>
            <a:round/>
            <a:headEnd/>
            <a:tailEnd/>
          </a:ln>
        </p:spPr>
        <p:txBody>
          <a:bodyPr lIns="91862" tIns="45754" rIns="91862" bIns="45754"/>
          <a:lstStyle/>
          <a:p>
            <a:pPr algn="r" defTabSz="449263" rtl="0" fontAlgn="base">
              <a:spcBef>
                <a:spcPct val="0"/>
              </a:spcBef>
              <a:spcAft>
                <a:spcPct val="0"/>
              </a:spcAft>
              <a:buClr>
                <a:srgbClr val="000000"/>
              </a:buClr>
              <a:buSzPct val="100000"/>
              <a:tabLst>
                <a:tab pos="712788" algn="l"/>
                <a:tab pos="1425575" algn="l"/>
                <a:tab pos="2138363" algn="l"/>
                <a:tab pos="2852738" algn="l"/>
              </a:tabLst>
            </a:pPr>
            <a:r>
              <a:rPr lang="en-US" sz="1300" kern="1200">
                <a:solidFill>
                  <a:srgbClr val="000000"/>
                </a:solidFill>
                <a:latin typeface="Calibri" pitchFamily="34" charset="0"/>
                <a:ea typeface="ＭＳ Ｐゴシック" pitchFamily="1" charset="-128"/>
                <a:cs typeface="Lucida Sans Unicode" pitchFamily="34" charset="0"/>
              </a:rPr>
              <a:t>07/25/09</a:t>
            </a:r>
          </a:p>
        </p:txBody>
      </p:sp>
      <p:sp>
        <p:nvSpPr>
          <p:cNvPr id="36868" name="Rectangle 7"/>
          <p:cNvSpPr txBox="1">
            <a:spLocks noGrp="1" noChangeArrowheads="1"/>
          </p:cNvSpPr>
          <p:nvPr/>
        </p:nvSpPr>
        <p:spPr bwMode="auto">
          <a:xfrm>
            <a:off x="3886200" y="8685213"/>
            <a:ext cx="2968625" cy="455612"/>
          </a:xfrm>
          <a:prstGeom prst="rect">
            <a:avLst/>
          </a:prstGeom>
          <a:noFill/>
          <a:ln w="9525">
            <a:noFill/>
            <a:round/>
            <a:headEnd/>
            <a:tailEnd/>
          </a:ln>
        </p:spPr>
        <p:txBody>
          <a:bodyPr lIns="91862" tIns="45754" rIns="91862" bIns="45754" anchor="b"/>
          <a:lstStyle/>
          <a:p>
            <a:pPr algn="r" defTabSz="449263" rtl="0" fontAlgn="base">
              <a:spcBef>
                <a:spcPct val="0"/>
              </a:spcBef>
              <a:spcAft>
                <a:spcPct val="0"/>
              </a:spcAft>
              <a:buClr>
                <a:srgbClr val="000000"/>
              </a:buClr>
              <a:buSzPct val="100000"/>
              <a:tabLst>
                <a:tab pos="712788" algn="l"/>
                <a:tab pos="1425575" algn="l"/>
                <a:tab pos="2138363" algn="l"/>
                <a:tab pos="2852738" algn="l"/>
              </a:tabLst>
            </a:pPr>
            <a:fld id="{B2D38F11-793B-46C3-BC1A-CE327D06A264}" type="slidenum">
              <a:rPr lang="en-US" sz="1300" kern="1200">
                <a:solidFill>
                  <a:srgbClr val="000000"/>
                </a:solidFill>
                <a:latin typeface="Calibri" pitchFamily="34" charset="0"/>
                <a:ea typeface="ＭＳ Ｐゴシック" pitchFamily="1" charset="-128"/>
                <a:cs typeface="Lucida Sans Unicode" pitchFamily="34" charset="0"/>
              </a:rPr>
              <a:pPr algn="r" defTabSz="449263" rtl="0" fontAlgn="base">
                <a:spcBef>
                  <a:spcPct val="0"/>
                </a:spcBef>
                <a:spcAft>
                  <a:spcPct val="0"/>
                </a:spcAft>
                <a:buClr>
                  <a:srgbClr val="000000"/>
                </a:buClr>
                <a:buSzPct val="100000"/>
                <a:tabLst>
                  <a:tab pos="712788" algn="l"/>
                  <a:tab pos="1425575" algn="l"/>
                  <a:tab pos="2138363" algn="l"/>
                  <a:tab pos="2852738" algn="l"/>
                </a:tabLst>
              </a:pPr>
              <a:t>12</a:t>
            </a:fld>
            <a:endParaRPr lang="en-US" sz="1300" kern="1200">
              <a:solidFill>
                <a:srgbClr val="000000"/>
              </a:solidFill>
              <a:latin typeface="Calibri" pitchFamily="34" charset="0"/>
              <a:ea typeface="ＭＳ Ｐゴシック" pitchFamily="1" charset="-128"/>
              <a:cs typeface="Lucida Sans Unicode" pitchFamily="34" charset="0"/>
            </a:endParaRPr>
          </a:p>
        </p:txBody>
      </p:sp>
      <p:sp>
        <p:nvSpPr>
          <p:cNvPr id="36869" name="Rectangle 1"/>
          <p:cNvSpPr>
            <a:spLocks noGrp="1" noRot="1" noChangeAspect="1" noChangeArrowheads="1" noTextEdit="1"/>
          </p:cNvSpPr>
          <p:nvPr>
            <p:ph type="sldImg"/>
          </p:nvPr>
        </p:nvSpPr>
        <p:spPr>
          <a:xfrm>
            <a:off x="1146175" y="685800"/>
            <a:ext cx="4572000" cy="3429000"/>
          </a:xfrm>
          <a:ln/>
        </p:spPr>
      </p:sp>
      <p:sp>
        <p:nvSpPr>
          <p:cNvPr id="36870" name="Rectangle 2"/>
          <p:cNvSpPr>
            <a:spLocks noGrp="1" noChangeArrowheads="1"/>
          </p:cNvSpPr>
          <p:nvPr>
            <p:ph type="body" idx="1"/>
          </p:nvPr>
        </p:nvSpPr>
        <p:spPr>
          <a:xfrm>
            <a:off x="685800" y="4343400"/>
            <a:ext cx="5486400" cy="4208463"/>
          </a:xfrm>
          <a:noFill/>
          <a:ln/>
        </p:spPr>
        <p:txBody>
          <a:bodyPr wrap="none" lIns="91862" tIns="45754" rIns="91862" bIns="45754" anchor="ctr"/>
          <a:lstStyle/>
          <a:p>
            <a:pPr eaLnBrk="1" hangingPunct="1"/>
            <a:r>
              <a:rPr lang="en-US" smtClean="0"/>
              <a:t> Mike:  This slide shows the different governing bodies that were created.  </a:t>
            </a:r>
          </a:p>
          <a:p>
            <a:pPr eaLnBrk="1" hangingPunct="1"/>
            <a:endParaRPr lang="en-US" smtClean="0"/>
          </a:p>
          <a:p>
            <a:pPr eaLnBrk="1" hangingPunct="1"/>
            <a:r>
              <a:rPr lang="en-US" smtClean="0"/>
              <a:t>On the top, there is a Strategic Governance Council.  This group has a </a:t>
            </a:r>
            <a:r>
              <a:rPr lang="en-US" altLang="ko-KR" smtClean="0">
                <a:ea typeface="굴림" charset="-127"/>
              </a:rPr>
              <a:t>cross section of NYC stakeholders who will actively contribute to the success and CITIServ, including Deputy Mayor representation, Mayor’s Office of Operations, OMB, and other key stakeholders.  </a:t>
            </a:r>
          </a:p>
          <a:p>
            <a:pPr eaLnBrk="1" hangingPunct="1"/>
            <a:endParaRPr lang="en-US" smtClean="0"/>
          </a:p>
          <a:p>
            <a:pPr eaLnBrk="1" hangingPunct="1"/>
            <a:r>
              <a:rPr lang="en-US" smtClean="0"/>
              <a:t>The other main governing body is the Operations Governance Council.  This group is </a:t>
            </a:r>
            <a:r>
              <a:rPr lang="en-US" altLang="ko-KR" smtClean="0">
                <a:ea typeface="굴림" charset="-127"/>
              </a:rPr>
              <a:t>responsible for making CITIServ operational decisions, overseeing the CITIServ program and addressing issues that impact the execution of the CITIServ program plan.  Marilyn and I are the co-chairs of this group, and the other members include IT Directors and CIOs from multiple agencies.</a:t>
            </a:r>
          </a:p>
          <a:p>
            <a:pPr eaLnBrk="1" hangingPunct="1"/>
            <a:endParaRPr lang="en-US" altLang="ko-KR" smtClean="0">
              <a:ea typeface="굴림" charset="-127"/>
            </a:endParaRPr>
          </a:p>
          <a:p>
            <a:pPr eaLnBrk="1" hangingPunct="1"/>
            <a:r>
              <a:rPr lang="en-US" altLang="ko-KR" smtClean="0">
                <a:ea typeface="굴림" charset="-127"/>
              </a:rPr>
              <a:t>Under these governing bodies, we have stood up a formal Program Management Office to oversee the different parallel workstreams and CITIServ activities.  There are several teams working on different dimensions of the CITIServ programs such as the Service Offerings, Technology Architecture, etc.</a:t>
            </a:r>
          </a:p>
          <a:p>
            <a:pPr eaLnBrk="1" hangingPunct="1"/>
            <a:endParaRPr lang="en-US" altLang="ko-KR" smtClean="0">
              <a:ea typeface="굴림" charset="-127"/>
            </a:endParaRPr>
          </a:p>
          <a:p>
            <a:pPr eaLnBrk="1" hangingPunct="1"/>
            <a:r>
              <a:rPr lang="en-US" smtClean="0"/>
              <a:t>We are also going to be getting assistance from external resources through PM/QA and SI support.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pPr algn="r" rtl="0" fontAlgn="base">
              <a:spcBef>
                <a:spcPct val="0"/>
              </a:spcBef>
              <a:spcAft>
                <a:spcPct val="0"/>
              </a:spcAft>
            </a:pPr>
            <a:fld id="{077533E1-086A-4E38-BAD9-D716FA06DED3}" type="slidenum">
              <a:rPr lang="en-US" sz="1200" kern="1200">
                <a:solidFill>
                  <a:prstClr val="black"/>
                </a:solidFill>
                <a:latin typeface="Arial" charset="0"/>
                <a:ea typeface="+mn-ea"/>
                <a:cs typeface="+mn-cs"/>
              </a:rPr>
              <a:pPr algn="r" rtl="0" fontAlgn="base">
                <a:spcBef>
                  <a:spcPct val="0"/>
                </a:spcBef>
                <a:spcAft>
                  <a:spcPct val="0"/>
                </a:spcAft>
              </a:pPr>
              <a:t>13</a:t>
            </a:fld>
            <a:endParaRPr lang="en-US" sz="1200" kern="1200">
              <a:solidFill>
                <a:prstClr val="black"/>
              </a:solidFill>
              <a:latin typeface="Arial" charset="0"/>
              <a:ea typeface="+mn-ea"/>
              <a:cs typeface="+mn-cs"/>
            </a:endParaRPr>
          </a:p>
        </p:txBody>
      </p:sp>
      <p:sp>
        <p:nvSpPr>
          <p:cNvPr id="37891" name="Rectangle 2"/>
          <p:cNvSpPr>
            <a:spLocks noGrp="1" noRot="1" noChangeAspect="1" noTextEdit="1"/>
          </p:cNvSpPr>
          <p:nvPr>
            <p:ph type="sldImg"/>
          </p:nvPr>
        </p:nvSpPr>
        <p:spPr>
          <a:xfrm>
            <a:off x="1144588" y="685800"/>
            <a:ext cx="4572000" cy="3429000"/>
          </a:xfrm>
          <a:ln/>
        </p:spPr>
      </p:sp>
      <p:sp>
        <p:nvSpPr>
          <p:cNvPr id="37892" name="Rectangle 3"/>
          <p:cNvSpPr>
            <a:spLocks noGrp="1"/>
          </p:cNvSpPr>
          <p:nvPr>
            <p:ph type="body" idx="1"/>
          </p:nvPr>
        </p:nvSpPr>
        <p:spPr>
          <a:noFill/>
          <a:ln/>
        </p:spPr>
        <p:txBody>
          <a:bodyPr lIns="92046" tIns="46023" rIns="92046" bIns="46023"/>
          <a:lstStyle/>
          <a:p>
            <a:pPr eaLnBrk="1" hangingPunct="1"/>
            <a:r>
              <a:rPr lang="en-US" smtClean="0"/>
              <a:t>Mike:   Now that you have the big picture of the different governance bodies and team structure, we wanted to drill a little deeper into the roles of the two main councils, the SGC and the OGC.</a:t>
            </a:r>
          </a:p>
          <a:p>
            <a:pPr eaLnBrk="1" hangingPunct="1"/>
            <a:endParaRPr lang="en-US" smtClean="0"/>
          </a:p>
          <a:p>
            <a:pPr eaLnBrk="1" hangingPunct="1"/>
            <a:r>
              <a:rPr lang="en-US" smtClean="0"/>
              <a:t>The SGC really is charged with:</a:t>
            </a:r>
          </a:p>
          <a:p>
            <a:pPr eaLnBrk="1" hangingPunct="1">
              <a:buFontTx/>
              <a:buChar char="•"/>
            </a:pPr>
            <a:r>
              <a:rPr lang="en-US" altLang="ko-KR" smtClean="0">
                <a:ea typeface="굴림" charset="-127"/>
              </a:rPr>
              <a:t>Making strategic decisions that enable CITIServ to achieve its intended goals</a:t>
            </a:r>
          </a:p>
          <a:p>
            <a:pPr>
              <a:buFontTx/>
              <a:buChar char="•"/>
            </a:pPr>
            <a:r>
              <a:rPr lang="en-US" altLang="ko-KR" smtClean="0">
                <a:ea typeface="굴림" charset="-127"/>
              </a:rPr>
              <a:t>Ensuring the needs of the City, Agencies and CITIServ are balanced </a:t>
            </a:r>
          </a:p>
          <a:p>
            <a:pPr>
              <a:buFontTx/>
              <a:buChar char="•"/>
            </a:pPr>
            <a:endParaRPr lang="en-US" altLang="ko-KR" smtClean="0">
              <a:ea typeface="굴림" charset="-127"/>
            </a:endParaRPr>
          </a:p>
          <a:p>
            <a:r>
              <a:rPr lang="en-US" smtClean="0"/>
              <a:t>The OGC focuses on: </a:t>
            </a:r>
          </a:p>
          <a:p>
            <a:pPr>
              <a:buFontTx/>
              <a:buChar char="•"/>
            </a:pPr>
            <a:r>
              <a:rPr lang="en-US" smtClean="0"/>
              <a:t>Advising on priorities for the CITIServ target model, rollout approach and operations</a:t>
            </a:r>
          </a:p>
          <a:p>
            <a:pPr>
              <a:buFontTx/>
              <a:buChar char="•"/>
            </a:pPr>
            <a:r>
              <a:rPr lang="en-US" smtClean="0"/>
              <a:t>Guiding the CITIServ PMO</a:t>
            </a:r>
          </a:p>
          <a:p>
            <a:pPr>
              <a:buFontTx/>
              <a:buChar char="•"/>
            </a:pPr>
            <a:endParaRPr lang="en-US" smtClean="0"/>
          </a:p>
          <a:p>
            <a:r>
              <a:rPr lang="en-US" smtClean="0"/>
              <a:t>These two councils have been working well over the past months because we took the time upfront to ensure the participation balanced and the expectations in the governance council were clear.  Also, the OGC has been able to make parallel progress on several different areas by forming sub-groups to rapidly develop strategies that the rest of the group works together to refine.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pPr algn="r" rtl="0" fontAlgn="base">
              <a:spcBef>
                <a:spcPct val="0"/>
              </a:spcBef>
              <a:spcAft>
                <a:spcPct val="0"/>
              </a:spcAft>
            </a:pPr>
            <a:fld id="{00B5E530-0806-4830-B4C4-5A41A7854268}" type="slidenum">
              <a:rPr lang="en-US" sz="1200" kern="1200">
                <a:solidFill>
                  <a:prstClr val="black"/>
                </a:solidFill>
                <a:latin typeface="Arial" charset="0"/>
                <a:ea typeface="+mn-ea"/>
                <a:cs typeface="+mn-cs"/>
              </a:rPr>
              <a:pPr algn="r" rtl="0" fontAlgn="base">
                <a:spcBef>
                  <a:spcPct val="0"/>
                </a:spcBef>
                <a:spcAft>
                  <a:spcPct val="0"/>
                </a:spcAft>
              </a:pPr>
              <a:t>14</a:t>
            </a:fld>
            <a:endParaRPr lang="en-US" sz="1200" kern="1200">
              <a:solidFill>
                <a:prstClr val="black"/>
              </a:solidFill>
              <a:latin typeface="Arial" charset="0"/>
              <a:ea typeface="+mn-ea"/>
              <a:cs typeface="+mn-cs"/>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a:lnSpc>
                <a:spcPct val="90000"/>
              </a:lnSpc>
              <a:spcBef>
                <a:spcPts val="450"/>
              </a:spcBef>
              <a:buClr>
                <a:srgbClr val="FF9900"/>
              </a:buClr>
              <a:buFont typeface="Wingdings" pitchFamily="2" charset="2"/>
              <a:buNone/>
            </a:pPr>
            <a:r>
              <a:rPr lang="en-US" smtClean="0"/>
              <a:t>Mike:  One of the key workstreams that the OGC has been working on recently is  </a:t>
            </a:r>
          </a:p>
          <a:p>
            <a:pPr>
              <a:lnSpc>
                <a:spcPct val="90000"/>
              </a:lnSpc>
              <a:spcBef>
                <a:spcPts val="450"/>
              </a:spcBef>
              <a:buClr>
                <a:srgbClr val="FF9900"/>
              </a:buClr>
              <a:buFont typeface="Wingdings" pitchFamily="2" charset="2"/>
              <a:buNone/>
            </a:pPr>
            <a:endParaRPr lang="en-US" smtClean="0"/>
          </a:p>
          <a:p>
            <a:pPr>
              <a:lnSpc>
                <a:spcPct val="90000"/>
              </a:lnSpc>
              <a:spcBef>
                <a:spcPts val="450"/>
              </a:spcBef>
              <a:buClr>
                <a:srgbClr val="FF9900"/>
              </a:buClr>
              <a:buFont typeface="Wingdings" pitchFamily="2" charset="2"/>
              <a:buNone/>
            </a:pPr>
            <a:r>
              <a:rPr lang="en-US" smtClean="0"/>
              <a:t>The OGC created a set of criteria to identify the different types of benefits that agencies could achieve through the CITIServ program.  We have been piloting a web-based survey and evaluation process with several agencies to use these criteria for capturing opportunities and considerations for migrating to CITIServ.</a:t>
            </a:r>
          </a:p>
          <a:p>
            <a:pPr>
              <a:lnSpc>
                <a:spcPct val="90000"/>
              </a:lnSpc>
              <a:spcBef>
                <a:spcPts val="450"/>
              </a:spcBef>
              <a:buClr>
                <a:srgbClr val="FF9900"/>
              </a:buClr>
              <a:buFont typeface="Wingdings" pitchFamily="2" charset="2"/>
              <a:buNone/>
            </a:pPr>
            <a:endParaRPr lang="en-US" smtClean="0"/>
          </a:p>
          <a:p>
            <a:pPr>
              <a:lnSpc>
                <a:spcPct val="90000"/>
              </a:lnSpc>
              <a:spcBef>
                <a:spcPts val="450"/>
              </a:spcBef>
              <a:buClr>
                <a:srgbClr val="FF9900"/>
              </a:buClr>
              <a:buFont typeface="Wingdings" pitchFamily="2" charset="2"/>
              <a:buNone/>
            </a:pPr>
            <a:r>
              <a:rPr lang="en-US" smtClean="0"/>
              <a:t>For example, if an agency currently doesn’t have robust disaster recovery or monitoring or service management capabilities in place, these are identified so that we can understand more about the potential benefits that could be received.   This will ultimately be used to help prioritize migration to CITIServ services and the different phase timing.  </a:t>
            </a:r>
          </a:p>
          <a:p>
            <a:pPr>
              <a:lnSpc>
                <a:spcPct val="90000"/>
              </a:lnSpc>
              <a:spcBef>
                <a:spcPts val="450"/>
              </a:spcBef>
              <a:buClr>
                <a:srgbClr val="FF9900"/>
              </a:buClr>
              <a:buFont typeface="Wingdings" pitchFamily="2" charset="2"/>
              <a:buNone/>
            </a:pPr>
            <a:endParaRPr lang="en-US" smtClean="0"/>
          </a:p>
          <a:p>
            <a:pPr>
              <a:lnSpc>
                <a:spcPct val="90000"/>
              </a:lnSpc>
              <a:spcBef>
                <a:spcPts val="450"/>
              </a:spcBef>
              <a:buClr>
                <a:srgbClr val="FF9900"/>
              </a:buClr>
              <a:buFont typeface="Wingdings" pitchFamily="2" charset="2"/>
              <a:buNone/>
            </a:pPr>
            <a:r>
              <a:rPr lang="en-US" smtClean="0"/>
              <a:t>As we complete our pilot, we will be incorporating the lessons learned and feedback from the agencies that participated so that the survey and evaluation process can be expanded to other agencies for the analysis. </a:t>
            </a:r>
          </a:p>
          <a:p>
            <a:pPr>
              <a:lnSpc>
                <a:spcPct val="90000"/>
              </a:lnSpc>
              <a:spcBef>
                <a:spcPts val="450"/>
              </a:spcBef>
              <a:buClr>
                <a:srgbClr val="FF9900"/>
              </a:buClr>
              <a:buFont typeface="Wingdings" pitchFamily="2" charset="2"/>
              <a:buNone/>
            </a:pPr>
            <a:endParaRPr lang="en-US" smtClean="0"/>
          </a:p>
          <a:p>
            <a:pPr>
              <a:lnSpc>
                <a:spcPct val="90000"/>
              </a:lnSpc>
              <a:spcBef>
                <a:spcPts val="450"/>
              </a:spcBef>
              <a:buClr>
                <a:srgbClr val="FF9900"/>
              </a:buClr>
              <a:buFont typeface="Wingdings" pitchFamily="2" charset="2"/>
              <a:buNone/>
            </a:pPr>
            <a:endParaRPr lang="en-US" smtClean="0"/>
          </a:p>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r>
              <a:rPr lang="en-US" smtClean="0"/>
              <a:t>Mike:  The output from the broader agency survey process will allow us to map out the phases in more detail.  This slide shows the high-level approach for the first phase.  </a:t>
            </a:r>
          </a:p>
          <a:p>
            <a:endParaRPr lang="en-US" smtClean="0"/>
          </a:p>
          <a:p>
            <a:r>
              <a:rPr lang="en-US" smtClean="0"/>
              <a:t>Phase 1 CITIServ services will be hosted in 2MTC and focus on small group of agencies to prove out the target model and demonstrate the benefits of the program.</a:t>
            </a:r>
          </a:p>
          <a:p>
            <a:endParaRPr lang="en-US" smtClean="0"/>
          </a:p>
          <a:p>
            <a:r>
              <a:rPr lang="en-US" smtClean="0"/>
              <a:t>Phase 2 will add in more incremental waves of agencies, additional services and expanded facilities.  </a:t>
            </a:r>
          </a:p>
          <a:p>
            <a:endParaRPr lang="en-US" smtClean="0"/>
          </a:p>
          <a:p>
            <a:r>
              <a:rPr lang="en-US" smtClean="0"/>
              <a:t>Now I’m going to turn it over to Marilyn to walk us through the different components of the CITIServ Target Model.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pPr algn="r" rtl="0" fontAlgn="base">
              <a:spcBef>
                <a:spcPct val="0"/>
              </a:spcBef>
              <a:spcAft>
                <a:spcPct val="0"/>
              </a:spcAft>
            </a:pPr>
            <a:fld id="{59235812-F1F7-4FA6-8288-527B6E1BF3C2}" type="slidenum">
              <a:rPr lang="en-US" sz="1200" kern="1200">
                <a:solidFill>
                  <a:prstClr val="black"/>
                </a:solidFill>
                <a:latin typeface="Arial" charset="0"/>
                <a:ea typeface="+mn-ea"/>
                <a:cs typeface="+mn-cs"/>
              </a:rPr>
              <a:pPr algn="r" rtl="0" fontAlgn="base">
                <a:spcBef>
                  <a:spcPct val="0"/>
                </a:spcBef>
                <a:spcAft>
                  <a:spcPct val="0"/>
                </a:spcAft>
              </a:pPr>
              <a:t>16</a:t>
            </a:fld>
            <a:endParaRPr lang="en-US" sz="1200" kern="1200">
              <a:solidFill>
                <a:prstClr val="black"/>
              </a:solidFill>
              <a:latin typeface="Arial" charset="0"/>
              <a:ea typeface="+mn-ea"/>
              <a:cs typeface="+mn-cs"/>
            </a:endParaRPr>
          </a:p>
        </p:txBody>
      </p:sp>
      <p:sp>
        <p:nvSpPr>
          <p:cNvPr id="40963" name="Rectangle 2"/>
          <p:cNvSpPr>
            <a:spLocks noGrp="1" noRot="1" noChangeAspect="1" noTextEdit="1"/>
          </p:cNvSpPr>
          <p:nvPr>
            <p:ph type="sldImg"/>
          </p:nvPr>
        </p:nvSpPr>
        <p:spPr>
          <a:xfrm>
            <a:off x="1144588" y="685800"/>
            <a:ext cx="4572000" cy="3429000"/>
          </a:xfrm>
          <a:ln/>
        </p:spPr>
      </p:sp>
      <p:sp>
        <p:nvSpPr>
          <p:cNvPr id="40964" name="Rectangle 3"/>
          <p:cNvSpPr>
            <a:spLocks noGrp="1"/>
          </p:cNvSpPr>
          <p:nvPr>
            <p:ph type="body" idx="1"/>
          </p:nvPr>
        </p:nvSpPr>
        <p:spPr>
          <a:noFill/>
          <a:ln/>
        </p:spPr>
        <p:txBody>
          <a:bodyPr lIns="92046" tIns="46023" rIns="92046" bIns="46023"/>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algn="r" rtl="0" fontAlgn="base">
              <a:spcBef>
                <a:spcPct val="0"/>
              </a:spcBef>
              <a:spcAft>
                <a:spcPct val="0"/>
              </a:spcAft>
            </a:pPr>
            <a:fld id="{B3B8D0CE-A51A-47B8-BA7F-F5135975355C}" type="slidenum">
              <a:rPr lang="en-US" sz="1200" kern="1200">
                <a:solidFill>
                  <a:prstClr val="black"/>
                </a:solidFill>
                <a:latin typeface="Arial" charset="0"/>
                <a:ea typeface="+mn-ea"/>
                <a:cs typeface="+mn-cs"/>
              </a:rPr>
              <a:pPr algn="r" rtl="0" fontAlgn="base">
                <a:spcBef>
                  <a:spcPct val="0"/>
                </a:spcBef>
                <a:spcAft>
                  <a:spcPct val="0"/>
                </a:spcAft>
              </a:pPr>
              <a:t>17</a:t>
            </a:fld>
            <a:endParaRPr lang="en-US" sz="1200" kern="1200">
              <a:solidFill>
                <a:prstClr val="black"/>
              </a:solidFill>
              <a:latin typeface="Arial" charset="0"/>
              <a:ea typeface="+mn-ea"/>
              <a:cs typeface="+mn-cs"/>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smtClean="0">
                <a:solidFill>
                  <a:srgbClr val="000000"/>
                </a:solidFill>
              </a:rPr>
              <a:t>The Target model articulates the ITIServ services, processes and technology, including:</a:t>
            </a:r>
          </a:p>
          <a:p>
            <a:pPr lvl="1" eaLnBrk="1" hangingPunct="1"/>
            <a:r>
              <a:rPr lang="en-US" smtClean="0">
                <a:solidFill>
                  <a:srgbClr val="000000"/>
                </a:solidFill>
              </a:rPr>
              <a:t>Design and configuration of network, platform and storage infrastructure</a:t>
            </a:r>
          </a:p>
          <a:p>
            <a:pPr lvl="1" eaLnBrk="1" hangingPunct="1"/>
            <a:r>
              <a:rPr lang="en-US" smtClean="0">
                <a:solidFill>
                  <a:srgbClr val="000000"/>
                </a:solidFill>
              </a:rPr>
              <a:t>Agency integration plans and roadmaps</a:t>
            </a:r>
          </a:p>
          <a:p>
            <a:pPr lvl="1" eaLnBrk="1" hangingPunct="1"/>
            <a:r>
              <a:rPr lang="en-US" smtClean="0">
                <a:solidFill>
                  <a:srgbClr val="000000"/>
                </a:solidFill>
              </a:rPr>
              <a:t>Process changes or new processes needed for measuring, reporting, delivering services</a:t>
            </a:r>
          </a:p>
          <a:p>
            <a:pPr lvl="1" eaLnBrk="1" hangingPunct="1"/>
            <a:r>
              <a:rPr lang="en-US" smtClean="0">
                <a:solidFill>
                  <a:srgbClr val="000000"/>
                </a:solidFill>
              </a:rPr>
              <a:t>New or changed accounting mechanisms</a:t>
            </a:r>
          </a:p>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pPr algn="r" rtl="0" fontAlgn="base">
              <a:spcBef>
                <a:spcPct val="0"/>
              </a:spcBef>
              <a:spcAft>
                <a:spcPct val="0"/>
              </a:spcAft>
            </a:pPr>
            <a:fld id="{F637F5BF-B151-4B58-8CBC-A4242AB7D209}" type="slidenum">
              <a:rPr lang="en-US" sz="1200" kern="1200">
                <a:solidFill>
                  <a:prstClr val="black"/>
                </a:solidFill>
                <a:latin typeface="Arial" charset="0"/>
                <a:ea typeface="+mn-ea"/>
                <a:cs typeface="+mn-cs"/>
              </a:rPr>
              <a:pPr algn="r" rtl="0" fontAlgn="base">
                <a:spcBef>
                  <a:spcPct val="0"/>
                </a:spcBef>
                <a:spcAft>
                  <a:spcPct val="0"/>
                </a:spcAft>
              </a:pPr>
              <a:t>18</a:t>
            </a:fld>
            <a:endParaRPr lang="en-US" sz="1200" kern="1200">
              <a:solidFill>
                <a:prstClr val="black"/>
              </a:solidFill>
              <a:latin typeface="Arial" charset="0"/>
              <a:ea typeface="+mn-ea"/>
              <a:cs typeface="+mn-cs"/>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smtClean="0"/>
              <a:t>For each of the five Target Model components, we have compiled three views:</a:t>
            </a:r>
          </a:p>
          <a:p>
            <a:pPr eaLnBrk="1" hangingPunct="1"/>
            <a:r>
              <a:rPr lang="en-US" smtClean="0"/>
              <a:t>- an overview of what is covered in this dimension of the Target Model</a:t>
            </a:r>
          </a:p>
          <a:p>
            <a:pPr eaLnBrk="1" hangingPunct="1"/>
            <a:r>
              <a:rPr lang="en-US" smtClean="0"/>
              <a:t>- the principles for this dimension that were previously developed </a:t>
            </a:r>
          </a:p>
          <a:p>
            <a:pPr eaLnBrk="1" hangingPunct="1"/>
            <a:r>
              <a:rPr lang="en-US" smtClean="0"/>
              <a:t>- the next step actions that the OGC and core team are conducting to define the Target Model </a:t>
            </a:r>
          </a:p>
          <a:p>
            <a:pPr eaLnBrk="1" hangingPunct="1"/>
            <a:endParaRPr lang="en-US" smtClean="0"/>
          </a:p>
          <a:p>
            <a:pPr eaLnBrk="1" hangingPunct="1"/>
            <a:r>
              <a:rPr lang="en-US" smtClean="0"/>
              <a:t>For the service offerings, we are currently defining the first phase of offerings:</a:t>
            </a:r>
          </a:p>
          <a:p>
            <a:pPr eaLnBrk="1" hangingPunct="1"/>
            <a:r>
              <a:rPr lang="en-US" i="1" smtClean="0"/>
              <a:t>Service Desk</a:t>
            </a:r>
          </a:p>
          <a:p>
            <a:pPr eaLnBrk="1" hangingPunct="1"/>
            <a:r>
              <a:rPr lang="en-US" i="1" smtClean="0"/>
              <a:t>Hosting Services</a:t>
            </a:r>
          </a:p>
          <a:p>
            <a:pPr eaLnBrk="1" hangingPunct="1"/>
            <a:r>
              <a:rPr lang="en-US" i="1" smtClean="0"/>
              <a:t>Collaboration Services</a:t>
            </a:r>
          </a:p>
          <a:p>
            <a:pPr eaLnBrk="1" hangingPunct="1"/>
            <a:r>
              <a:rPr lang="en-US" i="1" smtClean="0"/>
              <a:t>Network Services</a:t>
            </a:r>
          </a:p>
          <a:p>
            <a:pPr eaLnBrk="1" hangingPunct="1"/>
            <a:endParaRPr lang="en-US" smtClean="0"/>
          </a:p>
          <a:p>
            <a:pPr eaLnBrk="1" hangingPunct="1"/>
            <a:r>
              <a:rPr lang="en-US" smtClean="0"/>
              <a:t>The services that CITIServ offers will evolve over time into a robust portfolio.</a:t>
            </a:r>
          </a:p>
          <a:p>
            <a:pPr eaLnBrk="1" hangingPunct="1"/>
            <a:endParaRPr lang="en-US" smtClean="0"/>
          </a:p>
          <a:p>
            <a:pPr eaLnBrk="1" hangingPunct="1"/>
            <a:r>
              <a:rPr lang="en-US" smtClean="0"/>
              <a:t>The initial services are being selected based on current capabilities to consistently deliver the service with high quality and agency demand for the service.</a:t>
            </a:r>
          </a:p>
          <a:p>
            <a:pPr eaLnBrk="1" hangingPunct="1"/>
            <a:endParaRPr lang="en-US" smtClean="0"/>
          </a:p>
          <a:p>
            <a:pPr eaLnBrk="1" hangingPunct="1"/>
            <a:r>
              <a:rPr lang="en-US" smtClean="0"/>
              <a:t>New or expanded services in the pipeline will include broader Disaster Recovery capabiltiies and many other offerings.</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algn="r" rtl="0" fontAlgn="base">
              <a:spcBef>
                <a:spcPct val="0"/>
              </a:spcBef>
              <a:spcAft>
                <a:spcPct val="0"/>
              </a:spcAft>
            </a:pPr>
            <a:fld id="{B493A320-E5EB-4350-B99D-CB9AC1EBC1C4}" type="slidenum">
              <a:rPr lang="en-US" sz="1200" kern="1200">
                <a:solidFill>
                  <a:prstClr val="black"/>
                </a:solidFill>
                <a:latin typeface="Arial" charset="0"/>
                <a:ea typeface="+mn-ea"/>
                <a:cs typeface="+mn-cs"/>
              </a:rPr>
              <a:pPr algn="r" rtl="0" fontAlgn="base">
                <a:spcBef>
                  <a:spcPct val="0"/>
                </a:spcBef>
                <a:spcAft>
                  <a:spcPct val="0"/>
                </a:spcAft>
              </a:pPr>
              <a:t>23</a:t>
            </a:fld>
            <a:endParaRPr lang="en-US" sz="1200" kern="1200">
              <a:solidFill>
                <a:prstClr val="black"/>
              </a:solidFill>
              <a:latin typeface="Arial" charset="0"/>
              <a:ea typeface="+mn-ea"/>
              <a:cs typeface="+mn-cs"/>
            </a:endParaRPr>
          </a:p>
        </p:txBody>
      </p:sp>
      <p:sp>
        <p:nvSpPr>
          <p:cNvPr id="44035" name="Rectangle 2"/>
          <p:cNvSpPr>
            <a:spLocks noGrp="1" noRot="1" noChangeAspect="1" noTextEdit="1"/>
          </p:cNvSpPr>
          <p:nvPr>
            <p:ph type="sldImg"/>
          </p:nvPr>
        </p:nvSpPr>
        <p:spPr>
          <a:xfrm>
            <a:off x="1144588" y="685800"/>
            <a:ext cx="4572000" cy="3429000"/>
          </a:xfrm>
          <a:ln/>
        </p:spPr>
      </p:sp>
      <p:sp>
        <p:nvSpPr>
          <p:cNvPr id="44036" name="Rectangle 3"/>
          <p:cNvSpPr>
            <a:spLocks noGrp="1"/>
          </p:cNvSpPr>
          <p:nvPr>
            <p:ph type="body" idx="1"/>
          </p:nvPr>
        </p:nvSpPr>
        <p:spPr>
          <a:noFill/>
          <a:ln/>
        </p:spPr>
        <p:txBody>
          <a:bodyPr lIns="92061" tIns="46030" rIns="92061" bIns="46030"/>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p:cNvSpPr>
          <p:nvPr>
            <p:ph type="sldImg"/>
          </p:nvPr>
        </p:nvSpPr>
        <p:spPr>
          <a:ln/>
        </p:spPr>
      </p:sp>
      <p:sp>
        <p:nvSpPr>
          <p:cNvPr id="17411" name="Notes Placeholder 2"/>
          <p:cNvSpPr>
            <a:spLocks noGrp="1"/>
          </p:cNvSpPr>
          <p:nvPr>
            <p:ph type="body" idx="1"/>
          </p:nvPr>
        </p:nvSpPr>
        <p:spPr>
          <a:noFill/>
          <a:ln/>
        </p:spPr>
        <p:txBody>
          <a:bodyPr/>
          <a:lstStyle/>
          <a:p>
            <a:endParaRPr lang="en-US" dirty="0" smtClean="0">
              <a:ea typeface="ＭＳ Ｐゴシック" charset="-128"/>
            </a:endParaRPr>
          </a:p>
        </p:txBody>
      </p:sp>
      <p:sp>
        <p:nvSpPr>
          <p:cNvPr id="17412" name="Slide Number Placeholder 3"/>
          <p:cNvSpPr>
            <a:spLocks noGrp="1"/>
          </p:cNvSpPr>
          <p:nvPr>
            <p:ph type="sldNum" sz="quarter" idx="5"/>
          </p:nvPr>
        </p:nvSpPr>
        <p:spPr>
          <a:noFill/>
        </p:spPr>
        <p:txBody>
          <a:bodyPr/>
          <a:lstStyle/>
          <a:p>
            <a:pPr algn="r" rtl="0" fontAlgn="base">
              <a:spcBef>
                <a:spcPct val="0"/>
              </a:spcBef>
              <a:spcAft>
                <a:spcPct val="0"/>
              </a:spcAft>
              <a:buClr>
                <a:srgbClr val="C0504D"/>
              </a:buClr>
              <a:buFont typeface="Wingdings 2" charset="2"/>
              <a:buNone/>
            </a:pPr>
            <a:fld id="{FD606751-EB3A-4900-B716-6823F5BC3E07}" type="slidenum">
              <a:rPr lang="en-US">
                <a:solidFill>
                  <a:prstClr val="black"/>
                </a:solidFill>
                <a:latin typeface="Arial" charset="0"/>
              </a:rPr>
              <a:pPr algn="r" rtl="0" fontAlgn="base">
                <a:spcBef>
                  <a:spcPct val="0"/>
                </a:spcBef>
                <a:spcAft>
                  <a:spcPct val="0"/>
                </a:spcAft>
                <a:buClr>
                  <a:srgbClr val="C0504D"/>
                </a:buClr>
                <a:buFont typeface="Wingdings 2" charset="2"/>
                <a:buNone/>
              </a:pPr>
              <a:t>24</a:t>
            </a:fld>
            <a:endParaRPr lang="en-US" dirty="0">
              <a:solidFill>
                <a:prstClr val="black"/>
              </a:solidFill>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endParaRPr lang="en-US" smtClean="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normAutofit fontScale="70000" lnSpcReduction="20000"/>
          </a:bodyPr>
          <a:lstStyle/>
          <a:p>
            <a:pPr eaLnBrk="1" hangingPunct="1"/>
            <a:r>
              <a:rPr lang="en-US" sz="900" dirty="0">
                <a:latin typeface="Arial" pitchFamily="34" charset="0"/>
                <a:ea typeface="MS PGothic" pitchFamily="34" charset="-128"/>
              </a:rPr>
              <a:t>Suggested discussion:</a:t>
            </a:r>
          </a:p>
          <a:p>
            <a:pPr eaLnBrk="1" hangingPunct="1"/>
            <a:endParaRPr lang="en-US" sz="900" dirty="0">
              <a:latin typeface="Arial" pitchFamily="34" charset="0"/>
              <a:ea typeface="MS PGothic" pitchFamily="34" charset="-128"/>
            </a:endParaRPr>
          </a:p>
          <a:p>
            <a:pPr eaLnBrk="1" hangingPunct="1"/>
            <a:r>
              <a:rPr lang="en-US" sz="900" dirty="0">
                <a:latin typeface="Arial" pitchFamily="34" charset="0"/>
                <a:ea typeface="MS PGothic" pitchFamily="34" charset="-128"/>
              </a:rPr>
              <a:t>The results of the scenario analyses indicate that in the absence of any efficiency gains during the next five years, the aggregate electricity use associated with U.S. servers and data centers would more than double from 2006 to 2011. The total 2011 electricity use in the historical trends scenario is estimated at about 125 billion kWh, or about </a:t>
            </a:r>
            <a:r>
              <a:rPr lang="en-US" sz="900" b="1" dirty="0">
                <a:latin typeface="Arial" pitchFamily="34" charset="0"/>
                <a:ea typeface="MS PGothic" pitchFamily="34" charset="-128"/>
              </a:rPr>
              <a:t>2.9 percent of total projected nationwide electricity </a:t>
            </a:r>
            <a:r>
              <a:rPr lang="en-US" sz="900" dirty="0">
                <a:latin typeface="Arial" pitchFamily="34" charset="0"/>
                <a:ea typeface="MS PGothic" pitchFamily="34" charset="-128"/>
              </a:rPr>
              <a:t>use in 2011 (US DOE 2007a).  (source – EPA report)</a:t>
            </a:r>
          </a:p>
          <a:p>
            <a:pPr eaLnBrk="1" hangingPunct="1"/>
            <a:endParaRPr lang="en-US" sz="900" dirty="0">
              <a:latin typeface="Arial" pitchFamily="34" charset="0"/>
              <a:ea typeface="MS PGothic" pitchFamily="34" charset="-128"/>
            </a:endParaRPr>
          </a:p>
          <a:p>
            <a:pPr eaLnBrk="1" hangingPunct="1"/>
            <a:r>
              <a:rPr lang="en-US" sz="900" dirty="0">
                <a:latin typeface="Arial" pitchFamily="34" charset="0"/>
                <a:ea typeface="MS PGothic" pitchFamily="34" charset="-128"/>
              </a:rPr>
              <a:t>All scenarios are calculated based on probable PUE scenarios</a:t>
            </a:r>
          </a:p>
          <a:p>
            <a:pPr eaLnBrk="1" hangingPunct="1"/>
            <a:r>
              <a:rPr lang="en-US" sz="900" dirty="0">
                <a:latin typeface="Arial" pitchFamily="34" charset="0"/>
                <a:ea typeface="MS PGothic" pitchFamily="34" charset="-128"/>
              </a:rPr>
              <a:t>If you look at the data, the power savings potential if we move to State of the Art scenarios are power savings equal to that required to power 7 million homes annually and carbon reductions equal to removing 10 million cars annually.</a:t>
            </a:r>
          </a:p>
          <a:p>
            <a:pPr eaLnBrk="1" hangingPunct="1"/>
            <a:endParaRPr lang="en-US" sz="900" dirty="0">
              <a:latin typeface="Arial" pitchFamily="34" charset="0"/>
              <a:ea typeface="MS PGothic" pitchFamily="34" charset="-128"/>
            </a:endParaRPr>
          </a:p>
          <a:p>
            <a:pPr eaLnBrk="1" hangingPunct="1"/>
            <a:r>
              <a:rPr lang="en-US" sz="900" dirty="0">
                <a:latin typeface="Arial" pitchFamily="34" charset="0"/>
                <a:ea typeface="MS PGothic" pitchFamily="34" charset="-128"/>
              </a:rPr>
              <a:t>These represent real cost savings and true environmental responsibility impacts.</a:t>
            </a:r>
          </a:p>
          <a:p>
            <a:pPr eaLnBrk="1" hangingPunct="1"/>
            <a:endParaRPr lang="en-US" sz="900" dirty="0">
              <a:latin typeface="Arial" pitchFamily="34" charset="0"/>
              <a:ea typeface="MS PGothic" pitchFamily="34" charset="-128"/>
            </a:endParaRPr>
          </a:p>
          <a:p>
            <a:pPr eaLnBrk="1" hangingPunct="1"/>
            <a:endParaRPr lang="en-US" sz="900" dirty="0">
              <a:latin typeface="Arial" pitchFamily="34" charset="0"/>
              <a:ea typeface="MS PGothic" pitchFamily="34" charset="-128"/>
            </a:endParaRPr>
          </a:p>
          <a:p>
            <a:pPr eaLnBrk="1" hangingPunct="1"/>
            <a:r>
              <a:rPr lang="en-US" sz="900" dirty="0">
                <a:latin typeface="Arial" pitchFamily="34" charset="0"/>
                <a:ea typeface="MS PGothic" pitchFamily="34" charset="-128"/>
              </a:rPr>
              <a:t>Other Data:</a:t>
            </a:r>
          </a:p>
          <a:p>
            <a:pPr eaLnBrk="1" hangingPunct="1"/>
            <a:endParaRPr lang="en-US" sz="900" dirty="0">
              <a:latin typeface="Arial" pitchFamily="34" charset="0"/>
              <a:ea typeface="MS PGothic" pitchFamily="34" charset="-128"/>
            </a:endParaRPr>
          </a:p>
          <a:p>
            <a:pPr eaLnBrk="1" hangingPunct="1"/>
            <a:r>
              <a:rPr lang="en-US" b="1" dirty="0" smtClean="0">
                <a:latin typeface="Arial" pitchFamily="34" charset="0"/>
              </a:rPr>
              <a:t>Data Center Subsystem </a:t>
            </a:r>
            <a:endParaRPr lang="en-US" dirty="0" smtClean="0">
              <a:latin typeface="Arial" pitchFamily="34" charset="0"/>
            </a:endParaRPr>
          </a:p>
          <a:p>
            <a:pPr eaLnBrk="1" hangingPunct="1"/>
            <a:r>
              <a:rPr lang="en-US" b="1" dirty="0" smtClean="0">
                <a:latin typeface="Arial" pitchFamily="34" charset="0"/>
              </a:rPr>
              <a:t>Scenario </a:t>
            </a:r>
            <a:endParaRPr lang="en-US" dirty="0" smtClean="0">
              <a:latin typeface="Arial" pitchFamily="34" charset="0"/>
            </a:endParaRPr>
          </a:p>
          <a:p>
            <a:pPr eaLnBrk="1" hangingPunct="1"/>
            <a:r>
              <a:rPr lang="en-US" b="1" dirty="0" smtClean="0">
                <a:latin typeface="Arial" pitchFamily="34" charset="0"/>
              </a:rPr>
              <a:t>IT Equipment </a:t>
            </a:r>
            <a:endParaRPr lang="en-US" dirty="0" smtClean="0">
              <a:latin typeface="Arial" pitchFamily="34" charset="0"/>
            </a:endParaRPr>
          </a:p>
          <a:p>
            <a:pPr eaLnBrk="1" hangingPunct="1"/>
            <a:r>
              <a:rPr lang="en-US" b="1" dirty="0" smtClean="0">
                <a:latin typeface="Arial" pitchFamily="34" charset="0"/>
              </a:rPr>
              <a:t>Site Infrastructure (Power and Cooling) </a:t>
            </a:r>
            <a:endParaRPr lang="en-US" dirty="0" smtClean="0">
              <a:latin typeface="Arial" pitchFamily="34" charset="0"/>
            </a:endParaRPr>
          </a:p>
          <a:p>
            <a:pPr eaLnBrk="1" hangingPunct="1"/>
            <a:r>
              <a:rPr lang="en-US" dirty="0" smtClean="0">
                <a:latin typeface="Arial" pitchFamily="34" charset="0"/>
              </a:rPr>
              <a:t> </a:t>
            </a:r>
          </a:p>
          <a:p>
            <a:pPr eaLnBrk="1" hangingPunct="1"/>
            <a:r>
              <a:rPr lang="en-US" dirty="0" smtClean="0">
                <a:latin typeface="Arial" pitchFamily="34" charset="0"/>
              </a:rPr>
              <a:t>Continue current trends for server consolidation  30% improvement in infrastructure energy efficiency from improved airflow management </a:t>
            </a:r>
          </a:p>
          <a:p>
            <a:pPr eaLnBrk="1" hangingPunct="1"/>
            <a:r>
              <a:rPr lang="en-US" dirty="0" smtClean="0">
                <a:latin typeface="Arial" pitchFamily="34" charset="0"/>
              </a:rPr>
              <a:t> </a:t>
            </a:r>
          </a:p>
          <a:p>
            <a:pPr eaLnBrk="1" hangingPunct="1"/>
            <a:r>
              <a:rPr lang="en-US" dirty="0" smtClean="0">
                <a:latin typeface="Arial" pitchFamily="34" charset="0"/>
              </a:rPr>
              <a:t>• Eliminate unused servers (e.g., legacy applications) </a:t>
            </a:r>
          </a:p>
          <a:p>
            <a:pPr eaLnBrk="1" hangingPunct="1"/>
            <a:r>
              <a:rPr lang="en-US" dirty="0" smtClean="0">
                <a:latin typeface="Arial" pitchFamily="34" charset="0"/>
              </a:rPr>
              <a:t> </a:t>
            </a:r>
          </a:p>
          <a:p>
            <a:pPr eaLnBrk="1" hangingPunct="1"/>
            <a:r>
              <a:rPr lang="en-US" dirty="0" smtClean="0">
                <a:latin typeface="Arial" pitchFamily="34" charset="0"/>
              </a:rPr>
              <a:t>Improved operation  </a:t>
            </a:r>
          </a:p>
          <a:p>
            <a:pPr eaLnBrk="1" hangingPunct="1"/>
            <a:r>
              <a:rPr lang="en-US" dirty="0" smtClean="0">
                <a:latin typeface="Arial" pitchFamily="34" charset="0"/>
              </a:rPr>
              <a:t>• Adopt “energy-efficient” servers to modest level </a:t>
            </a:r>
          </a:p>
          <a:p>
            <a:pPr eaLnBrk="1" hangingPunct="1"/>
            <a:r>
              <a:rPr lang="en-US" dirty="0" smtClean="0">
                <a:latin typeface="Arial" pitchFamily="34" charset="0"/>
              </a:rPr>
              <a:t>• Enable power management on 100% of applicable servers </a:t>
            </a:r>
          </a:p>
          <a:p>
            <a:pPr eaLnBrk="1" hangingPunct="1"/>
            <a:r>
              <a:rPr lang="en-US" dirty="0" smtClean="0">
                <a:latin typeface="Arial" pitchFamily="34" charset="0"/>
              </a:rPr>
              <a:t>• Assume modest decline in energy use of enterprise storage equipment </a:t>
            </a:r>
          </a:p>
          <a:p>
            <a:pPr eaLnBrk="1" hangingPunct="1"/>
            <a:r>
              <a:rPr lang="en-US" dirty="0" smtClean="0">
                <a:latin typeface="Arial" pitchFamily="34" charset="0"/>
              </a:rPr>
              <a:t> </a:t>
            </a:r>
          </a:p>
          <a:p>
            <a:pPr eaLnBrk="1" hangingPunct="1"/>
            <a:r>
              <a:rPr lang="en-US" dirty="0" smtClean="0">
                <a:latin typeface="Arial" pitchFamily="34" charset="0"/>
              </a:rPr>
              <a:t>Best practice </a:t>
            </a:r>
          </a:p>
          <a:p>
            <a:pPr eaLnBrk="1" hangingPunct="1"/>
            <a:r>
              <a:rPr lang="en-US" dirty="0" smtClean="0">
                <a:latin typeface="Arial" pitchFamily="34" charset="0"/>
              </a:rPr>
              <a:t>All measures in “Improved operation” scenario, plus: • Consolidate servers to moderate extent • Aggressively adopt “energy-efficient” servers  • Assume moderate storage consolidation </a:t>
            </a:r>
          </a:p>
          <a:p>
            <a:pPr eaLnBrk="1" hangingPunct="1"/>
            <a:r>
              <a:rPr lang="en-US" dirty="0" smtClean="0">
                <a:latin typeface="Arial" pitchFamily="34" charset="0"/>
              </a:rPr>
              <a:t>Up to 70% improvement in infrastructure energy efficiency from all measures in “Improved operation” scenario, plus: • improved transformers and uninterruptible power supplies • improved efficiency chillers, fans, and pumps • free cooling </a:t>
            </a:r>
          </a:p>
          <a:p>
            <a:pPr eaLnBrk="1" hangingPunct="1"/>
            <a:endParaRPr lang="en-US" dirty="0" smtClean="0">
              <a:latin typeface="Arial" pitchFamily="34" charset="0"/>
            </a:endParaRPr>
          </a:p>
          <a:p>
            <a:pPr eaLnBrk="1" hangingPunct="1"/>
            <a:r>
              <a:rPr lang="en-US" dirty="0" smtClean="0">
                <a:latin typeface="Arial" pitchFamily="34" charset="0"/>
              </a:rPr>
              <a:t>State-of-the- art </a:t>
            </a:r>
          </a:p>
          <a:p>
            <a:pPr eaLnBrk="1" hangingPunct="1"/>
            <a:r>
              <a:rPr lang="en-US" dirty="0" smtClean="0">
                <a:latin typeface="Arial" pitchFamily="34" charset="0"/>
              </a:rPr>
              <a:t>All measures in “Best practice” scenario, plus: • Aggressively consolidate servers  • Aggressively consolidate storage  • Enable power management at data center level of applications, servers, and equipment for networking and storage </a:t>
            </a:r>
          </a:p>
          <a:p>
            <a:pPr eaLnBrk="1" hangingPunct="1"/>
            <a:r>
              <a:rPr lang="en-US" dirty="0" smtClean="0">
                <a:latin typeface="Arial" pitchFamily="34" charset="0"/>
              </a:rPr>
              <a:t>Up to 80% improvement in infrastructure energy efficiency, due to all measures in “Best practice” scenario, plus: • direct liquid cooling • combined heat and power </a:t>
            </a:r>
          </a:p>
          <a:p>
            <a:pPr eaLnBrk="1" hangingPunct="1"/>
            <a:endParaRPr lang="en-US" dirty="0" smtClean="0">
              <a:latin typeface="Arial" pitchFamily="34" charset="0"/>
            </a:endParaRPr>
          </a:p>
        </p:txBody>
      </p:sp>
      <p:sp>
        <p:nvSpPr>
          <p:cNvPr id="34820" name="Slide Number Placeholder 3"/>
          <p:cNvSpPr txBox="1">
            <a:spLocks noGrp="1"/>
          </p:cNvSpPr>
          <p:nvPr/>
        </p:nvSpPr>
        <p:spPr bwMode="auto">
          <a:xfrm>
            <a:off x="5994401" y="8864600"/>
            <a:ext cx="836613" cy="228600"/>
          </a:xfrm>
          <a:prstGeom prst="rect">
            <a:avLst/>
          </a:prstGeom>
          <a:noFill/>
          <a:ln w="9525">
            <a:noFill/>
            <a:miter lim="800000"/>
            <a:headEnd/>
            <a:tailEnd/>
          </a:ln>
        </p:spPr>
        <p:txBody>
          <a:bodyPr lIns="91435" tIns="45718" rIns="91435" bIns="45718" anchor="b"/>
          <a:lstStyle/>
          <a:p>
            <a:pPr algn="r" rtl="0" fontAlgn="base">
              <a:spcBef>
                <a:spcPct val="0"/>
              </a:spcBef>
              <a:spcAft>
                <a:spcPct val="0"/>
              </a:spcAft>
            </a:pPr>
            <a:fld id="{61DC03A1-56C0-4327-AC51-E4886277030F}" type="slidenum">
              <a:rPr lang="en-US" sz="1200">
                <a:solidFill>
                  <a:prstClr val="black"/>
                </a:solidFill>
                <a:latin typeface="Arial" charset="0"/>
              </a:rPr>
              <a:pPr algn="r" rtl="0" fontAlgn="base">
                <a:spcBef>
                  <a:spcPct val="0"/>
                </a:spcBef>
                <a:spcAft>
                  <a:spcPct val="0"/>
                </a:spcAft>
              </a:pPr>
              <a:t>27</a:t>
            </a:fld>
            <a:endParaRPr lang="en-US" sz="1200" dirty="0">
              <a:solidFill>
                <a:prstClr val="black"/>
              </a:solidFill>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algn="r" rtl="0" fontAlgn="base">
              <a:spcBef>
                <a:spcPct val="0"/>
              </a:spcBef>
              <a:spcAft>
                <a:spcPct val="0"/>
              </a:spcAft>
              <a:buClr>
                <a:srgbClr val="C0504D"/>
              </a:buClr>
              <a:buFont typeface="Wingdings 2" charset="2"/>
              <a:buNone/>
            </a:pPr>
            <a:fld id="{FB2F9C66-0524-4880-BD71-5D80A0EF8C37}" type="slidenum">
              <a:rPr lang="en-US">
                <a:solidFill>
                  <a:prstClr val="black"/>
                </a:solidFill>
                <a:latin typeface="Arial" charset="0"/>
              </a:rPr>
              <a:pPr algn="r" rtl="0" fontAlgn="base">
                <a:spcBef>
                  <a:spcPct val="0"/>
                </a:spcBef>
                <a:spcAft>
                  <a:spcPct val="0"/>
                </a:spcAft>
                <a:buClr>
                  <a:srgbClr val="C0504D"/>
                </a:buClr>
                <a:buFont typeface="Wingdings 2" charset="2"/>
                <a:buNone/>
              </a:pPr>
              <a:t>28</a:t>
            </a:fld>
            <a:endParaRPr lang="en-US" dirty="0">
              <a:solidFill>
                <a:prstClr val="black"/>
              </a:solidFill>
              <a:latin typeface="Arial" charset="0"/>
            </a:endParaRPr>
          </a:p>
        </p:txBody>
      </p:sp>
      <p:sp>
        <p:nvSpPr>
          <p:cNvPr id="27651" name="Rectangle 2"/>
          <p:cNvSpPr>
            <a:spLocks noGrp="1" noRot="1" noChangeAspect="1" noChangeArrowheads="1" noTextEdit="1"/>
          </p:cNvSpPr>
          <p:nvPr>
            <p:ph type="sldImg"/>
          </p:nvPr>
        </p:nvSpPr>
        <p:spPr>
          <a:xfrm>
            <a:off x="1196975" y="306388"/>
            <a:ext cx="4414838" cy="3313112"/>
          </a:xfrm>
          <a:ln/>
        </p:spPr>
      </p:sp>
      <p:sp>
        <p:nvSpPr>
          <p:cNvPr id="27652" name="Rectangle 3"/>
          <p:cNvSpPr>
            <a:spLocks noGrp="1" noChangeArrowheads="1"/>
          </p:cNvSpPr>
          <p:nvPr>
            <p:ph type="body" idx="1"/>
          </p:nvPr>
        </p:nvSpPr>
        <p:spPr>
          <a:noFill/>
          <a:ln/>
        </p:spPr>
        <p:txBody>
          <a:bodyPr/>
          <a:lstStyle/>
          <a:p>
            <a:pPr eaLnBrk="1" hangingPunct="1"/>
            <a:endParaRPr lang="en-US" dirty="0" smtClean="0">
              <a:ea typeface="ＭＳ Ｐゴシック"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3885579" y="8684926"/>
            <a:ext cx="2970869" cy="457513"/>
          </a:xfrm>
          <a:prstGeom prst="rect">
            <a:avLst/>
          </a:prstGeom>
          <a:noFill/>
          <a:ln w="9525">
            <a:noFill/>
            <a:miter lim="800000"/>
            <a:headEnd/>
            <a:tailEnd/>
          </a:ln>
        </p:spPr>
        <p:txBody>
          <a:bodyPr lIns="90739" tIns="45368" rIns="90739" bIns="45368" anchor="b"/>
          <a:lstStyle/>
          <a:p>
            <a:pPr algn="r" defTabSz="906648" eaLnBrk="0" fontAlgn="base" hangingPunct="0">
              <a:spcBef>
                <a:spcPct val="0"/>
              </a:spcBef>
              <a:spcAft>
                <a:spcPct val="0"/>
              </a:spcAft>
              <a:buClr>
                <a:srgbClr val="C0504D"/>
              </a:buClr>
            </a:pPr>
            <a:fld id="{A67A7638-AFCF-4329-A593-5179BAF7D42A}" type="slidenum">
              <a:rPr lang="en-US" sz="1300">
                <a:solidFill>
                  <a:prstClr val="black"/>
                </a:solidFill>
                <a:latin typeface="Times New Roman" charset="0"/>
              </a:rPr>
              <a:pPr algn="r" defTabSz="906648" eaLnBrk="0" fontAlgn="base" hangingPunct="0">
                <a:spcBef>
                  <a:spcPct val="0"/>
                </a:spcBef>
                <a:spcAft>
                  <a:spcPct val="0"/>
                </a:spcAft>
                <a:buClr>
                  <a:srgbClr val="C0504D"/>
                </a:buClr>
              </a:pPr>
              <a:t>29</a:t>
            </a:fld>
            <a:endParaRPr lang="en-US" sz="1300" dirty="0">
              <a:solidFill>
                <a:prstClr val="black"/>
              </a:solidFill>
              <a:latin typeface="Times New Roman" charset="0"/>
            </a:endParaRPr>
          </a:p>
        </p:txBody>
      </p:sp>
      <p:sp>
        <p:nvSpPr>
          <p:cNvPr id="29699" name="Rectangle 7"/>
          <p:cNvSpPr txBox="1">
            <a:spLocks noGrp="1" noChangeArrowheads="1"/>
          </p:cNvSpPr>
          <p:nvPr/>
        </p:nvSpPr>
        <p:spPr bwMode="auto">
          <a:xfrm>
            <a:off x="3887133" y="8686489"/>
            <a:ext cx="2970868" cy="457512"/>
          </a:xfrm>
          <a:prstGeom prst="rect">
            <a:avLst/>
          </a:prstGeom>
          <a:noFill/>
          <a:ln w="9525">
            <a:noFill/>
            <a:miter lim="800000"/>
            <a:headEnd/>
            <a:tailEnd/>
          </a:ln>
        </p:spPr>
        <p:txBody>
          <a:bodyPr lIns="90788" tIns="45397" rIns="90788" bIns="45397" anchor="b"/>
          <a:lstStyle/>
          <a:p>
            <a:pPr algn="r" defTabSz="906648" fontAlgn="base">
              <a:spcBef>
                <a:spcPct val="0"/>
              </a:spcBef>
              <a:spcAft>
                <a:spcPct val="0"/>
              </a:spcAft>
              <a:buClr>
                <a:srgbClr val="C0504D"/>
              </a:buClr>
            </a:pPr>
            <a:fld id="{047F86A0-08B5-48B3-972A-4914D8DB6405}" type="slidenum">
              <a:rPr lang="en-US" sz="1100">
                <a:solidFill>
                  <a:prstClr val="black"/>
                </a:solidFill>
                <a:latin typeface="Arial" charset="0"/>
              </a:rPr>
              <a:pPr algn="r" defTabSz="906648" fontAlgn="base">
                <a:spcBef>
                  <a:spcPct val="0"/>
                </a:spcBef>
                <a:spcAft>
                  <a:spcPct val="0"/>
                </a:spcAft>
                <a:buClr>
                  <a:srgbClr val="C0504D"/>
                </a:buClr>
              </a:pPr>
              <a:t>29</a:t>
            </a:fld>
            <a:endParaRPr lang="en-US" sz="1100" dirty="0">
              <a:solidFill>
                <a:prstClr val="black"/>
              </a:solidFill>
              <a:latin typeface="Arial" charset="0"/>
            </a:endParaRPr>
          </a:p>
        </p:txBody>
      </p:sp>
      <p:sp>
        <p:nvSpPr>
          <p:cNvPr id="29700" name="Rectangle 2"/>
          <p:cNvSpPr>
            <a:spLocks noGrp="1" noRot="1" noChangeAspect="1" noChangeArrowheads="1" noTextEdit="1"/>
          </p:cNvSpPr>
          <p:nvPr>
            <p:ph type="sldImg"/>
          </p:nvPr>
        </p:nvSpPr>
        <p:spPr>
          <a:xfrm>
            <a:off x="1146175" y="685800"/>
            <a:ext cx="4572000" cy="3429000"/>
          </a:xfrm>
          <a:ln/>
        </p:spPr>
      </p:sp>
      <p:sp>
        <p:nvSpPr>
          <p:cNvPr id="29701" name="Rectangle 3"/>
          <p:cNvSpPr>
            <a:spLocks noGrp="1" noChangeArrowheads="1"/>
          </p:cNvSpPr>
          <p:nvPr>
            <p:ph type="body" idx="1"/>
          </p:nvPr>
        </p:nvSpPr>
        <p:spPr>
          <a:xfrm>
            <a:off x="686421" y="4344025"/>
            <a:ext cx="5485158" cy="4114488"/>
          </a:xfrm>
          <a:noFill/>
          <a:ln/>
        </p:spPr>
        <p:txBody>
          <a:bodyPr lIns="90788" tIns="45397" rIns="90788" bIns="45397">
            <a:normAutofit fontScale="85000" lnSpcReduction="20000"/>
          </a:bodyPr>
          <a:lstStyle/>
          <a:p>
            <a:pPr marL="176033" indent="-176033">
              <a:spcBef>
                <a:spcPct val="0"/>
              </a:spcBef>
            </a:pPr>
            <a:r>
              <a:rPr lang="en-US" dirty="0" smtClean="0">
                <a:ea typeface="ＭＳ Ｐゴシック" charset="-128"/>
              </a:rPr>
              <a:t>The purpose of this slide is to set the context for what NetApp IT is, how much we manage, and set the understanding for the level of complexity in running and growing this ecosystem.</a:t>
            </a:r>
          </a:p>
          <a:p>
            <a:pPr marL="176033" indent="-176033">
              <a:spcBef>
                <a:spcPct val="0"/>
              </a:spcBef>
            </a:pPr>
            <a:endParaRPr lang="en-US" dirty="0" smtClean="0">
              <a:ea typeface="ＭＳ Ｐゴシック" charset="-128"/>
            </a:endParaRPr>
          </a:p>
          <a:p>
            <a:pPr marL="176033" indent="-176033">
              <a:spcBef>
                <a:spcPct val="0"/>
              </a:spcBef>
            </a:pPr>
            <a:r>
              <a:rPr lang="en-US" dirty="0" smtClean="0">
                <a:ea typeface="ＭＳ Ｐゴシック" charset="-128"/>
              </a:rPr>
              <a:t>NetApp is almost 7,600 employees spread around the globe in 46 Countries that house 130 offices. There are also a large number of employees that work in the field from home offices in additional countries. There are about 400 employees in IT – with another few hundred FTEs that are staff augmentation or Service Providers. All told, there are closer to 9,000 actual FTEs that use IT services in NetApp</a:t>
            </a:r>
          </a:p>
          <a:p>
            <a:pPr marL="176033" indent="-176033">
              <a:spcBef>
                <a:spcPct val="0"/>
              </a:spcBef>
            </a:pPr>
            <a:endParaRPr lang="en-US" dirty="0" smtClean="0">
              <a:ea typeface="ＭＳ Ｐゴシック" charset="-128"/>
            </a:endParaRPr>
          </a:p>
          <a:p>
            <a:pPr marL="176033" indent="-176033">
              <a:spcBef>
                <a:spcPct val="0"/>
              </a:spcBef>
            </a:pPr>
            <a:r>
              <a:rPr lang="en-US" dirty="0" smtClean="0">
                <a:ea typeface="ＭＳ Ｐゴシック" charset="-128"/>
              </a:rPr>
              <a:t>Our data center footprint is positioned to deliver single global instances of all our applications around the world.  These applications are delivered from two primary datacenters. Sunnyvale and Sacramento California. The other datacenters located in Amsterdam, Bangalore, Raleigh NC and Hong Kong are positioned to deliver regional applications such as Exchange Email and serve home directory file shares to regional employees.</a:t>
            </a:r>
          </a:p>
          <a:p>
            <a:pPr marL="176033" indent="-176033">
              <a:spcBef>
                <a:spcPct val="0"/>
              </a:spcBef>
            </a:pPr>
            <a:endParaRPr lang="en-US" dirty="0" smtClean="0">
              <a:ea typeface="ＭＳ Ｐゴシック" charset="-128"/>
            </a:endParaRPr>
          </a:p>
          <a:p>
            <a:pPr marL="176033" indent="-176033">
              <a:spcBef>
                <a:spcPct val="0"/>
              </a:spcBef>
            </a:pPr>
            <a:r>
              <a:rPr lang="en-US" dirty="0" smtClean="0">
                <a:ea typeface="ＭＳ Ｐゴシック" charset="-128"/>
              </a:rPr>
              <a:t>NetApp’s application portfolio is extremely complex. Running 6 highly integrated tier 1 applications. Our approach has been to run mission critical Enterprise applications on our gear – to demonstrate our value add over out competitors. To achieve this we have ended up with a best of breed set of apps where most are focused on one business function and communicate real-time with others to form the business functions NetApp requires:</a:t>
            </a:r>
          </a:p>
          <a:p>
            <a:pPr marL="176033" indent="-176033">
              <a:spcBef>
                <a:spcPct val="0"/>
              </a:spcBef>
            </a:pPr>
            <a:endParaRPr lang="en-US" dirty="0" smtClean="0">
              <a:ea typeface="ＭＳ Ｐゴシック" charset="-128"/>
            </a:endParaRPr>
          </a:p>
          <a:p>
            <a:pPr marL="518752" lvl="1" indent="-176033">
              <a:spcBef>
                <a:spcPct val="0"/>
              </a:spcBef>
            </a:pPr>
            <a:r>
              <a:rPr lang="en-US" dirty="0" smtClean="0">
                <a:ea typeface="ＭＳ Ｐゴシック" charset="-128"/>
              </a:rPr>
              <a:t>Vantive is used for just CRM, SAP will replace this in July of 2008</a:t>
            </a:r>
          </a:p>
          <a:p>
            <a:pPr marL="518752" lvl="1" indent="-176033">
              <a:spcBef>
                <a:spcPct val="0"/>
              </a:spcBef>
            </a:pPr>
            <a:r>
              <a:rPr lang="en-US" dirty="0" smtClean="0">
                <a:ea typeface="ＭＳ Ｐゴシック" charset="-128"/>
              </a:rPr>
              <a:t>Siebel is used just for Sales Force Automation</a:t>
            </a:r>
          </a:p>
          <a:p>
            <a:pPr marL="518752" lvl="1" indent="-176033">
              <a:spcBef>
                <a:spcPct val="0"/>
              </a:spcBef>
            </a:pPr>
            <a:r>
              <a:rPr lang="en-US" dirty="0" smtClean="0">
                <a:ea typeface="ＭＳ Ｐゴシック" charset="-128"/>
              </a:rPr>
              <a:t>PeopleSoft is used just for HR</a:t>
            </a:r>
          </a:p>
          <a:p>
            <a:pPr marL="518752" lvl="1" indent="-176033">
              <a:spcBef>
                <a:spcPct val="0"/>
              </a:spcBef>
            </a:pPr>
            <a:r>
              <a:rPr lang="en-US" dirty="0" smtClean="0">
                <a:ea typeface="ＭＳ Ｐゴシック" charset="-128"/>
              </a:rPr>
              <a:t>Oracle rounds out the field and is our core ERP system</a:t>
            </a:r>
          </a:p>
          <a:p>
            <a:pPr marL="518752" lvl="1" indent="-176033">
              <a:spcBef>
                <a:spcPct val="0"/>
              </a:spcBef>
            </a:pPr>
            <a:r>
              <a:rPr lang="en-US" dirty="0" smtClean="0">
                <a:ea typeface="ＭＳ Ｐゴシック" charset="-128"/>
              </a:rPr>
              <a:t>Tibco ties them all together as well as providing various B2B connections where required.</a:t>
            </a:r>
          </a:p>
          <a:p>
            <a:pPr marL="176033" indent="-176033">
              <a:spcBef>
                <a:spcPct val="0"/>
              </a:spcBef>
            </a:pPr>
            <a:endParaRPr lang="en-US" dirty="0" smtClean="0">
              <a:ea typeface="ＭＳ Ｐゴシック" charset="-128"/>
            </a:endParaRPr>
          </a:p>
          <a:p>
            <a:pPr marL="176033" indent="-176033">
              <a:spcBef>
                <a:spcPct val="0"/>
              </a:spcBef>
            </a:pPr>
            <a:r>
              <a:rPr lang="en-US" dirty="0" smtClean="0">
                <a:ea typeface="ＭＳ Ｐゴシック" charset="-128"/>
              </a:rPr>
              <a:t>NetApp’s overall physical footprint consists of more than 1,700 servers based on our standards of IBM BladeCenters for Windows and Linux, Fujitsu 1500’s to meet the Solaris demands and the IBM P Series for our large database applications and SAP.</a:t>
            </a:r>
          </a:p>
          <a:p>
            <a:pPr marL="176033" indent="-176033">
              <a:spcBef>
                <a:spcPct val="0"/>
              </a:spcBef>
            </a:pPr>
            <a:endParaRPr lang="en-US" dirty="0" smtClean="0">
              <a:ea typeface="ＭＳ Ｐゴシック" charset="-128"/>
            </a:endParaRPr>
          </a:p>
          <a:p>
            <a:pPr marL="176033" indent="-176033">
              <a:spcBef>
                <a:spcPct val="0"/>
              </a:spcBef>
            </a:pPr>
            <a:r>
              <a:rPr lang="en-US" dirty="0" smtClean="0">
                <a:ea typeface="ＭＳ Ｐゴシック" charset="-128"/>
              </a:rPr>
              <a:t>There is more than 3 petabytes of raw storage allocated throughout the 6 datacenters to support all of our storage needs , with 2.5 petabytes allocated to applications.</a:t>
            </a:r>
          </a:p>
          <a:p>
            <a:pPr marL="176033" indent="-176033">
              <a:spcBef>
                <a:spcPct val="0"/>
              </a:spcBef>
            </a:pPr>
            <a:endParaRPr lang="en-US" dirty="0" smtClean="0">
              <a:ea typeface="ＭＳ Ｐゴシック"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buClr>
                <a:srgbClr val="C0504D"/>
              </a:buClr>
              <a:buFont typeface="Wingdings 2" charset="2"/>
              <a:buNone/>
            </a:pPr>
            <a:fld id="{0ACF6C6D-A720-46CF-891F-8EB58CB81816}" type="slidenum">
              <a:rPr lang="en-US">
                <a:solidFill>
                  <a:prstClr val="black"/>
                </a:solidFill>
                <a:latin typeface="Arial" charset="0"/>
              </a:rPr>
              <a:pPr algn="r" rtl="0" fontAlgn="base">
                <a:spcBef>
                  <a:spcPct val="0"/>
                </a:spcBef>
                <a:spcAft>
                  <a:spcPct val="0"/>
                </a:spcAft>
                <a:buClr>
                  <a:srgbClr val="C0504D"/>
                </a:buClr>
                <a:buFont typeface="Wingdings 2" charset="2"/>
                <a:buNone/>
              </a:pPr>
              <a:t>30</a:t>
            </a:fld>
            <a:endParaRPr lang="en-US" dirty="0">
              <a:solidFill>
                <a:prstClr val="black"/>
              </a:solidFill>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dirty="0" smtClean="0">
              <a:ea typeface="ＭＳ Ｐゴシック" charset="-128"/>
            </a:endParaRPr>
          </a:p>
        </p:txBody>
      </p:sp>
      <p:sp>
        <p:nvSpPr>
          <p:cNvPr id="31748" name="Slide Number Placeholder 3"/>
          <p:cNvSpPr>
            <a:spLocks noGrp="1"/>
          </p:cNvSpPr>
          <p:nvPr>
            <p:ph type="sldNum" sz="quarter" idx="5"/>
          </p:nvPr>
        </p:nvSpPr>
        <p:spPr>
          <a:noFill/>
        </p:spPr>
        <p:txBody>
          <a:bodyPr/>
          <a:lstStyle/>
          <a:p>
            <a:pPr algn="r" rtl="0" fontAlgn="base">
              <a:spcBef>
                <a:spcPct val="0"/>
              </a:spcBef>
              <a:spcAft>
                <a:spcPct val="0"/>
              </a:spcAft>
              <a:buClr>
                <a:srgbClr val="C0504D"/>
              </a:buClr>
              <a:buFont typeface="Wingdings 2" charset="2"/>
              <a:buNone/>
            </a:pPr>
            <a:fld id="{A0FFB7A0-6DC5-4A60-83C7-218F9C6F0E1C}" type="slidenum">
              <a:rPr lang="en-US">
                <a:solidFill>
                  <a:prstClr val="black"/>
                </a:solidFill>
                <a:latin typeface="Arial" charset="0"/>
              </a:rPr>
              <a:pPr algn="r" rtl="0" fontAlgn="base">
                <a:spcBef>
                  <a:spcPct val="0"/>
                </a:spcBef>
                <a:spcAft>
                  <a:spcPct val="0"/>
                </a:spcAft>
                <a:buClr>
                  <a:srgbClr val="C0504D"/>
                </a:buClr>
                <a:buFont typeface="Wingdings 2" charset="2"/>
                <a:buNone/>
              </a:pPr>
              <a:t>32</a:t>
            </a:fld>
            <a:endParaRPr lang="en-US" dirty="0">
              <a:solidFill>
                <a:prstClr val="black"/>
              </a:solidFill>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defTabSz="911322" fontAlgn="base">
              <a:spcBef>
                <a:spcPct val="0"/>
              </a:spcBef>
              <a:spcAft>
                <a:spcPct val="0"/>
              </a:spcAft>
              <a:buClr>
                <a:srgbClr val="C0504D"/>
              </a:buClr>
            </a:pPr>
            <a:fld id="{0E47A273-0B12-491D-90EF-4892F1612CAC}" type="slidenum">
              <a:rPr lang="en-US">
                <a:solidFill>
                  <a:prstClr val="black"/>
                </a:solidFill>
                <a:latin typeface="Arial" charset="0"/>
              </a:rPr>
              <a:pPr defTabSz="911322" fontAlgn="base">
                <a:spcBef>
                  <a:spcPct val="0"/>
                </a:spcBef>
                <a:spcAft>
                  <a:spcPct val="0"/>
                </a:spcAft>
                <a:buClr>
                  <a:srgbClr val="C0504D"/>
                </a:buClr>
              </a:pPr>
              <a:t>33</a:t>
            </a:fld>
            <a:endParaRPr lang="en-US" dirty="0">
              <a:solidFill>
                <a:prstClr val="black"/>
              </a:solidFill>
              <a:latin typeface="Arial" charset="0"/>
            </a:endParaRPr>
          </a:p>
        </p:txBody>
      </p:sp>
      <p:sp>
        <p:nvSpPr>
          <p:cNvPr id="34819" name="Rectangle 7"/>
          <p:cNvSpPr txBox="1">
            <a:spLocks noGrp="1" noChangeArrowheads="1"/>
          </p:cNvSpPr>
          <p:nvPr/>
        </p:nvSpPr>
        <p:spPr bwMode="auto">
          <a:xfrm>
            <a:off x="5994538" y="8864497"/>
            <a:ext cx="837062" cy="227975"/>
          </a:xfrm>
          <a:prstGeom prst="rect">
            <a:avLst/>
          </a:prstGeom>
          <a:noFill/>
          <a:ln w="9525">
            <a:noFill/>
            <a:miter lim="800000"/>
            <a:headEnd/>
            <a:tailEnd/>
          </a:ln>
        </p:spPr>
        <p:txBody>
          <a:bodyPr lIns="91421" tIns="45711" rIns="91421" bIns="45711" anchor="b"/>
          <a:lstStyle/>
          <a:p>
            <a:pPr algn="r" defTabSz="911322" fontAlgn="base">
              <a:spcBef>
                <a:spcPct val="0"/>
              </a:spcBef>
              <a:spcAft>
                <a:spcPct val="0"/>
              </a:spcAft>
            </a:pPr>
            <a:fld id="{7B952F44-3B7C-43B3-9E0F-1508BC7B0503}" type="slidenum">
              <a:rPr lang="en-US" sz="1300">
                <a:solidFill>
                  <a:prstClr val="black"/>
                </a:solidFill>
                <a:latin typeface="Arial" charset="0"/>
              </a:rPr>
              <a:pPr algn="r" defTabSz="911322" fontAlgn="base">
                <a:spcBef>
                  <a:spcPct val="0"/>
                </a:spcBef>
                <a:spcAft>
                  <a:spcPct val="0"/>
                </a:spcAft>
              </a:pPr>
              <a:t>33</a:t>
            </a:fld>
            <a:endParaRPr lang="en-US" sz="1300" dirty="0">
              <a:solidFill>
                <a:prstClr val="black"/>
              </a:solidFill>
              <a:latin typeface="Arial" charset="0"/>
            </a:endParaRPr>
          </a:p>
        </p:txBody>
      </p:sp>
      <p:sp>
        <p:nvSpPr>
          <p:cNvPr id="34820" name="Rectangle 2"/>
          <p:cNvSpPr>
            <a:spLocks noGrp="1" noRot="1" noChangeAspect="1" noChangeArrowheads="1" noTextEdit="1"/>
          </p:cNvSpPr>
          <p:nvPr>
            <p:ph type="sldImg"/>
          </p:nvPr>
        </p:nvSpPr>
        <p:spPr>
          <a:ln/>
        </p:spPr>
      </p:sp>
      <p:sp>
        <p:nvSpPr>
          <p:cNvPr id="34821" name="Rectangle 3"/>
          <p:cNvSpPr>
            <a:spLocks noGrp="1" noChangeArrowheads="1"/>
          </p:cNvSpPr>
          <p:nvPr>
            <p:ph type="body" idx="1"/>
          </p:nvPr>
        </p:nvSpPr>
        <p:spPr>
          <a:noFill/>
          <a:ln/>
        </p:spPr>
        <p:txBody>
          <a:bodyPr/>
          <a:lstStyle/>
          <a:p>
            <a:pPr eaLnBrk="1" hangingPunct="1">
              <a:lnSpc>
                <a:spcPct val="90000"/>
              </a:lnSpc>
              <a:spcBef>
                <a:spcPct val="15000"/>
              </a:spcBef>
              <a:buFont typeface="Webdings" charset="2"/>
              <a:buNone/>
            </a:pPr>
            <a:r>
              <a:rPr lang="en-US" dirty="0" smtClean="0">
                <a:ea typeface="ＭＳ Ｐゴシック" charset="-128"/>
              </a:rPr>
              <a:t>Solution: </a:t>
            </a:r>
          </a:p>
          <a:p>
            <a:pPr eaLnBrk="1" hangingPunct="1">
              <a:spcBef>
                <a:spcPct val="10000"/>
              </a:spcBef>
            </a:pPr>
            <a:r>
              <a:rPr lang="en-US" sz="900" dirty="0">
                <a:ea typeface="ＭＳ Ｐゴシック" charset="-128"/>
              </a:rPr>
              <a:t>Create Storage Service leveraging Data ONTAP</a:t>
            </a:r>
            <a:r>
              <a:rPr lang="en-US" sz="900" baseline="70000" dirty="0">
                <a:ea typeface="ＭＳ Ｐゴシック" charset="-128"/>
                <a:cs typeface="Arial" charset="0"/>
              </a:rPr>
              <a:t>®</a:t>
            </a:r>
            <a:r>
              <a:rPr lang="en-US" sz="900" dirty="0">
                <a:ea typeface="ＭＳ Ｐゴシック" charset="-128"/>
              </a:rPr>
              <a:t> 7G, FlexVol</a:t>
            </a:r>
            <a:r>
              <a:rPr lang="en-US" sz="900" baseline="50000" dirty="0">
                <a:ea typeface="ＭＳ Ｐゴシック" charset="-128"/>
                <a:cs typeface="Arial" charset="0"/>
              </a:rPr>
              <a:t>™</a:t>
            </a:r>
            <a:r>
              <a:rPr lang="en-US" sz="900" dirty="0">
                <a:ea typeface="ＭＳ Ｐゴシック" charset="-128"/>
              </a:rPr>
              <a:t>and FAS 980s to consolidate data and refresh aging assets  </a:t>
            </a:r>
          </a:p>
          <a:p>
            <a:pPr eaLnBrk="1" hangingPunct="1">
              <a:lnSpc>
                <a:spcPct val="90000"/>
              </a:lnSpc>
              <a:spcBef>
                <a:spcPct val="15000"/>
              </a:spcBef>
            </a:pPr>
            <a:endParaRPr lang="en-US" sz="400" dirty="0">
              <a:ea typeface="ＭＳ Ｐゴシック" charset="-128"/>
            </a:endParaRPr>
          </a:p>
          <a:p>
            <a:pPr eaLnBrk="1" hangingPunct="1"/>
            <a:endParaRPr lang="en-US" dirty="0" smtClean="0">
              <a:ea typeface="ＭＳ Ｐゴシック"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pPr algn="r" rtl="0" fontAlgn="base">
              <a:spcBef>
                <a:spcPct val="0"/>
              </a:spcBef>
              <a:spcAft>
                <a:spcPct val="0"/>
              </a:spcAft>
              <a:buClr>
                <a:srgbClr val="C0504D"/>
              </a:buClr>
              <a:buFont typeface="Wingdings 2" charset="2"/>
              <a:buNone/>
            </a:pPr>
            <a:fld id="{4EB0F9FF-07DF-43D5-B9F9-395EF6D0D7B2}" type="slidenum">
              <a:rPr lang="en-US">
                <a:solidFill>
                  <a:prstClr val="black"/>
                </a:solidFill>
                <a:latin typeface="Arial" pitchFamily="34" charset="0"/>
              </a:rPr>
              <a:pPr algn="r" rtl="0" fontAlgn="base">
                <a:spcBef>
                  <a:spcPct val="0"/>
                </a:spcBef>
                <a:spcAft>
                  <a:spcPct val="0"/>
                </a:spcAft>
                <a:buClr>
                  <a:srgbClr val="C0504D"/>
                </a:buClr>
                <a:buFont typeface="Wingdings 2" charset="2"/>
                <a:buNone/>
              </a:pPr>
              <a:t>35</a:t>
            </a:fld>
            <a:endParaRPr lang="en-US" dirty="0">
              <a:solidFill>
                <a:prstClr val="black"/>
              </a:solidFill>
              <a:latin typeface="Arial"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normAutofit fontScale="92500" lnSpcReduction="20000"/>
          </a:bodyPr>
          <a:lstStyle/>
          <a:p>
            <a:pPr eaLnBrk="1" hangingPunct="1"/>
            <a:r>
              <a:rPr lang="en-US" dirty="0" smtClean="0">
                <a:latin typeface="Arial" pitchFamily="34" charset="0"/>
                <a:ea typeface="MS PGothic" pitchFamily="34" charset="-128"/>
              </a:rPr>
              <a:t>Suggested discussion:</a:t>
            </a:r>
          </a:p>
          <a:p>
            <a:pPr eaLnBrk="1" hangingPunct="1"/>
            <a:endParaRPr lang="en-US" dirty="0" smtClean="0">
              <a:latin typeface="Arial" pitchFamily="34" charset="0"/>
            </a:endParaRPr>
          </a:p>
          <a:p>
            <a:pPr eaLnBrk="1" hangingPunct="1"/>
            <a:r>
              <a:rPr lang="en-US" dirty="0" smtClean="0">
                <a:latin typeface="Arial" pitchFamily="34" charset="0"/>
              </a:rPr>
              <a:t>NetApp is a leader in participation – and recognized for our results and </a:t>
            </a:r>
            <a:r>
              <a:rPr lang="en-US" dirty="0" err="1" smtClean="0">
                <a:latin typeface="Arial" pitchFamily="34" charset="0"/>
              </a:rPr>
              <a:t>controbutions</a:t>
            </a:r>
            <a:r>
              <a:rPr lang="en-US" dirty="0" smtClean="0">
                <a:latin typeface="Arial" pitchFamily="34" charset="0"/>
              </a:rPr>
              <a:t>- </a:t>
            </a:r>
          </a:p>
          <a:p>
            <a:pPr eaLnBrk="1" hangingPunct="1"/>
            <a:endParaRPr lang="en-US" dirty="0" smtClean="0">
              <a:latin typeface="Arial" pitchFamily="34" charset="0"/>
            </a:endParaRPr>
          </a:p>
          <a:p>
            <a:pPr lvl="1"/>
            <a:r>
              <a:rPr lang="en-US" sz="2400" dirty="0">
                <a:latin typeface="Arial" pitchFamily="34" charset="0"/>
              </a:rPr>
              <a:t>Green Grid</a:t>
            </a:r>
          </a:p>
          <a:p>
            <a:pPr lvl="1"/>
            <a:r>
              <a:rPr lang="en-US" sz="2400" dirty="0">
                <a:latin typeface="Arial" pitchFamily="34" charset="0"/>
              </a:rPr>
              <a:t>SNIA Green Storage Initiative, Governing Board</a:t>
            </a:r>
          </a:p>
          <a:p>
            <a:pPr lvl="1"/>
            <a:r>
              <a:rPr lang="en-US" sz="2400" dirty="0">
                <a:latin typeface="Arial" pitchFamily="34" charset="0"/>
              </a:rPr>
              <a:t>US EPA Energy Star requirements study</a:t>
            </a:r>
          </a:p>
          <a:p>
            <a:pPr lvl="1"/>
            <a:r>
              <a:rPr lang="en-US" sz="2400" dirty="0">
                <a:latin typeface="Arial" pitchFamily="34" charset="0"/>
              </a:rPr>
              <a:t>DOE/ EPA National Data Center Energy Efficiency Program </a:t>
            </a:r>
          </a:p>
          <a:p>
            <a:pPr lvl="1"/>
            <a:endParaRPr lang="en-US" sz="2400" dirty="0">
              <a:latin typeface="Arial" pitchFamily="34" charset="0"/>
            </a:endParaRPr>
          </a:p>
          <a:p>
            <a:pPr lvl="1"/>
            <a:r>
              <a:rPr lang="en-US" sz="2400" dirty="0">
                <a:latin typeface="Arial" pitchFamily="34" charset="0"/>
              </a:rPr>
              <a:t>And most recently, out IT organization was ranked #14 on the InformationWeek 500 and as #1 in the </a:t>
            </a:r>
            <a:r>
              <a:rPr lang="en-US" sz="2400" dirty="0" err="1">
                <a:latin typeface="Arial" pitchFamily="34" charset="0"/>
              </a:rPr>
              <a:t>the</a:t>
            </a:r>
            <a:r>
              <a:rPr lang="en-US" sz="2400" dirty="0">
                <a:latin typeface="Arial" pitchFamily="34" charset="0"/>
              </a:rPr>
              <a:t> Information Technology Industry Vertical</a:t>
            </a:r>
          </a:p>
          <a:p>
            <a:pPr eaLnBrk="1" hangingPunct="1"/>
            <a:endParaRPr lang="en-US" dirty="0"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pPr eaLnBrk="1" hangingPunct="1"/>
            <a:endParaRPr lang="en-US" dirty="0" smtClean="0">
              <a:ea typeface="ＭＳ Ｐゴシック"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endParaRPr lang="en-US" dirty="0" smtClean="0">
              <a:ea typeface="ＭＳ Ｐゴシック"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pPr algn="r" rtl="0" fontAlgn="base">
              <a:spcBef>
                <a:spcPct val="0"/>
              </a:spcBef>
              <a:spcAft>
                <a:spcPct val="0"/>
              </a:spcAft>
              <a:buClr>
                <a:srgbClr val="C0504D"/>
              </a:buClr>
              <a:buFont typeface="Wingdings 2" charset="2"/>
              <a:buNone/>
            </a:pPr>
            <a:fld id="{B04475D5-9513-47A7-B8CB-6683D1870A01}" type="slidenum">
              <a:rPr lang="en-US">
                <a:solidFill>
                  <a:prstClr val="black"/>
                </a:solidFill>
                <a:latin typeface="Arial" charset="0"/>
              </a:rPr>
              <a:pPr algn="r" rtl="0" fontAlgn="base">
                <a:spcBef>
                  <a:spcPct val="0"/>
                </a:spcBef>
                <a:spcAft>
                  <a:spcPct val="0"/>
                </a:spcAft>
                <a:buClr>
                  <a:srgbClr val="C0504D"/>
                </a:buClr>
                <a:buFont typeface="Wingdings 2" charset="2"/>
                <a:buNone/>
              </a:pPr>
              <a:t>38</a:t>
            </a:fld>
            <a:endParaRPr lang="en-US" dirty="0">
              <a:solidFill>
                <a:prstClr val="black"/>
              </a:solidFill>
              <a:latin typeface="Arial"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dirty="0" smtClean="0">
              <a:ea typeface="ＭＳ Ｐゴシック"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ln/>
        </p:spPr>
        <p:txBody>
          <a:bodyPr>
            <a:normAutofit fontScale="70000" lnSpcReduction="20000"/>
          </a:bodyPr>
          <a:lstStyle/>
          <a:p>
            <a:r>
              <a:rPr lang="en-US" dirty="0" smtClean="0">
                <a:latin typeface="Arial" pitchFamily="34" charset="0"/>
              </a:rPr>
              <a:t>Catch phrases are in abundance to describe the journey to IT-as-a-Service. Semantics aside, many leading enterprise have already began to take steps to provide a foundation for this new model. This adoption is usually characterized by the following five phases:</a:t>
            </a:r>
          </a:p>
          <a:p>
            <a:pPr marL="192050" indent="-192050"/>
            <a:endParaRPr lang="en-US" dirty="0" smtClean="0">
              <a:latin typeface="Arial" pitchFamily="34" charset="0"/>
            </a:endParaRPr>
          </a:p>
          <a:p>
            <a:pPr marL="192050" indent="-192050"/>
            <a:r>
              <a:rPr lang="en-US" dirty="0" smtClean="0">
                <a:latin typeface="Arial" pitchFamily="34" charset="0"/>
              </a:rPr>
              <a:t>&lt;Click&gt;</a:t>
            </a:r>
          </a:p>
          <a:p>
            <a:pPr marL="192050" indent="-192050">
              <a:buFont typeface="Calibri" pitchFamily="34" charset="0"/>
              <a:buAutoNum type="arabicPeriod"/>
            </a:pPr>
            <a:r>
              <a:rPr lang="en-US" b="1" dirty="0" smtClean="0">
                <a:latin typeface="Arial" pitchFamily="34" charset="0"/>
              </a:rPr>
              <a:t>Centralize management</a:t>
            </a:r>
            <a:r>
              <a:rPr lang="en-US" dirty="0" smtClean="0">
                <a:latin typeface="Arial" pitchFamily="34" charset="0"/>
              </a:rPr>
              <a:t> of IT to gain visibility of costs, take control of the IT offering and gain economies of scale and begin the journey to service oriented infrastructure.</a:t>
            </a:r>
          </a:p>
          <a:p>
            <a:pPr marL="192050" indent="-192050"/>
            <a:r>
              <a:rPr lang="en-US" dirty="0" smtClean="0">
                <a:latin typeface="Arial" pitchFamily="34" charset="0"/>
              </a:rPr>
              <a:t>&lt;Click&gt;</a:t>
            </a:r>
          </a:p>
          <a:p>
            <a:pPr marL="192050" indent="-192050">
              <a:buFont typeface="Calibri" pitchFamily="34" charset="0"/>
              <a:buAutoNum type="arabicPeriod" startAt="2"/>
            </a:pPr>
            <a:r>
              <a:rPr lang="en-US" b="1" dirty="0" smtClean="0">
                <a:latin typeface="Arial" pitchFamily="34" charset="0"/>
              </a:rPr>
              <a:t>Standardize the offering</a:t>
            </a:r>
            <a:r>
              <a:rPr lang="en-US" dirty="0" smtClean="0">
                <a:latin typeface="Arial" pitchFamily="34" charset="0"/>
              </a:rPr>
              <a:t> based on the key business requirements. Attempting to support bespoke solutions for each application is costly, slow to provision, Standardization of offering and creating repeatable processes is key to improving quality, provisioning times, and reduce support cost and risk. Standardization is a prerequisite to successful consolidation and automation.</a:t>
            </a:r>
          </a:p>
          <a:p>
            <a:pPr marL="192050" indent="-192050"/>
            <a:r>
              <a:rPr lang="en-US" dirty="0" smtClean="0">
                <a:latin typeface="Arial" pitchFamily="34" charset="0"/>
              </a:rPr>
              <a:t>&lt;Click&gt;</a:t>
            </a:r>
          </a:p>
          <a:p>
            <a:pPr marL="192050" indent="-192050">
              <a:buFont typeface="Calibri" pitchFamily="34" charset="0"/>
              <a:buAutoNum type="arabicPeriod" startAt="3"/>
            </a:pPr>
            <a:r>
              <a:rPr lang="en-US" b="1" dirty="0" smtClean="0">
                <a:latin typeface="Arial" pitchFamily="34" charset="0"/>
              </a:rPr>
              <a:t>Virtualize and Consolidate </a:t>
            </a:r>
            <a:r>
              <a:rPr lang="en-US" dirty="0" smtClean="0">
                <a:latin typeface="Arial" pitchFamily="34" charset="0"/>
              </a:rPr>
              <a:t>the physical infrastructure. Virtualization consolidation, driving up asset utilization and with NetApp massive storage efficiency benefits. Virtualization happens at each level of the infrastructure stack; storage and data protection, network, and server layers to increase asset utilization and simplify asset lifecycle management through mobility of applications and data. With shared services and </a:t>
            </a:r>
            <a:r>
              <a:rPr lang="en-US" dirty="0" err="1" smtClean="0">
                <a:latin typeface="Arial" pitchFamily="34" charset="0"/>
              </a:rPr>
              <a:t>multitenancy</a:t>
            </a:r>
            <a:r>
              <a:rPr lang="en-US" dirty="0" smtClean="0">
                <a:latin typeface="Arial" pitchFamily="34" charset="0"/>
              </a:rPr>
              <a:t> come much faster time to market and considerably lower overall cost structures, and entails the responsibility of non-stop infrastructure. You’ve got the basis of service oriented infrastructure (SOI).</a:t>
            </a:r>
          </a:p>
          <a:p>
            <a:pPr marL="192050" indent="-192050"/>
            <a:r>
              <a:rPr lang="en-US" dirty="0" smtClean="0">
                <a:latin typeface="Arial" pitchFamily="34" charset="0"/>
              </a:rPr>
              <a:t>&lt;Click&gt;</a:t>
            </a:r>
          </a:p>
          <a:p>
            <a:pPr marL="192050" indent="-192050">
              <a:buFont typeface="Calibri" pitchFamily="34" charset="0"/>
              <a:buAutoNum type="arabicPeriod" startAt="4"/>
            </a:pPr>
            <a:r>
              <a:rPr lang="en-US" b="1" dirty="0" smtClean="0">
                <a:latin typeface="Arial" pitchFamily="34" charset="0"/>
              </a:rPr>
              <a:t>Automate</a:t>
            </a:r>
            <a:r>
              <a:rPr lang="en-US" dirty="0" smtClean="0">
                <a:latin typeface="Arial" pitchFamily="34" charset="0"/>
              </a:rPr>
              <a:t> the environment. Once the offering and processes are standardized and infrastructure virtualized the step of automation is possible. Automation tools increased abstraction providing simply controls for overall workflow management.</a:t>
            </a:r>
          </a:p>
          <a:p>
            <a:pPr marL="192050" indent="-192050"/>
            <a:r>
              <a:rPr lang="en-US" dirty="0" smtClean="0">
                <a:latin typeface="Arial" pitchFamily="34" charset="0"/>
              </a:rPr>
              <a:t>&lt;Click&gt;</a:t>
            </a:r>
          </a:p>
          <a:p>
            <a:pPr marL="192050" indent="-192050">
              <a:buFont typeface="Calibri" pitchFamily="34" charset="0"/>
              <a:buAutoNum type="arabicPeriod" startAt="5"/>
            </a:pPr>
            <a:r>
              <a:rPr lang="en-US" b="1" dirty="0" smtClean="0">
                <a:latin typeface="Arial" pitchFamily="34" charset="0"/>
              </a:rPr>
              <a:t>Self-service </a:t>
            </a:r>
            <a:r>
              <a:rPr lang="en-US" dirty="0" smtClean="0">
                <a:latin typeface="Arial" pitchFamily="34" charset="0"/>
              </a:rPr>
              <a:t>and APIs for delegated control. Handing back control is the crowning achievement. Allowing application administrators and owners the flexibility of scaling on demand, choosing different levels of performance and data protection as required, and automating recovery from applications errors are all possible through application integration and self-service capabilities making the jump from service oriented infrastructure to enterprise cloud services.</a:t>
            </a:r>
          </a:p>
          <a:p>
            <a:pPr marL="192050" indent="-192050"/>
            <a:endParaRPr lang="en-US" dirty="0" smtClean="0">
              <a:latin typeface="Arial" pitchFamily="34" charset="0"/>
            </a:endParaRPr>
          </a:p>
          <a:p>
            <a:pPr marL="192050" indent="-192050"/>
            <a:r>
              <a:rPr lang="en-US" dirty="0" smtClean="0">
                <a:latin typeface="Arial" pitchFamily="34" charset="0"/>
              </a:rPr>
              <a:t>The end state provides a business model characterized by contracting for data center offerings at an agreed level of service through a service catalog.</a:t>
            </a:r>
          </a:p>
          <a:p>
            <a:pPr marL="192050" indent="-192050"/>
            <a:endParaRPr lang="en-US" dirty="0" smtClean="0">
              <a:latin typeface="Arial" pitchFamily="34" charset="0"/>
            </a:endParaRPr>
          </a:p>
          <a:p>
            <a:pPr marL="192050" indent="-192050"/>
            <a:r>
              <a:rPr lang="en-US" dirty="0" smtClean="0">
                <a:latin typeface="Arial" pitchFamily="34" charset="0"/>
              </a:rPr>
              <a:t>&lt;Transition to next slide&gt;</a:t>
            </a:r>
          </a:p>
          <a:p>
            <a:pPr marL="192050" indent="-192050"/>
            <a:endParaRPr lang="en-US" dirty="0" smtClean="0">
              <a:latin typeface="Arial" pitchFamily="34" charset="0"/>
            </a:endParaRPr>
          </a:p>
          <a:p>
            <a:pPr marL="192050" indent="-192050"/>
            <a:r>
              <a:rPr lang="en-US" dirty="0" smtClean="0">
                <a:latin typeface="Arial" pitchFamily="34" charset="0"/>
              </a:rPr>
              <a:t>So the real question isn’t what is a dynamic data center, but more importantly “why should I care?”</a:t>
            </a:r>
          </a:p>
        </p:txBody>
      </p:sp>
      <p:sp>
        <p:nvSpPr>
          <p:cNvPr id="48132" name="Slide Number Placeholder 3"/>
          <p:cNvSpPr>
            <a:spLocks noGrp="1"/>
          </p:cNvSpPr>
          <p:nvPr>
            <p:ph type="sldNum" sz="quarter" idx="5"/>
          </p:nvPr>
        </p:nvSpPr>
        <p:spPr>
          <a:noFill/>
        </p:spPr>
        <p:txBody>
          <a:bodyPr/>
          <a:lstStyle/>
          <a:p>
            <a:pPr algn="r" rtl="0" fontAlgn="base">
              <a:spcBef>
                <a:spcPct val="0"/>
              </a:spcBef>
              <a:spcAft>
                <a:spcPct val="0"/>
              </a:spcAft>
              <a:buClr>
                <a:srgbClr val="C0504D"/>
              </a:buClr>
              <a:buFont typeface="Wingdings 2" charset="2"/>
              <a:buNone/>
            </a:pPr>
            <a:fld id="{1DD45F75-B21B-49CC-991C-51E1BBEBF5D0}" type="slidenum">
              <a:rPr lang="en-US">
                <a:solidFill>
                  <a:prstClr val="black"/>
                </a:solidFill>
                <a:latin typeface="Arial" pitchFamily="34" charset="0"/>
              </a:rPr>
              <a:pPr algn="r" rtl="0" fontAlgn="base">
                <a:spcBef>
                  <a:spcPct val="0"/>
                </a:spcBef>
                <a:spcAft>
                  <a:spcPct val="0"/>
                </a:spcAft>
                <a:buClr>
                  <a:srgbClr val="C0504D"/>
                </a:buClr>
                <a:buFont typeface="Wingdings 2" charset="2"/>
                <a:buNone/>
              </a:pPr>
              <a:t>39</a:t>
            </a:fld>
            <a:endParaRPr lang="en-US" dirty="0">
              <a:solidFill>
                <a:prstClr val="black"/>
              </a:solidFill>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p:cNvSpPr>
          <p:nvPr>
            <p:ph type="sldImg"/>
          </p:nvPr>
        </p:nvSpPr>
        <p:spPr>
          <a:ln/>
        </p:spPr>
      </p:sp>
      <p:sp>
        <p:nvSpPr>
          <p:cNvPr id="50179" name="Notes Placeholder 2"/>
          <p:cNvSpPr>
            <a:spLocks noGrp="1"/>
          </p:cNvSpPr>
          <p:nvPr>
            <p:ph type="body" idx="1"/>
          </p:nvPr>
        </p:nvSpPr>
        <p:spPr>
          <a:noFill/>
          <a:ln/>
        </p:spPr>
        <p:txBody>
          <a:bodyPr/>
          <a:lstStyle/>
          <a:p>
            <a:r>
              <a:rPr lang="en-US" b="1" dirty="0" smtClean="0">
                <a:ea typeface="ＭＳ Ｐゴシック" charset="-128"/>
              </a:rPr>
              <a:t>Key points </a:t>
            </a:r>
            <a:r>
              <a:rPr lang="en-US" dirty="0" smtClean="0">
                <a:ea typeface="ＭＳ Ｐゴシック" charset="-128"/>
              </a:rPr>
              <a:t>: To communicate the different business, business unit, and IT drivers to adopt the cloud model.  </a:t>
            </a:r>
          </a:p>
          <a:p>
            <a:endParaRPr lang="en-US" dirty="0" smtClean="0">
              <a:ea typeface="ＭＳ Ｐゴシック" charset="-128"/>
            </a:endParaRPr>
          </a:p>
          <a:p>
            <a:r>
              <a:rPr lang="en-US" b="1" dirty="0" smtClean="0">
                <a:ea typeface="ＭＳ Ｐゴシック" charset="-128"/>
              </a:rPr>
              <a:t>Note: </a:t>
            </a:r>
            <a:r>
              <a:rPr lang="en-US" dirty="0" smtClean="0">
                <a:ea typeface="ＭＳ Ｐゴシック" charset="-128"/>
              </a:rPr>
              <a:t> Ultimately, IT drivers serve a company’s overall business objective.  </a:t>
            </a:r>
          </a:p>
        </p:txBody>
      </p:sp>
      <p:sp>
        <p:nvSpPr>
          <p:cNvPr id="50180" name="Slide Number Placeholder 3"/>
          <p:cNvSpPr>
            <a:spLocks noGrp="1"/>
          </p:cNvSpPr>
          <p:nvPr>
            <p:ph type="sldNum" sz="quarter" idx="5"/>
          </p:nvPr>
        </p:nvSpPr>
        <p:spPr>
          <a:noFill/>
        </p:spPr>
        <p:txBody>
          <a:bodyPr/>
          <a:lstStyle/>
          <a:p>
            <a:pPr algn="r" rtl="0" fontAlgn="base">
              <a:spcBef>
                <a:spcPct val="0"/>
              </a:spcBef>
              <a:spcAft>
                <a:spcPct val="0"/>
              </a:spcAft>
              <a:buClr>
                <a:srgbClr val="C0504D"/>
              </a:buClr>
              <a:buFont typeface="Wingdings 2" charset="2"/>
              <a:buNone/>
            </a:pPr>
            <a:fld id="{E6A1A882-7847-438D-9C18-83E55248F0A9}" type="slidenum">
              <a:rPr lang="en-US">
                <a:solidFill>
                  <a:prstClr val="black"/>
                </a:solidFill>
                <a:latin typeface="Arial" charset="0"/>
              </a:rPr>
              <a:pPr algn="r" rtl="0" fontAlgn="base">
                <a:spcBef>
                  <a:spcPct val="0"/>
                </a:spcBef>
                <a:spcAft>
                  <a:spcPct val="0"/>
                </a:spcAft>
                <a:buClr>
                  <a:srgbClr val="C0504D"/>
                </a:buClr>
                <a:buFont typeface="Wingdings 2" charset="2"/>
                <a:buNone/>
              </a:pPr>
              <a:t>40</a:t>
            </a:fld>
            <a:endParaRPr lang="en-US" dirty="0">
              <a:solidFill>
                <a:prstClr val="black"/>
              </a:solidFill>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pPr algn="r" rtl="0" fontAlgn="base">
              <a:spcBef>
                <a:spcPct val="0"/>
              </a:spcBef>
              <a:spcAft>
                <a:spcPct val="0"/>
              </a:spcAft>
              <a:buClr>
                <a:srgbClr val="C0504D"/>
              </a:buClr>
              <a:buFont typeface="Wingdings 2" charset="2"/>
              <a:buNone/>
            </a:pPr>
            <a:fld id="{9E7330AF-1E90-4204-8A09-F541519B4E8B}" type="slidenum">
              <a:rPr lang="en-US">
                <a:solidFill>
                  <a:prstClr val="black"/>
                </a:solidFill>
                <a:latin typeface="Arial" charset="0"/>
              </a:rPr>
              <a:pPr algn="r" rtl="0" fontAlgn="base">
                <a:spcBef>
                  <a:spcPct val="0"/>
                </a:spcBef>
                <a:spcAft>
                  <a:spcPct val="0"/>
                </a:spcAft>
                <a:buClr>
                  <a:srgbClr val="C0504D"/>
                </a:buClr>
                <a:buFont typeface="Wingdings 2" charset="2"/>
                <a:buNone/>
              </a:pPr>
              <a:t>41</a:t>
            </a:fld>
            <a:endParaRPr lang="en-US" dirty="0">
              <a:solidFill>
                <a:prstClr val="black"/>
              </a:solidFill>
              <a:latin typeface="Arial" charset="0"/>
            </a:endParaRPr>
          </a:p>
        </p:txBody>
      </p:sp>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r>
              <a:rPr lang="en-US" smtClean="0"/>
              <a:t>First introduce the concept of Multitenancy, what it is.  Second is the benefit, why use it, importance in cloud environment.  Third, NetApp has been supporting this for a long time with proven track record of 16000 license…</a:t>
            </a:r>
          </a:p>
        </p:txBody>
      </p:sp>
      <p:sp>
        <p:nvSpPr>
          <p:cNvPr id="64516" name="Slide Number Placeholder 3"/>
          <p:cNvSpPr txBox="1">
            <a:spLocks noGrp="1"/>
          </p:cNvSpPr>
          <p:nvPr/>
        </p:nvSpPr>
        <p:spPr bwMode="auto">
          <a:xfrm>
            <a:off x="5994401" y="8864600"/>
            <a:ext cx="836613" cy="228600"/>
          </a:xfrm>
          <a:prstGeom prst="rect">
            <a:avLst/>
          </a:prstGeom>
          <a:noFill/>
          <a:ln w="9525">
            <a:noFill/>
            <a:miter lim="800000"/>
            <a:headEnd/>
            <a:tailEnd/>
          </a:ln>
        </p:spPr>
        <p:txBody>
          <a:bodyPr lIns="91435" tIns="45718" rIns="91435" bIns="45718" anchor="b"/>
          <a:lstStyle/>
          <a:p>
            <a:pPr algn="r" rtl="0" fontAlgn="base">
              <a:spcBef>
                <a:spcPct val="0"/>
              </a:spcBef>
              <a:spcAft>
                <a:spcPct val="0"/>
              </a:spcAft>
              <a:buClr>
                <a:srgbClr val="C0504D"/>
              </a:buClr>
              <a:buFont typeface="Wingdings 2" charset="2"/>
              <a:buNone/>
            </a:pPr>
            <a:fld id="{9A9C79B9-72F9-43B8-9C7D-AD40C64D16C1}" type="slidenum">
              <a:rPr lang="en-US" sz="1200">
                <a:solidFill>
                  <a:prstClr val="black"/>
                </a:solidFill>
                <a:latin typeface="Arial" charset="0"/>
              </a:rPr>
              <a:pPr algn="r" rtl="0" fontAlgn="base">
                <a:spcBef>
                  <a:spcPct val="0"/>
                </a:spcBef>
                <a:spcAft>
                  <a:spcPct val="0"/>
                </a:spcAft>
                <a:buClr>
                  <a:srgbClr val="C0504D"/>
                </a:buClr>
                <a:buFont typeface="Wingdings 2" charset="2"/>
                <a:buNone/>
              </a:pPr>
              <a:t>41</a:t>
            </a:fld>
            <a:endParaRPr lang="en-US" sz="1200" dirty="0">
              <a:solidFill>
                <a:prstClr val="black"/>
              </a:solidFill>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pPr algn="r" rtl="0" fontAlgn="base">
              <a:spcBef>
                <a:spcPct val="0"/>
              </a:spcBef>
              <a:spcAft>
                <a:spcPct val="0"/>
              </a:spcAft>
              <a:buClr>
                <a:srgbClr val="C0504D"/>
              </a:buClr>
              <a:buFont typeface="Wingdings 2" charset="2"/>
              <a:buNone/>
            </a:pPr>
            <a:fld id="{2A59E61F-46A2-453D-99D5-AB2394DC3047}" type="slidenum">
              <a:rPr lang="en-US">
                <a:solidFill>
                  <a:prstClr val="black"/>
                </a:solidFill>
                <a:latin typeface="Arial" charset="0"/>
              </a:rPr>
              <a:pPr algn="r" rtl="0" fontAlgn="base">
                <a:spcBef>
                  <a:spcPct val="0"/>
                </a:spcBef>
                <a:spcAft>
                  <a:spcPct val="0"/>
                </a:spcAft>
                <a:buClr>
                  <a:srgbClr val="C0504D"/>
                </a:buClr>
                <a:buFont typeface="Wingdings 2" charset="2"/>
                <a:buNone/>
              </a:pPr>
              <a:t>42</a:t>
            </a:fld>
            <a:endParaRPr lang="en-US" dirty="0">
              <a:solidFill>
                <a:prstClr val="black"/>
              </a:solidFill>
              <a:latin typeface="Arial" charset="0"/>
            </a:endParaRPr>
          </a:p>
        </p:txBody>
      </p:sp>
      <p:sp>
        <p:nvSpPr>
          <p:cNvPr id="56323" name="Rectangle 7"/>
          <p:cNvSpPr txBox="1">
            <a:spLocks noGrp="1" noChangeArrowheads="1"/>
          </p:cNvSpPr>
          <p:nvPr/>
        </p:nvSpPr>
        <p:spPr bwMode="auto">
          <a:xfrm>
            <a:off x="5996092" y="8866058"/>
            <a:ext cx="835508" cy="227975"/>
          </a:xfrm>
          <a:prstGeom prst="rect">
            <a:avLst/>
          </a:prstGeom>
          <a:noFill/>
          <a:ln w="9525">
            <a:noFill/>
            <a:miter lim="800000"/>
            <a:headEnd/>
            <a:tailEnd/>
          </a:ln>
        </p:spPr>
        <p:txBody>
          <a:bodyPr lIns="89748" tIns="44874" rIns="89748" bIns="44874" anchor="b"/>
          <a:lstStyle/>
          <a:p>
            <a:pPr algn="r" rtl="0" fontAlgn="base">
              <a:spcBef>
                <a:spcPct val="0"/>
              </a:spcBef>
              <a:spcAft>
                <a:spcPct val="0"/>
              </a:spcAft>
              <a:buClr>
                <a:srgbClr val="C0504D"/>
              </a:buClr>
              <a:buFont typeface="Wingdings 2" charset="2"/>
              <a:buNone/>
            </a:pPr>
            <a:fld id="{F5FC62B3-43AE-4719-80FF-093BEFB95458}" type="slidenum">
              <a:rPr lang="en-US" sz="1200">
                <a:solidFill>
                  <a:prstClr val="black"/>
                </a:solidFill>
                <a:latin typeface="Arial" charset="0"/>
              </a:rPr>
              <a:pPr algn="r" rtl="0" fontAlgn="base">
                <a:spcBef>
                  <a:spcPct val="0"/>
                </a:spcBef>
                <a:spcAft>
                  <a:spcPct val="0"/>
                </a:spcAft>
                <a:buClr>
                  <a:srgbClr val="C0504D"/>
                </a:buClr>
                <a:buFont typeface="Wingdings 2" charset="2"/>
                <a:buNone/>
              </a:pPr>
              <a:t>42</a:t>
            </a:fld>
            <a:endParaRPr lang="en-US" sz="1200" dirty="0">
              <a:solidFill>
                <a:prstClr val="black"/>
              </a:solidFill>
              <a:latin typeface="Arial" charset="0"/>
            </a:endParaRPr>
          </a:p>
        </p:txBody>
      </p:sp>
      <p:sp>
        <p:nvSpPr>
          <p:cNvPr id="56324" name="Rectangle 7"/>
          <p:cNvSpPr txBox="1">
            <a:spLocks noGrp="1" noChangeArrowheads="1"/>
          </p:cNvSpPr>
          <p:nvPr/>
        </p:nvSpPr>
        <p:spPr bwMode="auto">
          <a:xfrm>
            <a:off x="5996092" y="8864497"/>
            <a:ext cx="833955" cy="227975"/>
          </a:xfrm>
          <a:prstGeom prst="rect">
            <a:avLst/>
          </a:prstGeom>
          <a:noFill/>
          <a:ln w="9525">
            <a:noFill/>
            <a:miter lim="800000"/>
            <a:headEnd/>
            <a:tailEnd/>
          </a:ln>
        </p:spPr>
        <p:txBody>
          <a:bodyPr lIns="88080" tIns="44040" rIns="88080" bIns="44040" anchor="b"/>
          <a:lstStyle/>
          <a:p>
            <a:pPr algn="r" defTabSz="880165" fontAlgn="base">
              <a:spcBef>
                <a:spcPct val="0"/>
              </a:spcBef>
              <a:spcAft>
                <a:spcPct val="0"/>
              </a:spcAft>
              <a:buClr>
                <a:srgbClr val="C0504D"/>
              </a:buClr>
            </a:pPr>
            <a:fld id="{0CC0B77C-EC7A-4252-B872-D23890D1B122}" type="slidenum">
              <a:rPr lang="en-US" sz="1000">
                <a:solidFill>
                  <a:srgbClr val="808080"/>
                </a:solidFill>
                <a:latin typeface="Arial" charset="0"/>
              </a:rPr>
              <a:pPr algn="r" defTabSz="880165" fontAlgn="base">
                <a:spcBef>
                  <a:spcPct val="0"/>
                </a:spcBef>
                <a:spcAft>
                  <a:spcPct val="0"/>
                </a:spcAft>
                <a:buClr>
                  <a:srgbClr val="C0504D"/>
                </a:buClr>
              </a:pPr>
              <a:t>42</a:t>
            </a:fld>
            <a:endParaRPr lang="en-US" sz="1000" dirty="0">
              <a:solidFill>
                <a:srgbClr val="808080"/>
              </a:solidFill>
              <a:latin typeface="Arial" charset="0"/>
            </a:endParaRPr>
          </a:p>
        </p:txBody>
      </p:sp>
      <p:sp>
        <p:nvSpPr>
          <p:cNvPr id="56325" name="Rectangle 3"/>
          <p:cNvSpPr>
            <a:spLocks noGrp="1" noChangeArrowheads="1"/>
          </p:cNvSpPr>
          <p:nvPr>
            <p:ph type="body" idx="1"/>
          </p:nvPr>
        </p:nvSpPr>
        <p:spPr>
          <a:xfrm>
            <a:off x="458132" y="3810000"/>
            <a:ext cx="6323772" cy="4953000"/>
          </a:xfrm>
          <a:noFill/>
          <a:ln/>
        </p:spPr>
        <p:txBody>
          <a:bodyPr lIns="93042" tIns="46520" rIns="93042" bIns="46520"/>
          <a:lstStyle/>
          <a:p>
            <a:pPr marL="448650" lvl="1" indent="-112163"/>
            <a:r>
              <a:rPr lang="en-US" sz="1100" b="1" dirty="0">
                <a:ea typeface="ＭＳ Ｐゴシック" charset="-128"/>
              </a:rPr>
              <a:t>Purpose of this slide: </a:t>
            </a:r>
            <a:r>
              <a:rPr lang="en-US" sz="1100" dirty="0">
                <a:ea typeface="ＭＳ Ｐゴシック" charset="-128"/>
              </a:rPr>
              <a:t>Introduce NDDC, the proven framework to help customers deploy cloud infrastructures.</a:t>
            </a:r>
          </a:p>
          <a:p>
            <a:pPr marL="448650" lvl="1" indent="-112163"/>
            <a:endParaRPr lang="en-US" sz="1100" dirty="0">
              <a:ea typeface="ＭＳ Ｐゴシック" charset="-128"/>
            </a:endParaRPr>
          </a:p>
          <a:p>
            <a:pPr marL="448650" lvl="1" indent="-112163"/>
            <a:endParaRPr lang="en-US" sz="1100" dirty="0">
              <a:ea typeface="ＭＳ Ｐゴシック" charset="-128"/>
            </a:endParaRPr>
          </a:p>
          <a:p>
            <a:pPr marL="448650" lvl="1" indent="-112163"/>
            <a:r>
              <a:rPr lang="en-US" sz="1100" dirty="0">
                <a:ea typeface="ＭＳ Ｐゴシック" charset="-128"/>
              </a:rPr>
              <a:t>Not only do we have the technology, we also have a proven framework to help you implement deployment. The implementation framework is  built on proven practices through helping many customers go through the same experience, the same journey.</a:t>
            </a:r>
          </a:p>
        </p:txBody>
      </p:sp>
      <p:sp>
        <p:nvSpPr>
          <p:cNvPr id="56326" name="Slide Image Placeholder 6"/>
          <p:cNvSpPr>
            <a:spLocks noGrp="1" noRot="1" noChangeAspect="1" noTextEdit="1"/>
          </p:cNvSpPr>
          <p:nvPr>
            <p:ph type="sldImg"/>
          </p:nvPr>
        </p:nvSpPr>
        <p:spPr>
          <a:xfrm>
            <a:off x="381000" y="-914400"/>
            <a:ext cx="6065838" cy="4549775"/>
          </a:xfrm>
          <a:ln/>
        </p:spPr>
      </p:sp>
      <p:sp>
        <p:nvSpPr>
          <p:cNvPr id="56327" name="Rectangle 46"/>
          <p:cNvSpPr txBox="1">
            <a:spLocks noGrp="1" noChangeArrowheads="1"/>
          </p:cNvSpPr>
          <p:nvPr/>
        </p:nvSpPr>
        <p:spPr bwMode="auto">
          <a:xfrm>
            <a:off x="0" y="202992"/>
            <a:ext cx="6858000" cy="518410"/>
          </a:xfrm>
          <a:prstGeom prst="rect">
            <a:avLst/>
          </a:prstGeom>
          <a:noFill/>
          <a:ln w="9525">
            <a:noFill/>
            <a:miter lim="800000"/>
            <a:headEnd/>
            <a:tailEnd/>
          </a:ln>
        </p:spPr>
        <p:txBody>
          <a:bodyPr lIns="98352" tIns="49177" rIns="98352" bIns="49177"/>
          <a:lstStyle/>
          <a:p>
            <a:pPr algn="r" defTabSz="395685" fontAlgn="base">
              <a:spcBef>
                <a:spcPct val="0"/>
              </a:spcBef>
              <a:spcAft>
                <a:spcPct val="0"/>
              </a:spcAft>
              <a:buClr>
                <a:srgbClr val="C0504D"/>
              </a:buClr>
            </a:pPr>
            <a:r>
              <a:rPr lang="en-US" sz="1900" b="1" dirty="0">
                <a:solidFill>
                  <a:srgbClr val="005BAE"/>
                </a:solidFill>
                <a:latin typeface="Arial" charset="0"/>
              </a:rPr>
              <a:t>							  			Storage Efficiency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buFontTx/>
              <a:buChar char="•"/>
            </a:pPr>
            <a:fld id="{C6FCCD72-566F-4208-A882-9263F68EDCC9}" type="slidenum">
              <a:rPr lang="en-US">
                <a:solidFill>
                  <a:prstClr val="black"/>
                </a:solidFill>
                <a:latin typeface="Arial" charset="0"/>
              </a:rPr>
              <a:pPr algn="r" rtl="0" fontAlgn="base">
                <a:spcBef>
                  <a:spcPct val="0"/>
                </a:spcBef>
                <a:spcAft>
                  <a:spcPct val="0"/>
                </a:spcAft>
                <a:buFontTx/>
                <a:buChar char="•"/>
              </a:pPr>
              <a:t>44</a:t>
            </a:fld>
            <a:endParaRPr lang="en-US" dirty="0">
              <a:solidFill>
                <a:prstClr val="black"/>
              </a:solidFill>
              <a:latin typeface="Arial" charset="0"/>
            </a:endParaRPr>
          </a:p>
        </p:txBody>
      </p:sp>
      <p:sp>
        <p:nvSpPr>
          <p:cNvPr id="851970" name="Rectangle 2"/>
          <p:cNvSpPr>
            <a:spLocks noGrp="1" noRot="1" noChangeAspect="1" noChangeArrowheads="1" noTextEdit="1"/>
          </p:cNvSpPr>
          <p:nvPr>
            <p:ph type="sldImg"/>
          </p:nvPr>
        </p:nvSpPr>
        <p:spPr>
          <a:xfrm>
            <a:off x="512763" y="687388"/>
            <a:ext cx="2938462" cy="2205037"/>
          </a:xfrm>
          <a:ln/>
        </p:spPr>
      </p:sp>
      <p:sp>
        <p:nvSpPr>
          <p:cNvPr id="851971" name="Rectangle 3"/>
          <p:cNvSpPr>
            <a:spLocks noGrp="1" noChangeArrowheads="1"/>
          </p:cNvSpPr>
          <p:nvPr>
            <p:ph type="body" idx="1"/>
          </p:nvPr>
        </p:nvSpPr>
        <p:spPr>
          <a:xfrm>
            <a:off x="447330" y="3184743"/>
            <a:ext cx="6150379" cy="5469177"/>
          </a:xfrm>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buFontTx/>
              <a:buChar char="•"/>
            </a:pPr>
            <a:fld id="{1057DD56-95FC-4416-A6D6-45441C73D368}" type="slidenum">
              <a:rPr lang="en-US">
                <a:solidFill>
                  <a:prstClr val="black"/>
                </a:solidFill>
                <a:latin typeface="Arial" charset="0"/>
              </a:rPr>
              <a:pPr algn="r" rtl="0" fontAlgn="base">
                <a:spcBef>
                  <a:spcPct val="0"/>
                </a:spcBef>
                <a:spcAft>
                  <a:spcPct val="0"/>
                </a:spcAft>
                <a:buFontTx/>
                <a:buChar char="•"/>
              </a:pPr>
              <a:t>45</a:t>
            </a:fld>
            <a:endParaRPr lang="en-US" dirty="0">
              <a:solidFill>
                <a:prstClr val="black"/>
              </a:solidFill>
              <a:latin typeface="Arial" charset="0"/>
            </a:endParaRPr>
          </a:p>
        </p:txBody>
      </p:sp>
      <p:sp>
        <p:nvSpPr>
          <p:cNvPr id="819202" name="Rectangle 2"/>
          <p:cNvSpPr>
            <a:spLocks noGrp="1" noRot="1" noChangeAspect="1" noChangeArrowheads="1" noTextEdit="1"/>
          </p:cNvSpPr>
          <p:nvPr>
            <p:ph type="sldImg"/>
          </p:nvPr>
        </p:nvSpPr>
        <p:spPr>
          <a:xfrm>
            <a:off x="1146175" y="685800"/>
            <a:ext cx="4572000" cy="3429000"/>
          </a:xfrm>
          <a:ln/>
        </p:spPr>
      </p:sp>
      <p:sp>
        <p:nvSpPr>
          <p:cNvPr id="819203" name="Rectangle 3"/>
          <p:cNvSpPr>
            <a:spLocks noGrp="1" noChangeArrowheads="1"/>
          </p:cNvSpPr>
          <p:nvPr>
            <p:ph type="body" idx="1"/>
          </p:nvPr>
        </p:nvSpPr>
        <p:spPr>
          <a:xfrm>
            <a:off x="685800" y="4343400"/>
            <a:ext cx="5486400" cy="4324611"/>
          </a:xfrm>
        </p:spPr>
        <p:txBody>
          <a:bodyPr/>
          <a:lstStyle/>
          <a:p>
            <a:pPr>
              <a:lnSpc>
                <a:spcPct val="90000"/>
              </a:lnSpc>
            </a:pPr>
            <a:r>
              <a:rPr lang="en-US" sz="1000" dirty="0"/>
              <a:t>So, but you first think you need to reflect back on a little history and think about how we as a business have evolved with the industry and certainly with technology.</a:t>
            </a:r>
          </a:p>
          <a:p>
            <a:pPr>
              <a:lnSpc>
                <a:spcPct val="90000"/>
              </a:lnSpc>
            </a:pPr>
            <a:r>
              <a:rPr lang="en-US" sz="1000" dirty="0"/>
              <a:t>If you go back into the '60s and '70s, certainly, it was a mainframe computing environment and what did we play there, right?</a:t>
            </a:r>
          </a:p>
          <a:p>
            <a:pPr>
              <a:lnSpc>
                <a:spcPct val="90000"/>
              </a:lnSpc>
            </a:pPr>
            <a:r>
              <a:rPr lang="en-US" sz="1000" dirty="0"/>
              <a:t>We had a phone line we could connect to that environment, but pretty much it was a very physical, secured environment, and that's what we had.</a:t>
            </a:r>
          </a:p>
          <a:p>
            <a:pPr>
              <a:lnSpc>
                <a:spcPct val="90000"/>
              </a:lnSpc>
            </a:pPr>
            <a:r>
              <a:rPr lang="en-US" sz="1000" dirty="0"/>
              <a:t>But then the '80s calm along and we started breaking apart the computing from the actual client itself, right, the client server environment.</a:t>
            </a:r>
          </a:p>
          <a:p>
            <a:pPr>
              <a:lnSpc>
                <a:spcPct val="90000"/>
              </a:lnSpc>
            </a:pPr>
            <a:r>
              <a:rPr lang="en-US" sz="1000" dirty="0"/>
              <a:t>All of a sudden the boom that we had in frame relay and ATM, and actually even securities started to become a major play to that, because you needed to secure the fact that the environment was being broken apart and distributed.</a:t>
            </a:r>
            <a:endParaRPr lang="en-US" altLang="ja-JP" sz="1000" dirty="0"/>
          </a:p>
          <a:p>
            <a:pPr>
              <a:lnSpc>
                <a:spcPct val="90000"/>
              </a:lnSpc>
            </a:pPr>
            <a:r>
              <a:rPr lang="en-US" altLang="ja-JP" sz="1000" dirty="0"/>
              <a:t>Then as we know in the 1990s and beyond, the </a:t>
            </a:r>
            <a:r>
              <a:rPr lang="en-US" altLang="ja-JP" sz="1000" dirty="0" err="1"/>
              <a:t>web‑based</a:t>
            </a:r>
            <a:r>
              <a:rPr lang="en-US" altLang="ja-JP" sz="1000" dirty="0"/>
              <a:t> computing environment and browsers come into play and all of a sudden, pip grew like you wouldn't believe, internet was, you know, the main way that everybody got </a:t>
            </a:r>
            <a:r>
              <a:rPr lang="en-US" sz="1000" dirty="0"/>
              <a:t>business done and all of a sudden, security was extremely important, because think about it ‑‑ we have gone from that one data center environment to now this very distributed environment.</a:t>
            </a:r>
          </a:p>
          <a:p>
            <a:pPr>
              <a:lnSpc>
                <a:spcPct val="90000"/>
              </a:lnSpc>
            </a:pPr>
            <a:r>
              <a:rPr lang="en-US" sz="1000" dirty="0"/>
              <a:t>And now, you can't pick up a trade magazine without thinking about or reading about cloud computing.</a:t>
            </a:r>
          </a:p>
          <a:p>
            <a:pPr>
              <a:lnSpc>
                <a:spcPct val="90000"/>
              </a:lnSpc>
            </a:pPr>
            <a:r>
              <a:rPr lang="en-US" sz="1000" dirty="0"/>
              <a:t>And I'll tell you that's because I.P. is everywhere.</a:t>
            </a:r>
          </a:p>
          <a:p>
            <a:pPr>
              <a:lnSpc>
                <a:spcPct val="90000"/>
              </a:lnSpc>
            </a:pPr>
            <a:r>
              <a:rPr lang="en-US" sz="1000" dirty="0"/>
              <a:t>We joke and say that toasters are not </a:t>
            </a:r>
            <a:r>
              <a:rPr lang="en-US" sz="1000" dirty="0" err="1"/>
              <a:t>I.P.‑enabled</a:t>
            </a:r>
            <a:r>
              <a:rPr lang="en-US" sz="1000" dirty="0"/>
              <a:t>.</a:t>
            </a:r>
          </a:p>
          <a:p>
            <a:pPr>
              <a:lnSpc>
                <a:spcPct val="90000"/>
              </a:lnSpc>
            </a:pPr>
            <a:r>
              <a:rPr lang="en-US" sz="1000" dirty="0"/>
              <a:t>We're not far off that.</a:t>
            </a:r>
          </a:p>
          <a:p>
            <a:pPr>
              <a:lnSpc>
                <a:spcPct val="90000"/>
              </a:lnSpc>
            </a:pPr>
            <a:r>
              <a:rPr lang="en-US" sz="1000" dirty="0"/>
              <a:t>Postal machines and coke machines are I.P. enabled.</a:t>
            </a:r>
          </a:p>
          <a:p>
            <a:pPr>
              <a:lnSpc>
                <a:spcPct val="90000"/>
              </a:lnSpc>
            </a:pPr>
            <a:r>
              <a:rPr lang="en-US" sz="1000" dirty="0"/>
              <a:t>Basically everything now has the ability to work on a network.</a:t>
            </a:r>
          </a:p>
          <a:p>
            <a:pPr>
              <a:lnSpc>
                <a:spcPct val="90000"/>
              </a:lnSpc>
            </a:pPr>
            <a:r>
              <a:rPr lang="en-US" sz="1000" dirty="0"/>
              <a:t>And when you are in that environment, in this environment, one of the MOFRT for factors is security.</a:t>
            </a:r>
          </a:p>
          <a:p>
            <a:pPr>
              <a:lnSpc>
                <a:spcPct val="90000"/>
              </a:lnSpc>
            </a:pPr>
            <a:r>
              <a:rPr lang="en-US" sz="1000" dirty="0"/>
              <a:t>I'm going to talk about the key ingredients as we go forward and why we're positioned well.</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buFontTx/>
              <a:buChar char="•"/>
            </a:pPr>
            <a:fld id="{694A64D1-AE18-4D30-8214-989FE2B06B6F}" type="slidenum">
              <a:rPr lang="en-US">
                <a:solidFill>
                  <a:prstClr val="black"/>
                </a:solidFill>
                <a:latin typeface="Arial" charset="0"/>
              </a:rPr>
              <a:pPr algn="r" rtl="0" fontAlgn="base">
                <a:spcBef>
                  <a:spcPct val="0"/>
                </a:spcBef>
                <a:spcAft>
                  <a:spcPct val="0"/>
                </a:spcAft>
                <a:buFontTx/>
                <a:buChar char="•"/>
              </a:pPr>
              <a:t>46</a:t>
            </a:fld>
            <a:endParaRPr lang="en-US" dirty="0">
              <a:solidFill>
                <a:prstClr val="black"/>
              </a:solidFill>
              <a:latin typeface="Arial" charset="0"/>
            </a:endParaRPr>
          </a:p>
        </p:txBody>
      </p:sp>
      <p:sp>
        <p:nvSpPr>
          <p:cNvPr id="841730" name="Rectangle 2"/>
          <p:cNvSpPr>
            <a:spLocks noGrp="1" noRot="1" noChangeAspect="1" noChangeArrowheads="1" noTextEdit="1"/>
          </p:cNvSpPr>
          <p:nvPr>
            <p:ph type="sldImg"/>
          </p:nvPr>
        </p:nvSpPr>
        <p:spPr>
          <a:xfrm>
            <a:off x="687388" y="684213"/>
            <a:ext cx="3657600" cy="2744787"/>
          </a:xfrm>
          <a:ln/>
        </p:spPr>
      </p:sp>
      <p:sp>
        <p:nvSpPr>
          <p:cNvPr id="841731" name="Rectangle 3"/>
          <p:cNvSpPr>
            <a:spLocks noGrp="1" noChangeArrowheads="1"/>
          </p:cNvSpPr>
          <p:nvPr>
            <p:ph type="body" idx="1"/>
          </p:nvPr>
        </p:nvSpPr>
        <p:spPr>
          <a:xfrm>
            <a:off x="684242" y="3668561"/>
            <a:ext cx="5489517" cy="4791205"/>
          </a:xfrm>
        </p:spPr>
        <p:txBody>
          <a:bodyPr/>
          <a:lstStyle/>
          <a:p>
            <a:endParaRPr lang="en-A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buFontTx/>
              <a:buChar char="•"/>
            </a:pPr>
            <a:fld id="{A5487130-6C99-4A43-9C81-5636E87E6D53}" type="slidenum">
              <a:rPr lang="en-US">
                <a:solidFill>
                  <a:prstClr val="black"/>
                </a:solidFill>
                <a:latin typeface="Arial" charset="0"/>
              </a:rPr>
              <a:pPr algn="r" rtl="0" fontAlgn="base">
                <a:spcBef>
                  <a:spcPct val="0"/>
                </a:spcBef>
                <a:spcAft>
                  <a:spcPct val="0"/>
                </a:spcAft>
                <a:buFontTx/>
                <a:buChar char="•"/>
              </a:pPr>
              <a:t>47</a:t>
            </a:fld>
            <a:endParaRPr lang="en-US" dirty="0">
              <a:solidFill>
                <a:prstClr val="black"/>
              </a:solidFill>
              <a:latin typeface="Arial" charset="0"/>
            </a:endParaRPr>
          </a:p>
        </p:txBody>
      </p:sp>
      <p:sp>
        <p:nvSpPr>
          <p:cNvPr id="821250" name="Rectangle 2"/>
          <p:cNvSpPr>
            <a:spLocks noGrp="1" noRot="1" noChangeAspect="1" noChangeArrowheads="1" noTextEdit="1"/>
          </p:cNvSpPr>
          <p:nvPr>
            <p:ph type="sldImg"/>
          </p:nvPr>
        </p:nvSpPr>
        <p:spPr>
          <a:ln/>
        </p:spPr>
      </p:sp>
      <p:sp>
        <p:nvSpPr>
          <p:cNvPr id="821251" name="Rectangle 3"/>
          <p:cNvSpPr>
            <a:spLocks noGrp="1" noChangeArrowheads="1"/>
          </p:cNvSpPr>
          <p:nvPr>
            <p:ph type="body" idx="1"/>
          </p:nvPr>
        </p:nvSpPr>
        <p:spPr/>
        <p:txBody>
          <a:bodyPr/>
          <a:lstStyle/>
          <a:p>
            <a:r>
              <a:rPr lang="en-US" sz="1000" dirty="0"/>
              <a:t>But let's first look at market a little bit.</a:t>
            </a:r>
          </a:p>
          <a:p>
            <a:r>
              <a:rPr lang="en-US" sz="1000" dirty="0"/>
              <a:t>I think that this whole IP enablement has created a true industry identity crisis.</a:t>
            </a:r>
          </a:p>
          <a:p>
            <a:r>
              <a:rPr lang="en-US" sz="1000" dirty="0"/>
              <a:t>I mean, look at what just happened.</a:t>
            </a:r>
          </a:p>
          <a:p>
            <a:r>
              <a:rPr lang="en-US" sz="1000" dirty="0"/>
              <a:t>Oracle is acquiring sun.</a:t>
            </a:r>
          </a:p>
          <a:p>
            <a:r>
              <a:rPr lang="en-US" sz="1000" dirty="0"/>
              <a:t>HP acquired EDS or they merged together.</a:t>
            </a:r>
          </a:p>
          <a:p>
            <a:r>
              <a:rPr lang="en-US" sz="1000" dirty="0"/>
              <a:t>If you look at what's happening between the IT outsourcer systems integrators and carriers, you see this merging in this </a:t>
            </a:r>
            <a:r>
              <a:rPr lang="en-US" sz="1000" dirty="0" err="1"/>
              <a:t>tighty</a:t>
            </a:r>
            <a:r>
              <a:rPr lang="en-US" sz="1000" dirty="0"/>
              <a:t> crisis of who is doing what.</a:t>
            </a:r>
          </a:p>
          <a:p>
            <a:r>
              <a:rPr lang="en-US" sz="1000" dirty="0"/>
              <a:t>In the systems integration space, think about it, they thought about applications, and all of a sudden now they're driving further down into the network because the cloud is all about the network.</a:t>
            </a:r>
          </a:p>
          <a:p>
            <a:r>
              <a:rPr lang="en-US" sz="1000" dirty="0"/>
              <a:t>They have to be in that space.</a:t>
            </a:r>
          </a:p>
          <a:p>
            <a:r>
              <a:rPr lang="en-US" sz="1000" dirty="0"/>
              <a:t>When you look at outsourcing, this is interesting to me ‑‑ more and more companies ‑‑ you heard Fran talk about J &amp; J.</a:t>
            </a:r>
          </a:p>
          <a:p>
            <a:r>
              <a:rPr lang="en-US" sz="1000" dirty="0"/>
              <a:t>That's a good example of a transformation that's happened in that space.</a:t>
            </a:r>
            <a:endParaRPr lang="en-US" altLang="ja-JP" sz="1000" dirty="0"/>
          </a:p>
          <a:p>
            <a:r>
              <a:rPr lang="en-US" altLang="ja-JP" sz="1000" dirty="0"/>
              <a:t>Many companies like J &amp; J have picked an application </a:t>
            </a:r>
            <a:r>
              <a:rPr lang="en-US" sz="1000" dirty="0"/>
              <a:t>outsourcing company and they picked an infrastructure outsourcing company.</a:t>
            </a:r>
          </a:p>
          <a:p>
            <a:r>
              <a:rPr lang="en-US" sz="1000" dirty="0"/>
              <a:t>Guess what, that is in the case of Johnson &amp; Johnson, that's HP/EDS and Verizon.</a:t>
            </a:r>
          </a:p>
          <a:p>
            <a:r>
              <a:rPr lang="en-US" sz="1000" dirty="0"/>
              <a:t>That's starting to move and the carriers are trying to fight the challenge that the other two groups want to push us down and drive to us </a:t>
            </a:r>
            <a:r>
              <a:rPr lang="en-US" sz="1000" dirty="0" err="1"/>
              <a:t>commoditiation</a:t>
            </a:r>
            <a:r>
              <a:rPr lang="en-US" sz="1000" dirty="0"/>
              <a:t>.</a:t>
            </a:r>
          </a:p>
          <a:p>
            <a:r>
              <a:rPr lang="en-US" sz="1000" dirty="0"/>
              <a:t>I think when you think of the cloud, we're the perfectly positioned player in that space.</a:t>
            </a:r>
            <a:endParaRPr lang="en-GB" sz="1000"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buFontTx/>
              <a:buChar char="•"/>
            </a:pPr>
            <a:fld id="{78790EF0-7EBA-4E14-AB00-D169E7A3B1CB}" type="slidenum">
              <a:rPr lang="en-US">
                <a:solidFill>
                  <a:prstClr val="black"/>
                </a:solidFill>
                <a:latin typeface="Arial" charset="0"/>
              </a:rPr>
              <a:pPr algn="r" rtl="0" fontAlgn="base">
                <a:spcBef>
                  <a:spcPct val="0"/>
                </a:spcBef>
                <a:spcAft>
                  <a:spcPct val="0"/>
                </a:spcAft>
                <a:buFontTx/>
                <a:buChar char="•"/>
              </a:pPr>
              <a:t>48</a:t>
            </a:fld>
            <a:endParaRPr lang="en-US" dirty="0">
              <a:solidFill>
                <a:prstClr val="black"/>
              </a:solidFill>
              <a:latin typeface="Arial" charset="0"/>
            </a:endParaRPr>
          </a:p>
        </p:txBody>
      </p:sp>
      <p:sp>
        <p:nvSpPr>
          <p:cNvPr id="823298" name="Rectangle 2"/>
          <p:cNvSpPr>
            <a:spLocks noGrp="1" noRot="1" noChangeAspect="1" noChangeArrowheads="1" noTextEdit="1"/>
          </p:cNvSpPr>
          <p:nvPr>
            <p:ph type="sldImg"/>
          </p:nvPr>
        </p:nvSpPr>
        <p:spPr>
          <a:ln/>
        </p:spPr>
      </p:sp>
      <p:sp>
        <p:nvSpPr>
          <p:cNvPr id="823299" name="Rectangle 3"/>
          <p:cNvSpPr>
            <a:spLocks noGrp="1" noChangeArrowheads="1"/>
          </p:cNvSpPr>
          <p:nvPr>
            <p:ph type="body" idx="1"/>
          </p:nvPr>
        </p:nvSpPr>
        <p:spPr/>
        <p:txBody>
          <a:bodyPr/>
          <a:lstStyle/>
          <a:p>
            <a:r>
              <a:rPr lang="en-US"/>
              <a:t>So,  if you look at our sweet spot and all of us should think about this as we are talking to customers and as we are talking to internal teams and we're developing solutions, what is our sweet spot?</a:t>
            </a:r>
          </a:p>
          <a:p>
            <a:r>
              <a:rPr lang="en-US"/>
              <a:t>And I think if you break it apart in the infrastructure outsourcing area, and the application outsourcing area, we have a very defined area that we're very good at.</a:t>
            </a:r>
          </a:p>
          <a:p>
            <a:r>
              <a:rPr lang="en-US"/>
              <a:t>We can make those business applications strong.</a:t>
            </a:r>
          </a:p>
          <a:p>
            <a:r>
              <a:rPr lang="en-US"/>
              <a:t>We can make sure they're secure and they're reliable.</a:t>
            </a:r>
          </a:p>
          <a:p>
            <a:r>
              <a:rPr lang="en-US"/>
              <a:t>We also have the opportunity, and you have heard us as an example in a partner ships working with companies like Accenture.</a:t>
            </a:r>
          </a:p>
          <a:p>
            <a:r>
              <a:rPr lang="en-US"/>
              <a:t>Their great at the business process outsourcing.</a:t>
            </a:r>
          </a:p>
          <a:p>
            <a:r>
              <a:rPr lang="en-US"/>
              <a:t>They know how to develop the large scale applications.</a:t>
            </a:r>
          </a:p>
          <a:p>
            <a:r>
              <a:rPr lang="en-US"/>
              <a:t>S.</a:t>
            </a:r>
          </a:p>
          <a:p>
            <a:r>
              <a:rPr lang="en-US"/>
              <a:t>We know how to make them run in a very secure, reliable format.</a:t>
            </a:r>
          </a:p>
          <a:p>
            <a:r>
              <a:rPr lang="en-US"/>
              <a:t>So, if you look at who we are in this change at the beginning of the year, you see where communication, I.T., security solutions and we're enabling those business solutions.</a:t>
            </a:r>
          </a:p>
          <a:p>
            <a:r>
              <a:rPr lang="en-US"/>
              <a:t>Clearly the sweet spot and we're well pokesed in that space.</a:t>
            </a:r>
            <a:endParaRPr lang="en-GB"/>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buFontTx/>
              <a:buChar char="•"/>
            </a:pPr>
            <a:fld id="{1FE39056-93D0-4FFA-8FD4-47EE77789098}" type="slidenum">
              <a:rPr lang="en-US">
                <a:solidFill>
                  <a:prstClr val="black"/>
                </a:solidFill>
                <a:latin typeface="Arial" charset="0"/>
              </a:rPr>
              <a:pPr algn="r" rtl="0" fontAlgn="base">
                <a:spcBef>
                  <a:spcPct val="0"/>
                </a:spcBef>
                <a:spcAft>
                  <a:spcPct val="0"/>
                </a:spcAft>
                <a:buFontTx/>
                <a:buChar char="•"/>
              </a:pPr>
              <a:t>49</a:t>
            </a:fld>
            <a:endParaRPr lang="en-US" dirty="0">
              <a:solidFill>
                <a:prstClr val="black"/>
              </a:solidFill>
              <a:latin typeface="Arial" charset="0"/>
            </a:endParaRPr>
          </a:p>
        </p:txBody>
      </p:sp>
      <p:sp>
        <p:nvSpPr>
          <p:cNvPr id="847874" name="Rectangle 2"/>
          <p:cNvSpPr>
            <a:spLocks noGrp="1" noRot="1" noChangeAspect="1" noChangeArrowheads="1" noTextEdit="1"/>
          </p:cNvSpPr>
          <p:nvPr>
            <p:ph type="sldImg"/>
          </p:nvPr>
        </p:nvSpPr>
        <p:spPr>
          <a:xfrm>
            <a:off x="512763" y="687388"/>
            <a:ext cx="2938462" cy="2205037"/>
          </a:xfrm>
          <a:ln/>
        </p:spPr>
      </p:sp>
      <p:sp>
        <p:nvSpPr>
          <p:cNvPr id="847875" name="Rectangle 3"/>
          <p:cNvSpPr>
            <a:spLocks noGrp="1" noChangeArrowheads="1"/>
          </p:cNvSpPr>
          <p:nvPr>
            <p:ph type="body" idx="1"/>
          </p:nvPr>
        </p:nvSpPr>
        <p:spPr>
          <a:xfrm>
            <a:off x="447330" y="3184743"/>
            <a:ext cx="6150379" cy="5469177"/>
          </a:xfrm>
        </p:spPr>
        <p:txBody>
          <a:bodyPr/>
          <a:lstStyle/>
          <a:p>
            <a:endParaRPr lang="en-US" b="1"/>
          </a:p>
          <a:p>
            <a:r>
              <a:rPr lang="en-US" b="1"/>
              <a:t>There are many cloud providers in and coming to market but their not all created equal. A Recent Gartner survey indicated that the biggest inhibitors over pursuing cloud based services were mostly surrounding risk mitigation and data security concerns.  A recent CIO survey exposed this concern as well with over 40% of respondents (largest segment)  calling security the greatest concern regarding adoption.  Many of the market analysts, and we believe that security must be front and center in provider’s capability set. </a:t>
            </a:r>
          </a:p>
          <a:p>
            <a:endParaRPr lang="en-US" b="1"/>
          </a:p>
          <a:p>
            <a:r>
              <a:rPr lang="en-US" b="1"/>
              <a:t>Next is flexibility - - offering options / choice in the areas of connectivity and types of resources.</a:t>
            </a:r>
          </a:p>
          <a:p>
            <a:endParaRPr lang="en-US" b="1"/>
          </a:p>
          <a:p>
            <a:r>
              <a:rPr lang="en-US" b="1"/>
              <a:t>Also, when considering a managed service you want to ensure that the providers you are considering provide you transparency so that you can see the status of your environment and obtain reports on usage, capacity and trouble tickets quickly and easily. Finally, be able to give you help when you need it offering Professional Services to help with a comprehensive strategy for adoption and migration of applications – or how to integrate the cloud environment with your dedicated environments.</a:t>
            </a:r>
          </a:p>
          <a:p>
            <a:endParaRPr lang="en-US" b="1"/>
          </a:p>
          <a:p>
            <a:endParaRPr lang="en-US" b="1"/>
          </a:p>
          <a:p>
            <a:endParaRPr lang="en-US" b="1"/>
          </a:p>
          <a:p>
            <a:endParaRPr lang="en-US" b="1"/>
          </a:p>
          <a:p>
            <a:endParaRPr lang="en-US" b="1"/>
          </a:p>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buFontTx/>
              <a:buChar char="•"/>
            </a:pPr>
            <a:fld id="{A9F4C212-8AD4-4059-A1E7-496121EC8668}" type="slidenum">
              <a:rPr lang="en-US">
                <a:solidFill>
                  <a:prstClr val="black"/>
                </a:solidFill>
                <a:latin typeface="Arial" charset="0"/>
              </a:rPr>
              <a:pPr algn="r" rtl="0" fontAlgn="base">
                <a:spcBef>
                  <a:spcPct val="0"/>
                </a:spcBef>
                <a:spcAft>
                  <a:spcPct val="0"/>
                </a:spcAft>
                <a:buFontTx/>
                <a:buChar char="•"/>
              </a:pPr>
              <a:t>50</a:t>
            </a:fld>
            <a:endParaRPr lang="en-US" dirty="0">
              <a:solidFill>
                <a:prstClr val="black"/>
              </a:solidFill>
              <a:latin typeface="Arial" charset="0"/>
            </a:endParaRPr>
          </a:p>
        </p:txBody>
      </p:sp>
      <p:sp>
        <p:nvSpPr>
          <p:cNvPr id="803842" name="Rectangle 2"/>
          <p:cNvSpPr>
            <a:spLocks noGrp="1" noRot="1" noChangeAspect="1" noChangeArrowheads="1" noTextEdit="1"/>
          </p:cNvSpPr>
          <p:nvPr>
            <p:ph type="sldImg"/>
          </p:nvPr>
        </p:nvSpPr>
        <p:spPr>
          <a:xfrm>
            <a:off x="511175" y="685800"/>
            <a:ext cx="2941638" cy="2206625"/>
          </a:xfrm>
          <a:ln/>
        </p:spPr>
      </p:sp>
      <p:sp>
        <p:nvSpPr>
          <p:cNvPr id="803843" name="Rectangle 3"/>
          <p:cNvSpPr>
            <a:spLocks noGrp="1" noChangeArrowheads="1"/>
          </p:cNvSpPr>
          <p:nvPr>
            <p:ph type="body" idx="1"/>
          </p:nvPr>
        </p:nvSpPr>
        <p:spPr>
          <a:xfrm>
            <a:off x="447330" y="3186309"/>
            <a:ext cx="6150379" cy="5467611"/>
          </a:xfrm>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buFontTx/>
              <a:buChar char="•"/>
            </a:pPr>
            <a:fld id="{FD120CDB-0F22-4F75-91D8-8E55AFF8291B}" type="slidenum">
              <a:rPr lang="en-US">
                <a:solidFill>
                  <a:prstClr val="black"/>
                </a:solidFill>
                <a:latin typeface="Arial" charset="0"/>
              </a:rPr>
              <a:pPr algn="r" rtl="0" fontAlgn="base">
                <a:spcBef>
                  <a:spcPct val="0"/>
                </a:spcBef>
                <a:spcAft>
                  <a:spcPct val="0"/>
                </a:spcAft>
                <a:buFontTx/>
                <a:buChar char="•"/>
              </a:pPr>
              <a:t>52</a:t>
            </a:fld>
            <a:endParaRPr lang="en-US" dirty="0">
              <a:solidFill>
                <a:prstClr val="black"/>
              </a:solidFill>
              <a:latin typeface="Arial" charset="0"/>
            </a:endParaRPr>
          </a:p>
        </p:txBody>
      </p:sp>
      <p:sp>
        <p:nvSpPr>
          <p:cNvPr id="849922" name="Slide Image Placeholder 1"/>
          <p:cNvSpPr>
            <a:spLocks noGrp="1" noRot="1" noChangeAspect="1" noTextEdit="1"/>
          </p:cNvSpPr>
          <p:nvPr>
            <p:ph type="sldImg"/>
          </p:nvPr>
        </p:nvSpPr>
        <p:spPr>
          <a:xfrm>
            <a:off x="1143000" y="684213"/>
            <a:ext cx="4572000" cy="3429000"/>
          </a:xfrm>
          <a:ln/>
        </p:spPr>
      </p:sp>
      <p:sp>
        <p:nvSpPr>
          <p:cNvPr id="849923" name="Slide Number Placeholder 3"/>
          <p:cNvSpPr txBox="1">
            <a:spLocks noGrp="1"/>
          </p:cNvSpPr>
          <p:nvPr/>
        </p:nvSpPr>
        <p:spPr bwMode="auto">
          <a:xfrm>
            <a:off x="3884122" y="8683669"/>
            <a:ext cx="2972320" cy="458766"/>
          </a:xfrm>
          <a:prstGeom prst="rect">
            <a:avLst/>
          </a:prstGeom>
          <a:noFill/>
          <a:ln w="9525">
            <a:noFill/>
            <a:miter lim="800000"/>
            <a:headEnd/>
            <a:tailEnd/>
          </a:ln>
        </p:spPr>
        <p:txBody>
          <a:bodyPr lIns="92397" tIns="46198" rIns="92397" bIns="46198" anchor="b"/>
          <a:lstStyle/>
          <a:p>
            <a:pPr algn="r" defTabSz="925045" fontAlgn="base">
              <a:spcBef>
                <a:spcPct val="0"/>
              </a:spcBef>
              <a:spcAft>
                <a:spcPct val="0"/>
              </a:spcAft>
            </a:pPr>
            <a:fld id="{111DE999-A702-4A98-9006-D108A99D67FD}" type="slidenum">
              <a:rPr lang="en-US" sz="1200">
                <a:solidFill>
                  <a:prstClr val="black"/>
                </a:solidFill>
                <a:latin typeface="Arial" charset="0"/>
              </a:rPr>
              <a:pPr algn="r" defTabSz="925045" fontAlgn="base">
                <a:spcBef>
                  <a:spcPct val="0"/>
                </a:spcBef>
                <a:spcAft>
                  <a:spcPct val="0"/>
                </a:spcAft>
              </a:pPr>
              <a:t>52</a:t>
            </a:fld>
            <a:endParaRPr lang="en-US" sz="1200" dirty="0">
              <a:solidFill>
                <a:prstClr val="black"/>
              </a:solidFill>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fontAlgn="base">
              <a:spcBef>
                <a:spcPct val="0"/>
              </a:spcBef>
              <a:spcAft>
                <a:spcPct val="0"/>
              </a:spcAft>
              <a:buFontTx/>
              <a:buChar char="•"/>
            </a:pPr>
            <a:fld id="{F18F8DA6-E78D-47EE-81E4-38A2F97795E5}" type="slidenum">
              <a:rPr lang="en-US">
                <a:solidFill>
                  <a:prstClr val="black"/>
                </a:solidFill>
                <a:latin typeface="Arial" charset="0"/>
              </a:rPr>
              <a:pPr algn="r" rtl="0" fontAlgn="base">
                <a:spcBef>
                  <a:spcPct val="0"/>
                </a:spcBef>
                <a:spcAft>
                  <a:spcPct val="0"/>
                </a:spcAft>
                <a:buFontTx/>
                <a:buChar char="•"/>
              </a:pPr>
              <a:t>54</a:t>
            </a:fld>
            <a:endParaRPr lang="en-US" dirty="0">
              <a:solidFill>
                <a:prstClr val="black"/>
              </a:solidFill>
              <a:latin typeface="Arial" charset="0"/>
            </a:endParaRPr>
          </a:p>
        </p:txBody>
      </p:sp>
      <p:sp>
        <p:nvSpPr>
          <p:cNvPr id="784386" name="Rectangle 2"/>
          <p:cNvSpPr>
            <a:spLocks noGrp="1" noRot="1" noChangeAspect="1" noChangeArrowheads="1" noTextEdit="1"/>
          </p:cNvSpPr>
          <p:nvPr>
            <p:ph type="sldImg"/>
          </p:nvPr>
        </p:nvSpPr>
        <p:spPr>
          <a:ln/>
        </p:spPr>
      </p:sp>
      <p:sp>
        <p:nvSpPr>
          <p:cNvPr id="7843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acintosh%20HD:Users:lawterd:Desktop:VZ_Title.png" TargetMode="External"/><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CI_PROJECTS:Verizon:Verizon_25385_House_Style:04_Production_Dev:04_Stationery_Production:PowerPoint:art:VZBtitle_PowerPoint.png" TargetMode="Externa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C42AE3-B9EE-40FC-8211-744EB4247866}"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331905-5928-4704-B26A-89D94C31998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pic>
        <p:nvPicPr>
          <p:cNvPr id="4" name="Picture 122" descr="r200_frontclsd"/>
          <p:cNvPicPr>
            <a:picLocks noChangeAspect="1" noChangeArrowheads="1"/>
          </p:cNvPicPr>
          <p:nvPr userDrawn="1"/>
        </p:nvPicPr>
        <p:blipFill>
          <a:blip r:embed="rId2"/>
          <a:srcRect/>
          <a:stretch>
            <a:fillRect/>
          </a:stretch>
        </p:blipFill>
        <p:spPr bwMode="auto">
          <a:xfrm>
            <a:off x="5438775" y="1822450"/>
            <a:ext cx="1539875" cy="4349750"/>
          </a:xfrm>
          <a:prstGeom prst="rect">
            <a:avLst/>
          </a:prstGeom>
          <a:noFill/>
          <a:ln w="9525">
            <a:noFill/>
            <a:miter lim="800000"/>
            <a:headEnd/>
            <a:tailEnd/>
          </a:ln>
        </p:spPr>
      </p:pic>
      <p:sp>
        <p:nvSpPr>
          <p:cNvPr id="5" name="Text Box 94"/>
          <p:cNvSpPr txBox="1">
            <a:spLocks noChangeArrowheads="1"/>
          </p:cNvSpPr>
          <p:nvPr userDrawn="1"/>
        </p:nvSpPr>
        <p:spPr bwMode="auto">
          <a:xfrm>
            <a:off x="6781800" y="1095375"/>
            <a:ext cx="2047875" cy="396875"/>
          </a:xfrm>
          <a:prstGeom prst="rect">
            <a:avLst/>
          </a:prstGeom>
          <a:noFill/>
          <a:ln w="9525" algn="ctr">
            <a:noFill/>
            <a:miter lim="800000"/>
            <a:headEnd/>
            <a:tailEnd/>
          </a:ln>
          <a:effectLst/>
        </p:spPr>
        <p:txBody>
          <a:bodyPr wrap="none">
            <a:spAutoFit/>
          </a:bodyPr>
          <a:lstStyle/>
          <a:p>
            <a:pPr algn="ctr" rtl="0" fontAlgn="base">
              <a:spcBef>
                <a:spcPct val="0"/>
              </a:spcBef>
              <a:spcAft>
                <a:spcPct val="0"/>
              </a:spcAft>
              <a:buClr>
                <a:srgbClr val="58A618"/>
              </a:buClr>
              <a:buFont typeface="Wingdings 2" charset="2"/>
              <a:buNone/>
            </a:pPr>
            <a:r>
              <a:rPr lang="en-US" sz="2000" kern="1200" dirty="0">
                <a:solidFill>
                  <a:srgbClr val="FFFFFF"/>
                </a:solidFill>
                <a:latin typeface="Arial" charset="0"/>
                <a:cs typeface="+mn-cs"/>
              </a:rPr>
              <a:t>Tag line, tag line</a:t>
            </a:r>
          </a:p>
        </p:txBody>
      </p:sp>
      <p:sp>
        <p:nvSpPr>
          <p:cNvPr id="6" name="Freeform 95"/>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grpSp>
        <p:nvGrpSpPr>
          <p:cNvPr id="2" name="Group 96"/>
          <p:cNvGrpSpPr>
            <a:grpSpLocks/>
          </p:cNvGrpSpPr>
          <p:nvPr userDrawn="1"/>
        </p:nvGrpSpPr>
        <p:grpSpPr bwMode="auto">
          <a:xfrm>
            <a:off x="225425" y="258763"/>
            <a:ext cx="1028700" cy="1182687"/>
            <a:chOff x="142" y="163"/>
            <a:chExt cx="648" cy="745"/>
          </a:xfrm>
        </p:grpSpPr>
        <p:sp>
          <p:nvSpPr>
            <p:cNvPr id="8" name="Freeform 97"/>
            <p:cNvSpPr>
              <a:spLocks/>
            </p:cNvSpPr>
            <p:nvPr userDrawn="1"/>
          </p:nvSpPr>
          <p:spPr bwMode="black">
            <a:xfrm>
              <a:off x="142" y="761"/>
              <a:ext cx="106" cy="120"/>
            </a:xfrm>
            <a:custGeom>
              <a:avLst/>
              <a:gdLst/>
              <a:ahLst/>
              <a:cxnLst>
                <a:cxn ang="0">
                  <a:pos x="0" y="0"/>
                </a:cxn>
                <a:cxn ang="0">
                  <a:pos x="24" y="0"/>
                </a:cxn>
                <a:cxn ang="0">
                  <a:pos x="80" y="74"/>
                </a:cxn>
                <a:cxn ang="0">
                  <a:pos x="80" y="0"/>
                </a:cxn>
                <a:cxn ang="0">
                  <a:pos x="106" y="0"/>
                </a:cxn>
                <a:cxn ang="0">
                  <a:pos x="106" y="120"/>
                </a:cxn>
                <a:cxn ang="0">
                  <a:pos x="84" y="120"/>
                </a:cxn>
                <a:cxn ang="0">
                  <a:pos x="26" y="44"/>
                </a:cxn>
                <a:cxn ang="0">
                  <a:pos x="26" y="120"/>
                </a:cxn>
                <a:cxn ang="0">
                  <a:pos x="0" y="120"/>
                </a:cxn>
                <a:cxn ang="0">
                  <a:pos x="0" y="0"/>
                </a:cxn>
              </a:cxnLst>
              <a:rect l="0" t="0" r="r" b="b"/>
              <a:pathLst>
                <a:path w="106" h="120">
                  <a:moveTo>
                    <a:pt x="0" y="0"/>
                  </a:moveTo>
                  <a:lnTo>
                    <a:pt x="24" y="0"/>
                  </a:lnTo>
                  <a:lnTo>
                    <a:pt x="80" y="74"/>
                  </a:lnTo>
                  <a:lnTo>
                    <a:pt x="80" y="0"/>
                  </a:lnTo>
                  <a:lnTo>
                    <a:pt x="106" y="0"/>
                  </a:lnTo>
                  <a:lnTo>
                    <a:pt x="106" y="120"/>
                  </a:lnTo>
                  <a:lnTo>
                    <a:pt x="84" y="120"/>
                  </a:lnTo>
                  <a:lnTo>
                    <a:pt x="26" y="44"/>
                  </a:lnTo>
                  <a:lnTo>
                    <a:pt x="26" y="120"/>
                  </a:lnTo>
                  <a:lnTo>
                    <a:pt x="0" y="120"/>
                  </a:lnTo>
                  <a:lnTo>
                    <a:pt x="0" y="0"/>
                  </a:ln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9" name="Freeform 98"/>
            <p:cNvSpPr>
              <a:spLocks noEditPoints="1"/>
            </p:cNvSpPr>
            <p:nvPr userDrawn="1"/>
          </p:nvSpPr>
          <p:spPr bwMode="black">
            <a:xfrm>
              <a:off x="261" y="787"/>
              <a:ext cx="89" cy="96"/>
            </a:xfrm>
            <a:custGeom>
              <a:avLst/>
              <a:gdLst/>
              <a:ahLst/>
              <a:cxnLst>
                <a:cxn ang="0">
                  <a:pos x="0" y="58"/>
                </a:cxn>
                <a:cxn ang="0">
                  <a:pos x="0" y="57"/>
                </a:cxn>
                <a:cxn ang="0">
                  <a:pos x="54" y="0"/>
                </a:cxn>
                <a:cxn ang="0">
                  <a:pos x="107" y="60"/>
                </a:cxn>
                <a:cxn ang="0">
                  <a:pos x="107" y="68"/>
                </a:cxn>
                <a:cxn ang="0">
                  <a:pos x="31" y="68"/>
                </a:cxn>
                <a:cxn ang="0">
                  <a:pos x="57" y="90"/>
                </a:cxn>
                <a:cxn ang="0">
                  <a:pos x="84" y="78"/>
                </a:cxn>
                <a:cxn ang="0">
                  <a:pos x="102" y="94"/>
                </a:cxn>
                <a:cxn ang="0">
                  <a:pos x="57" y="114"/>
                </a:cxn>
                <a:cxn ang="0">
                  <a:pos x="0" y="58"/>
                </a:cxn>
                <a:cxn ang="0">
                  <a:pos x="77" y="49"/>
                </a:cxn>
                <a:cxn ang="0">
                  <a:pos x="54" y="25"/>
                </a:cxn>
                <a:cxn ang="0">
                  <a:pos x="30" y="49"/>
                </a:cxn>
                <a:cxn ang="0">
                  <a:pos x="77" y="49"/>
                </a:cxn>
              </a:cxnLst>
              <a:rect l="0" t="0" r="r" b="b"/>
              <a:pathLst>
                <a:path w="107" h="114">
                  <a:moveTo>
                    <a:pt x="0" y="58"/>
                  </a:moveTo>
                  <a:cubicBezTo>
                    <a:pt x="0" y="57"/>
                    <a:pt x="0" y="57"/>
                    <a:pt x="0" y="57"/>
                  </a:cubicBezTo>
                  <a:cubicBezTo>
                    <a:pt x="0" y="26"/>
                    <a:pt x="22" y="0"/>
                    <a:pt x="54" y="0"/>
                  </a:cubicBezTo>
                  <a:cubicBezTo>
                    <a:pt x="91" y="0"/>
                    <a:pt x="107" y="29"/>
                    <a:pt x="107" y="60"/>
                  </a:cubicBezTo>
                  <a:cubicBezTo>
                    <a:pt x="107" y="62"/>
                    <a:pt x="107" y="65"/>
                    <a:pt x="107" y="68"/>
                  </a:cubicBezTo>
                  <a:cubicBezTo>
                    <a:pt x="31" y="68"/>
                    <a:pt x="31" y="68"/>
                    <a:pt x="31" y="68"/>
                  </a:cubicBezTo>
                  <a:cubicBezTo>
                    <a:pt x="34" y="82"/>
                    <a:pt x="44" y="90"/>
                    <a:pt x="57" y="90"/>
                  </a:cubicBezTo>
                  <a:cubicBezTo>
                    <a:pt x="68" y="90"/>
                    <a:pt x="75" y="86"/>
                    <a:pt x="84" y="78"/>
                  </a:cubicBezTo>
                  <a:cubicBezTo>
                    <a:pt x="102" y="94"/>
                    <a:pt x="102" y="94"/>
                    <a:pt x="102" y="94"/>
                  </a:cubicBezTo>
                  <a:cubicBezTo>
                    <a:pt x="92" y="107"/>
                    <a:pt x="77" y="114"/>
                    <a:pt x="57" y="114"/>
                  </a:cubicBezTo>
                  <a:cubicBezTo>
                    <a:pt x="24" y="114"/>
                    <a:pt x="0" y="91"/>
                    <a:pt x="0" y="58"/>
                  </a:cubicBezTo>
                  <a:close/>
                  <a:moveTo>
                    <a:pt x="77" y="49"/>
                  </a:moveTo>
                  <a:cubicBezTo>
                    <a:pt x="75" y="35"/>
                    <a:pt x="67" y="25"/>
                    <a:pt x="54" y="25"/>
                  </a:cubicBezTo>
                  <a:cubicBezTo>
                    <a:pt x="41" y="25"/>
                    <a:pt x="33" y="35"/>
                    <a:pt x="30" y="49"/>
                  </a:cubicBezTo>
                  <a:lnTo>
                    <a:pt x="77" y="49"/>
                  </a:ln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0" name="Freeform 99"/>
            <p:cNvSpPr>
              <a:spLocks/>
            </p:cNvSpPr>
            <p:nvPr userDrawn="1"/>
          </p:nvSpPr>
          <p:spPr bwMode="black">
            <a:xfrm>
              <a:off x="356" y="766"/>
              <a:ext cx="59" cy="117"/>
            </a:xfrm>
            <a:custGeom>
              <a:avLst/>
              <a:gdLst/>
              <a:ahLst/>
              <a:cxnLst>
                <a:cxn ang="0">
                  <a:pos x="13" y="107"/>
                </a:cxn>
                <a:cxn ang="0">
                  <a:pos x="13" y="55"/>
                </a:cxn>
                <a:cxn ang="0">
                  <a:pos x="0" y="55"/>
                </a:cxn>
                <a:cxn ang="0">
                  <a:pos x="0" y="28"/>
                </a:cxn>
                <a:cxn ang="0">
                  <a:pos x="13" y="28"/>
                </a:cxn>
                <a:cxn ang="0">
                  <a:pos x="13" y="0"/>
                </a:cxn>
                <a:cxn ang="0">
                  <a:pos x="44" y="0"/>
                </a:cxn>
                <a:cxn ang="0">
                  <a:pos x="44" y="28"/>
                </a:cxn>
                <a:cxn ang="0">
                  <a:pos x="70" y="28"/>
                </a:cxn>
                <a:cxn ang="0">
                  <a:pos x="70" y="55"/>
                </a:cxn>
                <a:cxn ang="0">
                  <a:pos x="44" y="55"/>
                </a:cxn>
                <a:cxn ang="0">
                  <a:pos x="44" y="102"/>
                </a:cxn>
                <a:cxn ang="0">
                  <a:pos x="54" y="112"/>
                </a:cxn>
                <a:cxn ang="0">
                  <a:pos x="69" y="109"/>
                </a:cxn>
                <a:cxn ang="0">
                  <a:pos x="69" y="134"/>
                </a:cxn>
                <a:cxn ang="0">
                  <a:pos x="45" y="140"/>
                </a:cxn>
                <a:cxn ang="0">
                  <a:pos x="13" y="107"/>
                </a:cxn>
              </a:cxnLst>
              <a:rect l="0" t="0" r="r" b="b"/>
              <a:pathLst>
                <a:path w="70" h="140">
                  <a:moveTo>
                    <a:pt x="13" y="107"/>
                  </a:moveTo>
                  <a:cubicBezTo>
                    <a:pt x="13" y="55"/>
                    <a:pt x="13" y="55"/>
                    <a:pt x="13" y="55"/>
                  </a:cubicBezTo>
                  <a:cubicBezTo>
                    <a:pt x="0" y="55"/>
                    <a:pt x="0" y="55"/>
                    <a:pt x="0" y="55"/>
                  </a:cubicBezTo>
                  <a:cubicBezTo>
                    <a:pt x="0" y="28"/>
                    <a:pt x="0" y="28"/>
                    <a:pt x="0" y="28"/>
                  </a:cubicBezTo>
                  <a:cubicBezTo>
                    <a:pt x="13" y="28"/>
                    <a:pt x="13" y="28"/>
                    <a:pt x="13" y="28"/>
                  </a:cubicBezTo>
                  <a:cubicBezTo>
                    <a:pt x="13" y="0"/>
                    <a:pt x="13" y="0"/>
                    <a:pt x="13" y="0"/>
                  </a:cubicBezTo>
                  <a:cubicBezTo>
                    <a:pt x="44" y="0"/>
                    <a:pt x="44" y="0"/>
                    <a:pt x="44" y="0"/>
                  </a:cubicBezTo>
                  <a:cubicBezTo>
                    <a:pt x="44" y="28"/>
                    <a:pt x="44" y="28"/>
                    <a:pt x="44" y="28"/>
                  </a:cubicBezTo>
                  <a:cubicBezTo>
                    <a:pt x="70" y="28"/>
                    <a:pt x="70" y="28"/>
                    <a:pt x="70" y="28"/>
                  </a:cubicBezTo>
                  <a:cubicBezTo>
                    <a:pt x="70" y="55"/>
                    <a:pt x="70" y="55"/>
                    <a:pt x="70" y="55"/>
                  </a:cubicBezTo>
                  <a:cubicBezTo>
                    <a:pt x="44" y="55"/>
                    <a:pt x="44" y="55"/>
                    <a:pt x="44" y="55"/>
                  </a:cubicBezTo>
                  <a:cubicBezTo>
                    <a:pt x="44" y="102"/>
                    <a:pt x="44" y="102"/>
                    <a:pt x="44" y="102"/>
                  </a:cubicBezTo>
                  <a:cubicBezTo>
                    <a:pt x="44" y="109"/>
                    <a:pt x="47" y="112"/>
                    <a:pt x="54" y="112"/>
                  </a:cubicBezTo>
                  <a:cubicBezTo>
                    <a:pt x="60" y="112"/>
                    <a:pt x="65" y="111"/>
                    <a:pt x="69" y="109"/>
                  </a:cubicBezTo>
                  <a:cubicBezTo>
                    <a:pt x="69" y="134"/>
                    <a:pt x="69" y="134"/>
                    <a:pt x="69" y="134"/>
                  </a:cubicBezTo>
                  <a:cubicBezTo>
                    <a:pt x="63" y="137"/>
                    <a:pt x="55" y="140"/>
                    <a:pt x="45" y="140"/>
                  </a:cubicBezTo>
                  <a:cubicBezTo>
                    <a:pt x="26" y="140"/>
                    <a:pt x="13" y="132"/>
                    <a:pt x="13" y="107"/>
                  </a:cubicBez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1" name="Freeform 100"/>
            <p:cNvSpPr>
              <a:spLocks noEditPoints="1"/>
            </p:cNvSpPr>
            <p:nvPr userDrawn="1"/>
          </p:nvSpPr>
          <p:spPr bwMode="black">
            <a:xfrm>
              <a:off x="551" y="787"/>
              <a:ext cx="96" cy="121"/>
            </a:xfrm>
            <a:custGeom>
              <a:avLst/>
              <a:gdLst/>
              <a:ahLst/>
              <a:cxnLst>
                <a:cxn ang="0">
                  <a:pos x="0" y="2"/>
                </a:cxn>
                <a:cxn ang="0">
                  <a:pos x="31" y="2"/>
                </a:cxn>
                <a:cxn ang="0">
                  <a:pos x="31" y="18"/>
                </a:cxn>
                <a:cxn ang="0">
                  <a:pos x="65" y="0"/>
                </a:cxn>
                <a:cxn ang="0">
                  <a:pos x="115" y="57"/>
                </a:cxn>
                <a:cxn ang="0">
                  <a:pos x="115" y="57"/>
                </a:cxn>
                <a:cxn ang="0">
                  <a:pos x="65" y="114"/>
                </a:cxn>
                <a:cxn ang="0">
                  <a:pos x="31" y="98"/>
                </a:cxn>
                <a:cxn ang="0">
                  <a:pos x="31" y="145"/>
                </a:cxn>
                <a:cxn ang="0">
                  <a:pos x="0" y="145"/>
                </a:cxn>
                <a:cxn ang="0">
                  <a:pos x="0" y="2"/>
                </a:cxn>
                <a:cxn ang="0">
                  <a:pos x="84" y="57"/>
                </a:cxn>
                <a:cxn ang="0">
                  <a:pos x="84" y="57"/>
                </a:cxn>
                <a:cxn ang="0">
                  <a:pos x="57" y="27"/>
                </a:cxn>
                <a:cxn ang="0">
                  <a:pos x="30" y="57"/>
                </a:cxn>
                <a:cxn ang="0">
                  <a:pos x="30" y="57"/>
                </a:cxn>
                <a:cxn ang="0">
                  <a:pos x="57" y="88"/>
                </a:cxn>
                <a:cxn ang="0">
                  <a:pos x="84" y="57"/>
                </a:cxn>
              </a:cxnLst>
              <a:rect l="0" t="0" r="r" b="b"/>
              <a:pathLst>
                <a:path w="115" h="145">
                  <a:moveTo>
                    <a:pt x="0" y="2"/>
                  </a:moveTo>
                  <a:cubicBezTo>
                    <a:pt x="31" y="2"/>
                    <a:pt x="31" y="2"/>
                    <a:pt x="31" y="2"/>
                  </a:cubicBezTo>
                  <a:cubicBezTo>
                    <a:pt x="31" y="18"/>
                    <a:pt x="31" y="18"/>
                    <a:pt x="31" y="18"/>
                  </a:cubicBezTo>
                  <a:cubicBezTo>
                    <a:pt x="38" y="8"/>
                    <a:pt x="49" y="0"/>
                    <a:pt x="65" y="0"/>
                  </a:cubicBezTo>
                  <a:cubicBezTo>
                    <a:pt x="91" y="0"/>
                    <a:pt x="115" y="20"/>
                    <a:pt x="115" y="57"/>
                  </a:cubicBezTo>
                  <a:cubicBezTo>
                    <a:pt x="115" y="57"/>
                    <a:pt x="115" y="57"/>
                    <a:pt x="115" y="57"/>
                  </a:cubicBezTo>
                  <a:cubicBezTo>
                    <a:pt x="115" y="94"/>
                    <a:pt x="91" y="114"/>
                    <a:pt x="65" y="114"/>
                  </a:cubicBezTo>
                  <a:cubicBezTo>
                    <a:pt x="48" y="114"/>
                    <a:pt x="38" y="107"/>
                    <a:pt x="31" y="98"/>
                  </a:cubicBezTo>
                  <a:cubicBezTo>
                    <a:pt x="31" y="145"/>
                    <a:pt x="31" y="145"/>
                    <a:pt x="31" y="145"/>
                  </a:cubicBezTo>
                  <a:cubicBezTo>
                    <a:pt x="0" y="145"/>
                    <a:pt x="0" y="145"/>
                    <a:pt x="0" y="145"/>
                  </a:cubicBezTo>
                  <a:lnTo>
                    <a:pt x="0" y="2"/>
                  </a:lnTo>
                  <a:close/>
                  <a:moveTo>
                    <a:pt x="84" y="57"/>
                  </a:moveTo>
                  <a:cubicBezTo>
                    <a:pt x="84" y="57"/>
                    <a:pt x="84" y="57"/>
                    <a:pt x="84" y="57"/>
                  </a:cubicBezTo>
                  <a:cubicBezTo>
                    <a:pt x="84" y="39"/>
                    <a:pt x="72" y="27"/>
                    <a:pt x="57" y="27"/>
                  </a:cubicBezTo>
                  <a:cubicBezTo>
                    <a:pt x="43" y="27"/>
                    <a:pt x="30" y="39"/>
                    <a:pt x="30" y="57"/>
                  </a:cubicBezTo>
                  <a:cubicBezTo>
                    <a:pt x="30" y="57"/>
                    <a:pt x="30" y="57"/>
                    <a:pt x="30" y="57"/>
                  </a:cubicBezTo>
                  <a:cubicBezTo>
                    <a:pt x="30" y="76"/>
                    <a:pt x="43" y="88"/>
                    <a:pt x="57" y="88"/>
                  </a:cubicBezTo>
                  <a:cubicBezTo>
                    <a:pt x="72" y="88"/>
                    <a:pt x="84" y="76"/>
                    <a:pt x="84" y="57"/>
                  </a:cubicBez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2" name="Freeform 101"/>
            <p:cNvSpPr>
              <a:spLocks noEditPoints="1"/>
            </p:cNvSpPr>
            <p:nvPr userDrawn="1"/>
          </p:nvSpPr>
          <p:spPr bwMode="black">
            <a:xfrm>
              <a:off x="658" y="787"/>
              <a:ext cx="96" cy="121"/>
            </a:xfrm>
            <a:custGeom>
              <a:avLst/>
              <a:gdLst/>
              <a:ahLst/>
              <a:cxnLst>
                <a:cxn ang="0">
                  <a:pos x="0" y="2"/>
                </a:cxn>
                <a:cxn ang="0">
                  <a:pos x="31" y="2"/>
                </a:cxn>
                <a:cxn ang="0">
                  <a:pos x="31" y="18"/>
                </a:cxn>
                <a:cxn ang="0">
                  <a:pos x="65" y="0"/>
                </a:cxn>
                <a:cxn ang="0">
                  <a:pos x="115" y="57"/>
                </a:cxn>
                <a:cxn ang="0">
                  <a:pos x="115" y="57"/>
                </a:cxn>
                <a:cxn ang="0">
                  <a:pos x="65" y="114"/>
                </a:cxn>
                <a:cxn ang="0">
                  <a:pos x="31" y="98"/>
                </a:cxn>
                <a:cxn ang="0">
                  <a:pos x="31" y="145"/>
                </a:cxn>
                <a:cxn ang="0">
                  <a:pos x="0" y="145"/>
                </a:cxn>
                <a:cxn ang="0">
                  <a:pos x="0" y="2"/>
                </a:cxn>
                <a:cxn ang="0">
                  <a:pos x="84" y="57"/>
                </a:cxn>
                <a:cxn ang="0">
                  <a:pos x="84" y="57"/>
                </a:cxn>
                <a:cxn ang="0">
                  <a:pos x="57" y="27"/>
                </a:cxn>
                <a:cxn ang="0">
                  <a:pos x="30" y="57"/>
                </a:cxn>
                <a:cxn ang="0">
                  <a:pos x="30" y="57"/>
                </a:cxn>
                <a:cxn ang="0">
                  <a:pos x="57" y="88"/>
                </a:cxn>
                <a:cxn ang="0">
                  <a:pos x="84" y="57"/>
                </a:cxn>
              </a:cxnLst>
              <a:rect l="0" t="0" r="r" b="b"/>
              <a:pathLst>
                <a:path w="115" h="145">
                  <a:moveTo>
                    <a:pt x="0" y="2"/>
                  </a:moveTo>
                  <a:cubicBezTo>
                    <a:pt x="31" y="2"/>
                    <a:pt x="31" y="2"/>
                    <a:pt x="31" y="2"/>
                  </a:cubicBezTo>
                  <a:cubicBezTo>
                    <a:pt x="31" y="18"/>
                    <a:pt x="31" y="18"/>
                    <a:pt x="31" y="18"/>
                  </a:cubicBezTo>
                  <a:cubicBezTo>
                    <a:pt x="38" y="8"/>
                    <a:pt x="49" y="0"/>
                    <a:pt x="65" y="0"/>
                  </a:cubicBezTo>
                  <a:cubicBezTo>
                    <a:pt x="90" y="0"/>
                    <a:pt x="115" y="20"/>
                    <a:pt x="115" y="57"/>
                  </a:cubicBezTo>
                  <a:cubicBezTo>
                    <a:pt x="115" y="57"/>
                    <a:pt x="115" y="57"/>
                    <a:pt x="115" y="57"/>
                  </a:cubicBezTo>
                  <a:cubicBezTo>
                    <a:pt x="115" y="94"/>
                    <a:pt x="91" y="114"/>
                    <a:pt x="65" y="114"/>
                  </a:cubicBezTo>
                  <a:cubicBezTo>
                    <a:pt x="48" y="114"/>
                    <a:pt x="38" y="107"/>
                    <a:pt x="31" y="98"/>
                  </a:cubicBezTo>
                  <a:cubicBezTo>
                    <a:pt x="31" y="145"/>
                    <a:pt x="31" y="145"/>
                    <a:pt x="31" y="145"/>
                  </a:cubicBezTo>
                  <a:cubicBezTo>
                    <a:pt x="0" y="145"/>
                    <a:pt x="0" y="145"/>
                    <a:pt x="0" y="145"/>
                  </a:cubicBezTo>
                  <a:lnTo>
                    <a:pt x="0" y="2"/>
                  </a:lnTo>
                  <a:close/>
                  <a:moveTo>
                    <a:pt x="84" y="57"/>
                  </a:moveTo>
                  <a:cubicBezTo>
                    <a:pt x="84" y="57"/>
                    <a:pt x="84" y="57"/>
                    <a:pt x="84" y="57"/>
                  </a:cubicBezTo>
                  <a:cubicBezTo>
                    <a:pt x="84" y="39"/>
                    <a:pt x="71" y="27"/>
                    <a:pt x="57" y="27"/>
                  </a:cubicBezTo>
                  <a:cubicBezTo>
                    <a:pt x="42" y="27"/>
                    <a:pt x="30" y="39"/>
                    <a:pt x="30" y="57"/>
                  </a:cubicBezTo>
                  <a:cubicBezTo>
                    <a:pt x="30" y="57"/>
                    <a:pt x="30" y="57"/>
                    <a:pt x="30" y="57"/>
                  </a:cubicBezTo>
                  <a:cubicBezTo>
                    <a:pt x="30" y="76"/>
                    <a:pt x="42" y="88"/>
                    <a:pt x="57" y="88"/>
                  </a:cubicBezTo>
                  <a:cubicBezTo>
                    <a:pt x="71" y="88"/>
                    <a:pt x="84" y="76"/>
                    <a:pt x="84" y="57"/>
                  </a:cubicBez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3" name="Freeform 102"/>
            <p:cNvSpPr>
              <a:spLocks noEditPoints="1"/>
            </p:cNvSpPr>
            <p:nvPr userDrawn="1"/>
          </p:nvSpPr>
          <p:spPr bwMode="black">
            <a:xfrm>
              <a:off x="421" y="761"/>
              <a:ext cx="123" cy="120"/>
            </a:xfrm>
            <a:custGeom>
              <a:avLst/>
              <a:gdLst/>
              <a:ahLst/>
              <a:cxnLst>
                <a:cxn ang="0">
                  <a:pos x="50" y="0"/>
                </a:cxn>
                <a:cxn ang="0">
                  <a:pos x="73" y="0"/>
                </a:cxn>
                <a:cxn ang="0">
                  <a:pos x="123" y="120"/>
                </a:cxn>
                <a:cxn ang="0">
                  <a:pos x="96" y="120"/>
                </a:cxn>
                <a:cxn ang="0">
                  <a:pos x="85" y="93"/>
                </a:cxn>
                <a:cxn ang="0">
                  <a:pos x="37" y="93"/>
                </a:cxn>
                <a:cxn ang="0">
                  <a:pos x="26" y="120"/>
                </a:cxn>
                <a:cxn ang="0">
                  <a:pos x="0" y="120"/>
                </a:cxn>
                <a:cxn ang="0">
                  <a:pos x="50" y="0"/>
                </a:cxn>
                <a:cxn ang="0">
                  <a:pos x="77" y="70"/>
                </a:cxn>
                <a:cxn ang="0">
                  <a:pos x="61" y="31"/>
                </a:cxn>
                <a:cxn ang="0">
                  <a:pos x="46" y="70"/>
                </a:cxn>
                <a:cxn ang="0">
                  <a:pos x="77" y="70"/>
                </a:cxn>
              </a:cxnLst>
              <a:rect l="0" t="0" r="r" b="b"/>
              <a:pathLst>
                <a:path w="123" h="120">
                  <a:moveTo>
                    <a:pt x="50" y="0"/>
                  </a:moveTo>
                  <a:lnTo>
                    <a:pt x="73" y="0"/>
                  </a:lnTo>
                  <a:lnTo>
                    <a:pt x="123" y="120"/>
                  </a:lnTo>
                  <a:lnTo>
                    <a:pt x="96" y="120"/>
                  </a:lnTo>
                  <a:lnTo>
                    <a:pt x="85" y="93"/>
                  </a:lnTo>
                  <a:lnTo>
                    <a:pt x="37" y="93"/>
                  </a:lnTo>
                  <a:lnTo>
                    <a:pt x="26" y="120"/>
                  </a:lnTo>
                  <a:lnTo>
                    <a:pt x="0" y="120"/>
                  </a:lnTo>
                  <a:lnTo>
                    <a:pt x="50" y="0"/>
                  </a:lnTo>
                  <a:close/>
                  <a:moveTo>
                    <a:pt x="77" y="70"/>
                  </a:moveTo>
                  <a:lnTo>
                    <a:pt x="61" y="31"/>
                  </a:lnTo>
                  <a:lnTo>
                    <a:pt x="46" y="70"/>
                  </a:lnTo>
                  <a:lnTo>
                    <a:pt x="77" y="70"/>
                  </a:ln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4" name="Freeform 103"/>
            <p:cNvSpPr>
              <a:spLocks/>
            </p:cNvSpPr>
            <p:nvPr userDrawn="1"/>
          </p:nvSpPr>
          <p:spPr bwMode="black">
            <a:xfrm>
              <a:off x="142" y="163"/>
              <a:ext cx="609" cy="508"/>
            </a:xfrm>
            <a:custGeom>
              <a:avLst/>
              <a:gdLst/>
              <a:ahLst/>
              <a:cxnLst>
                <a:cxn ang="0">
                  <a:pos x="0" y="0"/>
                </a:cxn>
                <a:cxn ang="0">
                  <a:pos x="0" y="508"/>
                </a:cxn>
                <a:cxn ang="0">
                  <a:pos x="237" y="508"/>
                </a:cxn>
                <a:cxn ang="0">
                  <a:pos x="237" y="203"/>
                </a:cxn>
                <a:cxn ang="0">
                  <a:pos x="372" y="203"/>
                </a:cxn>
                <a:cxn ang="0">
                  <a:pos x="372" y="508"/>
                </a:cxn>
                <a:cxn ang="0">
                  <a:pos x="609" y="508"/>
                </a:cxn>
                <a:cxn ang="0">
                  <a:pos x="609" y="0"/>
                </a:cxn>
                <a:cxn ang="0">
                  <a:pos x="0" y="0"/>
                </a:cxn>
              </a:cxnLst>
              <a:rect l="0" t="0" r="r" b="b"/>
              <a:pathLst>
                <a:path w="609" h="508">
                  <a:moveTo>
                    <a:pt x="0" y="0"/>
                  </a:moveTo>
                  <a:lnTo>
                    <a:pt x="0" y="508"/>
                  </a:lnTo>
                  <a:lnTo>
                    <a:pt x="237" y="508"/>
                  </a:lnTo>
                  <a:lnTo>
                    <a:pt x="237" y="203"/>
                  </a:lnTo>
                  <a:lnTo>
                    <a:pt x="372" y="203"/>
                  </a:lnTo>
                  <a:lnTo>
                    <a:pt x="372" y="508"/>
                  </a:lnTo>
                  <a:lnTo>
                    <a:pt x="609" y="508"/>
                  </a:lnTo>
                  <a:lnTo>
                    <a:pt x="609" y="0"/>
                  </a:lnTo>
                  <a:lnTo>
                    <a:pt x="0" y="0"/>
                  </a:lnTo>
                  <a:close/>
                </a:path>
              </a:pathLst>
            </a:custGeom>
            <a:solidFill>
              <a:schemeClr val="hlink"/>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5" name="Freeform 104"/>
            <p:cNvSpPr>
              <a:spLocks noEditPoints="1"/>
            </p:cNvSpPr>
            <p:nvPr userDrawn="1"/>
          </p:nvSpPr>
          <p:spPr bwMode="black">
            <a:xfrm>
              <a:off x="751" y="789"/>
              <a:ext cx="39" cy="21"/>
            </a:xfrm>
            <a:custGeom>
              <a:avLst/>
              <a:gdLst/>
              <a:ahLst/>
              <a:cxnLst>
                <a:cxn ang="0">
                  <a:pos x="15" y="3"/>
                </a:cxn>
                <a:cxn ang="0">
                  <a:pos x="9" y="3"/>
                </a:cxn>
                <a:cxn ang="0">
                  <a:pos x="9" y="21"/>
                </a:cxn>
                <a:cxn ang="0">
                  <a:pos x="6" y="21"/>
                </a:cxn>
                <a:cxn ang="0">
                  <a:pos x="6" y="3"/>
                </a:cxn>
                <a:cxn ang="0">
                  <a:pos x="0" y="3"/>
                </a:cxn>
                <a:cxn ang="0">
                  <a:pos x="0" y="0"/>
                </a:cxn>
                <a:cxn ang="0">
                  <a:pos x="15" y="0"/>
                </a:cxn>
                <a:cxn ang="0">
                  <a:pos x="15" y="3"/>
                </a:cxn>
                <a:cxn ang="0">
                  <a:pos x="39" y="21"/>
                </a:cxn>
                <a:cxn ang="0">
                  <a:pos x="36" y="21"/>
                </a:cxn>
                <a:cxn ang="0">
                  <a:pos x="36" y="3"/>
                </a:cxn>
                <a:cxn ang="0">
                  <a:pos x="36" y="3"/>
                </a:cxn>
                <a:cxn ang="0">
                  <a:pos x="30" y="21"/>
                </a:cxn>
                <a:cxn ang="0">
                  <a:pos x="27" y="21"/>
                </a:cxn>
                <a:cxn ang="0">
                  <a:pos x="22" y="3"/>
                </a:cxn>
                <a:cxn ang="0">
                  <a:pos x="22" y="3"/>
                </a:cxn>
                <a:cxn ang="0">
                  <a:pos x="22" y="21"/>
                </a:cxn>
                <a:cxn ang="0">
                  <a:pos x="18" y="21"/>
                </a:cxn>
                <a:cxn ang="0">
                  <a:pos x="18" y="0"/>
                </a:cxn>
                <a:cxn ang="0">
                  <a:pos x="23" y="0"/>
                </a:cxn>
                <a:cxn ang="0">
                  <a:pos x="29" y="16"/>
                </a:cxn>
                <a:cxn ang="0">
                  <a:pos x="34" y="0"/>
                </a:cxn>
                <a:cxn ang="0">
                  <a:pos x="39" y="0"/>
                </a:cxn>
                <a:cxn ang="0">
                  <a:pos x="39" y="21"/>
                </a:cxn>
              </a:cxnLst>
              <a:rect l="0" t="0" r="r" b="b"/>
              <a:pathLst>
                <a:path w="39" h="21">
                  <a:moveTo>
                    <a:pt x="15" y="3"/>
                  </a:moveTo>
                  <a:lnTo>
                    <a:pt x="9" y="3"/>
                  </a:lnTo>
                  <a:lnTo>
                    <a:pt x="9" y="21"/>
                  </a:lnTo>
                  <a:lnTo>
                    <a:pt x="6" y="21"/>
                  </a:lnTo>
                  <a:lnTo>
                    <a:pt x="6" y="3"/>
                  </a:lnTo>
                  <a:lnTo>
                    <a:pt x="0" y="3"/>
                  </a:lnTo>
                  <a:lnTo>
                    <a:pt x="0" y="0"/>
                  </a:lnTo>
                  <a:lnTo>
                    <a:pt x="15" y="0"/>
                  </a:lnTo>
                  <a:lnTo>
                    <a:pt x="15" y="3"/>
                  </a:lnTo>
                  <a:close/>
                  <a:moveTo>
                    <a:pt x="39" y="21"/>
                  </a:moveTo>
                  <a:lnTo>
                    <a:pt x="36" y="21"/>
                  </a:lnTo>
                  <a:lnTo>
                    <a:pt x="36" y="3"/>
                  </a:lnTo>
                  <a:lnTo>
                    <a:pt x="36" y="3"/>
                  </a:lnTo>
                  <a:lnTo>
                    <a:pt x="30" y="21"/>
                  </a:lnTo>
                  <a:lnTo>
                    <a:pt x="27" y="21"/>
                  </a:lnTo>
                  <a:lnTo>
                    <a:pt x="22" y="3"/>
                  </a:lnTo>
                  <a:lnTo>
                    <a:pt x="22" y="3"/>
                  </a:lnTo>
                  <a:lnTo>
                    <a:pt x="22" y="21"/>
                  </a:lnTo>
                  <a:lnTo>
                    <a:pt x="18" y="21"/>
                  </a:lnTo>
                  <a:lnTo>
                    <a:pt x="18" y="0"/>
                  </a:lnTo>
                  <a:lnTo>
                    <a:pt x="23" y="0"/>
                  </a:lnTo>
                  <a:lnTo>
                    <a:pt x="29" y="16"/>
                  </a:lnTo>
                  <a:lnTo>
                    <a:pt x="34" y="0"/>
                  </a:lnTo>
                  <a:lnTo>
                    <a:pt x="39" y="0"/>
                  </a:lnTo>
                  <a:lnTo>
                    <a:pt x="39" y="21"/>
                  </a:ln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grpSp>
      <p:grpSp>
        <p:nvGrpSpPr>
          <p:cNvPr id="3" name="Group 105"/>
          <p:cNvGrpSpPr>
            <a:grpSpLocks/>
          </p:cNvGrpSpPr>
          <p:nvPr userDrawn="1"/>
        </p:nvGrpSpPr>
        <p:grpSpPr bwMode="auto">
          <a:xfrm>
            <a:off x="6886575" y="1208088"/>
            <a:ext cx="1874838" cy="225425"/>
            <a:chOff x="1027" y="778"/>
            <a:chExt cx="1037" cy="125"/>
          </a:xfrm>
        </p:grpSpPr>
        <p:sp>
          <p:nvSpPr>
            <p:cNvPr id="17" name="Freeform 106"/>
            <p:cNvSpPr>
              <a:spLocks/>
            </p:cNvSpPr>
            <p:nvPr userDrawn="1"/>
          </p:nvSpPr>
          <p:spPr bwMode="black">
            <a:xfrm>
              <a:off x="1027" y="778"/>
              <a:ext cx="94" cy="106"/>
            </a:xfrm>
            <a:custGeom>
              <a:avLst/>
              <a:gdLst/>
              <a:ahLst/>
              <a:cxnLst>
                <a:cxn ang="0">
                  <a:pos x="57" y="65"/>
                </a:cxn>
                <a:cxn ang="0">
                  <a:pos x="34" y="76"/>
                </a:cxn>
                <a:cxn ang="0">
                  <a:pos x="0" y="40"/>
                </a:cxn>
                <a:cxn ang="0">
                  <a:pos x="34" y="0"/>
                </a:cxn>
                <a:cxn ang="0">
                  <a:pos x="65" y="24"/>
                </a:cxn>
                <a:cxn ang="0">
                  <a:pos x="56" y="24"/>
                </a:cxn>
                <a:cxn ang="0">
                  <a:pos x="34" y="8"/>
                </a:cxn>
                <a:cxn ang="0">
                  <a:pos x="9" y="39"/>
                </a:cxn>
                <a:cxn ang="0">
                  <a:pos x="34" y="68"/>
                </a:cxn>
                <a:cxn ang="0">
                  <a:pos x="57" y="44"/>
                </a:cxn>
                <a:cxn ang="0">
                  <a:pos x="34" y="44"/>
                </a:cxn>
                <a:cxn ang="0">
                  <a:pos x="34" y="36"/>
                </a:cxn>
                <a:cxn ang="0">
                  <a:pos x="66" y="36"/>
                </a:cxn>
                <a:cxn ang="0">
                  <a:pos x="66" y="74"/>
                </a:cxn>
                <a:cxn ang="0">
                  <a:pos x="60" y="74"/>
                </a:cxn>
                <a:cxn ang="0">
                  <a:pos x="57" y="65"/>
                </a:cxn>
              </a:cxnLst>
              <a:rect l="0" t="0" r="r" b="b"/>
              <a:pathLst>
                <a:path w="66" h="76">
                  <a:moveTo>
                    <a:pt x="57" y="65"/>
                  </a:moveTo>
                  <a:cubicBezTo>
                    <a:pt x="52" y="73"/>
                    <a:pt x="43" y="76"/>
                    <a:pt x="34" y="76"/>
                  </a:cubicBezTo>
                  <a:cubicBezTo>
                    <a:pt x="13" y="76"/>
                    <a:pt x="0" y="58"/>
                    <a:pt x="0" y="40"/>
                  </a:cubicBezTo>
                  <a:cubicBezTo>
                    <a:pt x="0" y="19"/>
                    <a:pt x="11" y="0"/>
                    <a:pt x="34" y="0"/>
                  </a:cubicBezTo>
                  <a:cubicBezTo>
                    <a:pt x="50" y="0"/>
                    <a:pt x="62" y="7"/>
                    <a:pt x="65" y="24"/>
                  </a:cubicBezTo>
                  <a:cubicBezTo>
                    <a:pt x="56" y="24"/>
                    <a:pt x="56" y="24"/>
                    <a:pt x="56" y="24"/>
                  </a:cubicBezTo>
                  <a:cubicBezTo>
                    <a:pt x="54" y="13"/>
                    <a:pt x="45" y="8"/>
                    <a:pt x="34" y="8"/>
                  </a:cubicBezTo>
                  <a:cubicBezTo>
                    <a:pt x="17" y="8"/>
                    <a:pt x="9" y="24"/>
                    <a:pt x="9" y="39"/>
                  </a:cubicBezTo>
                  <a:cubicBezTo>
                    <a:pt x="9" y="54"/>
                    <a:pt x="18" y="68"/>
                    <a:pt x="34" y="68"/>
                  </a:cubicBezTo>
                  <a:cubicBezTo>
                    <a:pt x="49" y="68"/>
                    <a:pt x="58" y="57"/>
                    <a:pt x="57" y="44"/>
                  </a:cubicBezTo>
                  <a:cubicBezTo>
                    <a:pt x="34" y="44"/>
                    <a:pt x="34" y="44"/>
                    <a:pt x="34" y="44"/>
                  </a:cubicBezTo>
                  <a:cubicBezTo>
                    <a:pt x="34" y="36"/>
                    <a:pt x="34" y="36"/>
                    <a:pt x="34" y="36"/>
                  </a:cubicBezTo>
                  <a:cubicBezTo>
                    <a:pt x="66" y="36"/>
                    <a:pt x="66" y="36"/>
                    <a:pt x="66" y="36"/>
                  </a:cubicBezTo>
                  <a:cubicBezTo>
                    <a:pt x="66" y="74"/>
                    <a:pt x="66" y="74"/>
                    <a:pt x="66" y="74"/>
                  </a:cubicBezTo>
                  <a:cubicBezTo>
                    <a:pt x="60" y="74"/>
                    <a:pt x="60" y="74"/>
                    <a:pt x="60" y="74"/>
                  </a:cubicBezTo>
                  <a:lnTo>
                    <a:pt x="57" y="65"/>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8" name="Freeform 107"/>
            <p:cNvSpPr>
              <a:spLocks noEditPoints="1"/>
            </p:cNvSpPr>
            <p:nvPr userDrawn="1"/>
          </p:nvSpPr>
          <p:spPr bwMode="black">
            <a:xfrm>
              <a:off x="1134" y="807"/>
              <a:ext cx="71" cy="76"/>
            </a:xfrm>
            <a:custGeom>
              <a:avLst/>
              <a:gdLst/>
              <a:ahLst/>
              <a:cxnLst>
                <a:cxn ang="0">
                  <a:pos x="25" y="0"/>
                </a:cxn>
                <a:cxn ang="0">
                  <a:pos x="50" y="27"/>
                </a:cxn>
                <a:cxn ang="0">
                  <a:pos x="25" y="54"/>
                </a:cxn>
                <a:cxn ang="0">
                  <a:pos x="0" y="27"/>
                </a:cxn>
                <a:cxn ang="0">
                  <a:pos x="25" y="0"/>
                </a:cxn>
                <a:cxn ang="0">
                  <a:pos x="25" y="47"/>
                </a:cxn>
                <a:cxn ang="0">
                  <a:pos x="41" y="27"/>
                </a:cxn>
                <a:cxn ang="0">
                  <a:pos x="25" y="7"/>
                </a:cxn>
                <a:cxn ang="0">
                  <a:pos x="9" y="27"/>
                </a:cxn>
                <a:cxn ang="0">
                  <a:pos x="25" y="47"/>
                </a:cxn>
              </a:cxnLst>
              <a:rect l="0" t="0" r="r" b="b"/>
              <a:pathLst>
                <a:path w="50" h="54">
                  <a:moveTo>
                    <a:pt x="25" y="0"/>
                  </a:moveTo>
                  <a:cubicBezTo>
                    <a:pt x="42" y="0"/>
                    <a:pt x="50" y="12"/>
                    <a:pt x="50" y="27"/>
                  </a:cubicBezTo>
                  <a:cubicBezTo>
                    <a:pt x="50" y="42"/>
                    <a:pt x="42" y="54"/>
                    <a:pt x="25" y="54"/>
                  </a:cubicBezTo>
                  <a:cubicBezTo>
                    <a:pt x="8" y="54"/>
                    <a:pt x="0" y="42"/>
                    <a:pt x="0" y="27"/>
                  </a:cubicBezTo>
                  <a:cubicBezTo>
                    <a:pt x="0" y="12"/>
                    <a:pt x="8" y="0"/>
                    <a:pt x="25" y="0"/>
                  </a:cubicBezTo>
                  <a:close/>
                  <a:moveTo>
                    <a:pt x="25" y="47"/>
                  </a:moveTo>
                  <a:cubicBezTo>
                    <a:pt x="34" y="47"/>
                    <a:pt x="41" y="40"/>
                    <a:pt x="41" y="27"/>
                  </a:cubicBezTo>
                  <a:cubicBezTo>
                    <a:pt x="41" y="14"/>
                    <a:pt x="34" y="7"/>
                    <a:pt x="25" y="7"/>
                  </a:cubicBezTo>
                  <a:cubicBezTo>
                    <a:pt x="16" y="7"/>
                    <a:pt x="9" y="14"/>
                    <a:pt x="9" y="27"/>
                  </a:cubicBezTo>
                  <a:cubicBezTo>
                    <a:pt x="9" y="40"/>
                    <a:pt x="16" y="47"/>
                    <a:pt x="25" y="47"/>
                  </a:cubicBez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9" name="Freeform 108"/>
            <p:cNvSpPr>
              <a:spLocks/>
            </p:cNvSpPr>
            <p:nvPr userDrawn="1"/>
          </p:nvSpPr>
          <p:spPr bwMode="black">
            <a:xfrm>
              <a:off x="1236" y="779"/>
              <a:ext cx="42" cy="103"/>
            </a:xfrm>
            <a:custGeom>
              <a:avLst/>
              <a:gdLst/>
              <a:ahLst/>
              <a:cxnLst>
                <a:cxn ang="0">
                  <a:pos x="9" y="29"/>
                </a:cxn>
                <a:cxn ang="0">
                  <a:pos x="0" y="29"/>
                </a:cxn>
                <a:cxn ang="0">
                  <a:pos x="0" y="21"/>
                </a:cxn>
                <a:cxn ang="0">
                  <a:pos x="9" y="21"/>
                </a:cxn>
                <a:cxn ang="0">
                  <a:pos x="9" y="13"/>
                </a:cxn>
                <a:cxn ang="0">
                  <a:pos x="24" y="0"/>
                </a:cxn>
                <a:cxn ang="0">
                  <a:pos x="29" y="1"/>
                </a:cxn>
                <a:cxn ang="0">
                  <a:pos x="29" y="9"/>
                </a:cxn>
                <a:cxn ang="0">
                  <a:pos x="24" y="8"/>
                </a:cxn>
                <a:cxn ang="0">
                  <a:pos x="18" y="14"/>
                </a:cxn>
                <a:cxn ang="0">
                  <a:pos x="18" y="21"/>
                </a:cxn>
                <a:cxn ang="0">
                  <a:pos x="28" y="21"/>
                </a:cxn>
                <a:cxn ang="0">
                  <a:pos x="28" y="29"/>
                </a:cxn>
                <a:cxn ang="0">
                  <a:pos x="18" y="29"/>
                </a:cxn>
                <a:cxn ang="0">
                  <a:pos x="18" y="73"/>
                </a:cxn>
                <a:cxn ang="0">
                  <a:pos x="9" y="73"/>
                </a:cxn>
                <a:cxn ang="0">
                  <a:pos x="9" y="29"/>
                </a:cxn>
              </a:cxnLst>
              <a:rect l="0" t="0" r="r" b="b"/>
              <a:pathLst>
                <a:path w="29" h="73">
                  <a:moveTo>
                    <a:pt x="9" y="29"/>
                  </a:moveTo>
                  <a:cubicBezTo>
                    <a:pt x="0" y="29"/>
                    <a:pt x="0" y="29"/>
                    <a:pt x="0" y="29"/>
                  </a:cubicBezTo>
                  <a:cubicBezTo>
                    <a:pt x="0" y="21"/>
                    <a:pt x="0" y="21"/>
                    <a:pt x="0" y="21"/>
                  </a:cubicBezTo>
                  <a:cubicBezTo>
                    <a:pt x="9" y="21"/>
                    <a:pt x="9" y="21"/>
                    <a:pt x="9" y="21"/>
                  </a:cubicBezTo>
                  <a:cubicBezTo>
                    <a:pt x="9" y="13"/>
                    <a:pt x="9" y="13"/>
                    <a:pt x="9" y="13"/>
                  </a:cubicBezTo>
                  <a:cubicBezTo>
                    <a:pt x="9" y="5"/>
                    <a:pt x="14" y="0"/>
                    <a:pt x="24" y="0"/>
                  </a:cubicBezTo>
                  <a:cubicBezTo>
                    <a:pt x="25" y="0"/>
                    <a:pt x="28" y="1"/>
                    <a:pt x="29" y="1"/>
                  </a:cubicBezTo>
                  <a:cubicBezTo>
                    <a:pt x="29" y="9"/>
                    <a:pt x="29" y="9"/>
                    <a:pt x="29" y="9"/>
                  </a:cubicBezTo>
                  <a:cubicBezTo>
                    <a:pt x="28" y="8"/>
                    <a:pt x="26" y="8"/>
                    <a:pt x="24" y="8"/>
                  </a:cubicBezTo>
                  <a:cubicBezTo>
                    <a:pt x="20" y="8"/>
                    <a:pt x="18" y="9"/>
                    <a:pt x="18" y="14"/>
                  </a:cubicBezTo>
                  <a:cubicBezTo>
                    <a:pt x="18" y="21"/>
                    <a:pt x="18" y="21"/>
                    <a:pt x="18" y="21"/>
                  </a:cubicBezTo>
                  <a:cubicBezTo>
                    <a:pt x="28" y="21"/>
                    <a:pt x="28" y="21"/>
                    <a:pt x="28" y="21"/>
                  </a:cubicBezTo>
                  <a:cubicBezTo>
                    <a:pt x="28" y="29"/>
                    <a:pt x="28" y="29"/>
                    <a:pt x="28" y="29"/>
                  </a:cubicBezTo>
                  <a:cubicBezTo>
                    <a:pt x="18" y="29"/>
                    <a:pt x="18" y="29"/>
                    <a:pt x="18" y="29"/>
                  </a:cubicBezTo>
                  <a:cubicBezTo>
                    <a:pt x="18" y="73"/>
                    <a:pt x="18" y="73"/>
                    <a:pt x="18" y="73"/>
                  </a:cubicBezTo>
                  <a:cubicBezTo>
                    <a:pt x="9" y="73"/>
                    <a:pt x="9" y="73"/>
                    <a:pt x="9" y="73"/>
                  </a:cubicBezTo>
                  <a:lnTo>
                    <a:pt x="9" y="29"/>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0" name="Freeform 109"/>
            <p:cNvSpPr>
              <a:spLocks/>
            </p:cNvSpPr>
            <p:nvPr userDrawn="1"/>
          </p:nvSpPr>
          <p:spPr bwMode="black">
            <a:xfrm>
              <a:off x="1289" y="809"/>
              <a:ext cx="61" cy="74"/>
            </a:xfrm>
            <a:custGeom>
              <a:avLst/>
              <a:gdLst/>
              <a:ahLst/>
              <a:cxnLst>
                <a:cxn ang="0">
                  <a:pos x="43" y="52"/>
                </a:cxn>
                <a:cxn ang="0">
                  <a:pos x="35" y="52"/>
                </a:cxn>
                <a:cxn ang="0">
                  <a:pos x="35" y="44"/>
                </a:cxn>
                <a:cxn ang="0">
                  <a:pos x="35" y="44"/>
                </a:cxn>
                <a:cxn ang="0">
                  <a:pos x="18" y="53"/>
                </a:cxn>
                <a:cxn ang="0">
                  <a:pos x="0" y="34"/>
                </a:cxn>
                <a:cxn ang="0">
                  <a:pos x="0" y="0"/>
                </a:cxn>
                <a:cxn ang="0">
                  <a:pos x="8" y="0"/>
                </a:cxn>
                <a:cxn ang="0">
                  <a:pos x="8" y="35"/>
                </a:cxn>
                <a:cxn ang="0">
                  <a:pos x="19" y="46"/>
                </a:cxn>
                <a:cxn ang="0">
                  <a:pos x="34" y="29"/>
                </a:cxn>
                <a:cxn ang="0">
                  <a:pos x="34" y="0"/>
                </a:cxn>
                <a:cxn ang="0">
                  <a:pos x="43" y="0"/>
                </a:cxn>
                <a:cxn ang="0">
                  <a:pos x="43" y="52"/>
                </a:cxn>
              </a:cxnLst>
              <a:rect l="0" t="0" r="r" b="b"/>
              <a:pathLst>
                <a:path w="43" h="53">
                  <a:moveTo>
                    <a:pt x="43" y="52"/>
                  </a:moveTo>
                  <a:cubicBezTo>
                    <a:pt x="35" y="52"/>
                    <a:pt x="35" y="52"/>
                    <a:pt x="35" y="52"/>
                  </a:cubicBezTo>
                  <a:cubicBezTo>
                    <a:pt x="35" y="44"/>
                    <a:pt x="35" y="44"/>
                    <a:pt x="35" y="44"/>
                  </a:cubicBezTo>
                  <a:cubicBezTo>
                    <a:pt x="35" y="44"/>
                    <a:pt x="35" y="44"/>
                    <a:pt x="35" y="44"/>
                  </a:cubicBezTo>
                  <a:cubicBezTo>
                    <a:pt x="31" y="50"/>
                    <a:pt x="25" y="53"/>
                    <a:pt x="18" y="53"/>
                  </a:cubicBezTo>
                  <a:cubicBezTo>
                    <a:pt x="4" y="53"/>
                    <a:pt x="0" y="46"/>
                    <a:pt x="0" y="34"/>
                  </a:cubicBezTo>
                  <a:cubicBezTo>
                    <a:pt x="0" y="0"/>
                    <a:pt x="0" y="0"/>
                    <a:pt x="0" y="0"/>
                  </a:cubicBezTo>
                  <a:cubicBezTo>
                    <a:pt x="8" y="0"/>
                    <a:pt x="8" y="0"/>
                    <a:pt x="8" y="0"/>
                  </a:cubicBezTo>
                  <a:cubicBezTo>
                    <a:pt x="8" y="35"/>
                    <a:pt x="8" y="35"/>
                    <a:pt x="8" y="35"/>
                  </a:cubicBezTo>
                  <a:cubicBezTo>
                    <a:pt x="8" y="42"/>
                    <a:pt x="12" y="46"/>
                    <a:pt x="19" y="46"/>
                  </a:cubicBezTo>
                  <a:cubicBezTo>
                    <a:pt x="29" y="46"/>
                    <a:pt x="34" y="39"/>
                    <a:pt x="34" y="29"/>
                  </a:cubicBezTo>
                  <a:cubicBezTo>
                    <a:pt x="34" y="0"/>
                    <a:pt x="34" y="0"/>
                    <a:pt x="34" y="0"/>
                  </a:cubicBezTo>
                  <a:cubicBezTo>
                    <a:pt x="43" y="0"/>
                    <a:pt x="43" y="0"/>
                    <a:pt x="43" y="0"/>
                  </a:cubicBezTo>
                  <a:lnTo>
                    <a:pt x="43" y="52"/>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1" name="Freeform 110"/>
            <p:cNvSpPr>
              <a:spLocks/>
            </p:cNvSpPr>
            <p:nvPr userDrawn="1"/>
          </p:nvSpPr>
          <p:spPr bwMode="black">
            <a:xfrm>
              <a:off x="1366" y="806"/>
              <a:ext cx="40" cy="76"/>
            </a:xfrm>
            <a:custGeom>
              <a:avLst/>
              <a:gdLst/>
              <a:ahLst/>
              <a:cxnLst>
                <a:cxn ang="0">
                  <a:pos x="0" y="2"/>
                </a:cxn>
                <a:cxn ang="0">
                  <a:pos x="9" y="2"/>
                </a:cxn>
                <a:cxn ang="0">
                  <a:pos x="9" y="13"/>
                </a:cxn>
                <a:cxn ang="0">
                  <a:pos x="9" y="13"/>
                </a:cxn>
                <a:cxn ang="0">
                  <a:pos x="28" y="1"/>
                </a:cxn>
                <a:cxn ang="0">
                  <a:pos x="28" y="10"/>
                </a:cxn>
                <a:cxn ang="0">
                  <a:pos x="9" y="31"/>
                </a:cxn>
                <a:cxn ang="0">
                  <a:pos x="9" y="54"/>
                </a:cxn>
                <a:cxn ang="0">
                  <a:pos x="0" y="54"/>
                </a:cxn>
                <a:cxn ang="0">
                  <a:pos x="0" y="2"/>
                </a:cxn>
              </a:cxnLst>
              <a:rect l="0" t="0" r="r" b="b"/>
              <a:pathLst>
                <a:path w="28" h="54">
                  <a:moveTo>
                    <a:pt x="0" y="2"/>
                  </a:moveTo>
                  <a:cubicBezTo>
                    <a:pt x="9" y="2"/>
                    <a:pt x="9" y="2"/>
                    <a:pt x="9" y="2"/>
                  </a:cubicBezTo>
                  <a:cubicBezTo>
                    <a:pt x="9" y="13"/>
                    <a:pt x="9" y="13"/>
                    <a:pt x="9" y="13"/>
                  </a:cubicBezTo>
                  <a:cubicBezTo>
                    <a:pt x="9" y="13"/>
                    <a:pt x="9" y="13"/>
                    <a:pt x="9" y="13"/>
                  </a:cubicBezTo>
                  <a:cubicBezTo>
                    <a:pt x="13" y="5"/>
                    <a:pt x="19" y="0"/>
                    <a:pt x="28" y="1"/>
                  </a:cubicBezTo>
                  <a:cubicBezTo>
                    <a:pt x="28" y="10"/>
                    <a:pt x="28" y="10"/>
                    <a:pt x="28" y="10"/>
                  </a:cubicBezTo>
                  <a:cubicBezTo>
                    <a:pt x="14" y="10"/>
                    <a:pt x="9" y="18"/>
                    <a:pt x="9" y="31"/>
                  </a:cubicBezTo>
                  <a:cubicBezTo>
                    <a:pt x="9" y="54"/>
                    <a:pt x="9" y="54"/>
                    <a:pt x="9" y="54"/>
                  </a:cubicBezTo>
                  <a:cubicBezTo>
                    <a:pt x="0" y="54"/>
                    <a:pt x="0" y="54"/>
                    <a:pt x="0" y="54"/>
                  </a:cubicBezTo>
                  <a:lnTo>
                    <a:pt x="0" y="2"/>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2" name="Freeform 111"/>
            <p:cNvSpPr>
              <a:spLocks/>
            </p:cNvSpPr>
            <p:nvPr userDrawn="1"/>
          </p:nvSpPr>
          <p:spPr bwMode="black">
            <a:xfrm>
              <a:off x="1413" y="786"/>
              <a:ext cx="40" cy="96"/>
            </a:xfrm>
            <a:custGeom>
              <a:avLst/>
              <a:gdLst/>
              <a:ahLst/>
              <a:cxnLst>
                <a:cxn ang="0">
                  <a:pos x="17" y="16"/>
                </a:cxn>
                <a:cxn ang="0">
                  <a:pos x="28" y="16"/>
                </a:cxn>
                <a:cxn ang="0">
                  <a:pos x="28" y="24"/>
                </a:cxn>
                <a:cxn ang="0">
                  <a:pos x="17" y="24"/>
                </a:cxn>
                <a:cxn ang="0">
                  <a:pos x="17" y="56"/>
                </a:cxn>
                <a:cxn ang="0">
                  <a:pos x="24" y="61"/>
                </a:cxn>
                <a:cxn ang="0">
                  <a:pos x="28" y="61"/>
                </a:cxn>
                <a:cxn ang="0">
                  <a:pos x="28" y="68"/>
                </a:cxn>
                <a:cxn ang="0">
                  <a:pos x="21" y="68"/>
                </a:cxn>
                <a:cxn ang="0">
                  <a:pos x="9" y="57"/>
                </a:cxn>
                <a:cxn ang="0">
                  <a:pos x="9" y="24"/>
                </a:cxn>
                <a:cxn ang="0">
                  <a:pos x="0" y="24"/>
                </a:cxn>
                <a:cxn ang="0">
                  <a:pos x="0" y="16"/>
                </a:cxn>
                <a:cxn ang="0">
                  <a:pos x="9" y="16"/>
                </a:cxn>
                <a:cxn ang="0">
                  <a:pos x="9" y="0"/>
                </a:cxn>
                <a:cxn ang="0">
                  <a:pos x="17" y="0"/>
                </a:cxn>
                <a:cxn ang="0">
                  <a:pos x="17" y="16"/>
                </a:cxn>
              </a:cxnLst>
              <a:rect l="0" t="0" r="r" b="b"/>
              <a:pathLst>
                <a:path w="28" h="68">
                  <a:moveTo>
                    <a:pt x="17" y="16"/>
                  </a:moveTo>
                  <a:cubicBezTo>
                    <a:pt x="28" y="16"/>
                    <a:pt x="28" y="16"/>
                    <a:pt x="28" y="16"/>
                  </a:cubicBezTo>
                  <a:cubicBezTo>
                    <a:pt x="28" y="24"/>
                    <a:pt x="28" y="24"/>
                    <a:pt x="28" y="24"/>
                  </a:cubicBezTo>
                  <a:cubicBezTo>
                    <a:pt x="17" y="24"/>
                    <a:pt x="17" y="24"/>
                    <a:pt x="17" y="24"/>
                  </a:cubicBezTo>
                  <a:cubicBezTo>
                    <a:pt x="17" y="56"/>
                    <a:pt x="17" y="56"/>
                    <a:pt x="17" y="56"/>
                  </a:cubicBezTo>
                  <a:cubicBezTo>
                    <a:pt x="17" y="60"/>
                    <a:pt x="19" y="61"/>
                    <a:pt x="24" y="61"/>
                  </a:cubicBezTo>
                  <a:cubicBezTo>
                    <a:pt x="28" y="61"/>
                    <a:pt x="28" y="61"/>
                    <a:pt x="28" y="61"/>
                  </a:cubicBezTo>
                  <a:cubicBezTo>
                    <a:pt x="28" y="68"/>
                    <a:pt x="28" y="68"/>
                    <a:pt x="28" y="68"/>
                  </a:cubicBezTo>
                  <a:cubicBezTo>
                    <a:pt x="21" y="68"/>
                    <a:pt x="21" y="68"/>
                    <a:pt x="21" y="68"/>
                  </a:cubicBezTo>
                  <a:cubicBezTo>
                    <a:pt x="12" y="68"/>
                    <a:pt x="9" y="66"/>
                    <a:pt x="9" y="57"/>
                  </a:cubicBezTo>
                  <a:cubicBezTo>
                    <a:pt x="9" y="24"/>
                    <a:pt x="9" y="24"/>
                    <a:pt x="9" y="24"/>
                  </a:cubicBezTo>
                  <a:cubicBezTo>
                    <a:pt x="0" y="24"/>
                    <a:pt x="0" y="24"/>
                    <a:pt x="0" y="24"/>
                  </a:cubicBezTo>
                  <a:cubicBezTo>
                    <a:pt x="0" y="16"/>
                    <a:pt x="0" y="16"/>
                    <a:pt x="0" y="16"/>
                  </a:cubicBezTo>
                  <a:cubicBezTo>
                    <a:pt x="9" y="16"/>
                    <a:pt x="9" y="16"/>
                    <a:pt x="9" y="16"/>
                  </a:cubicBezTo>
                  <a:cubicBezTo>
                    <a:pt x="9" y="0"/>
                    <a:pt x="9" y="0"/>
                    <a:pt x="9" y="0"/>
                  </a:cubicBezTo>
                  <a:cubicBezTo>
                    <a:pt x="17" y="0"/>
                    <a:pt x="17" y="0"/>
                    <a:pt x="17" y="0"/>
                  </a:cubicBezTo>
                  <a:lnTo>
                    <a:pt x="17" y="16"/>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3" name="Freeform 112"/>
            <p:cNvSpPr>
              <a:spLocks/>
            </p:cNvSpPr>
            <p:nvPr userDrawn="1"/>
          </p:nvSpPr>
          <p:spPr bwMode="black">
            <a:xfrm>
              <a:off x="1466" y="781"/>
              <a:ext cx="62" cy="101"/>
            </a:xfrm>
            <a:custGeom>
              <a:avLst/>
              <a:gdLst/>
              <a:ahLst/>
              <a:cxnLst>
                <a:cxn ang="0">
                  <a:pos x="0" y="0"/>
                </a:cxn>
                <a:cxn ang="0">
                  <a:pos x="9" y="0"/>
                </a:cxn>
                <a:cxn ang="0">
                  <a:pos x="9" y="28"/>
                </a:cxn>
                <a:cxn ang="0">
                  <a:pos x="9" y="28"/>
                </a:cxn>
                <a:cxn ang="0">
                  <a:pos x="26" y="19"/>
                </a:cxn>
                <a:cxn ang="0">
                  <a:pos x="44" y="38"/>
                </a:cxn>
                <a:cxn ang="0">
                  <a:pos x="44" y="72"/>
                </a:cxn>
                <a:cxn ang="0">
                  <a:pos x="35" y="72"/>
                </a:cxn>
                <a:cxn ang="0">
                  <a:pos x="35" y="37"/>
                </a:cxn>
                <a:cxn ang="0">
                  <a:pos x="24" y="26"/>
                </a:cxn>
                <a:cxn ang="0">
                  <a:pos x="9" y="43"/>
                </a:cxn>
                <a:cxn ang="0">
                  <a:pos x="9" y="72"/>
                </a:cxn>
                <a:cxn ang="0">
                  <a:pos x="0" y="72"/>
                </a:cxn>
                <a:cxn ang="0">
                  <a:pos x="0" y="0"/>
                </a:cxn>
              </a:cxnLst>
              <a:rect l="0" t="0" r="r" b="b"/>
              <a:pathLst>
                <a:path w="44" h="72">
                  <a:moveTo>
                    <a:pt x="0" y="0"/>
                  </a:moveTo>
                  <a:cubicBezTo>
                    <a:pt x="9" y="0"/>
                    <a:pt x="9" y="0"/>
                    <a:pt x="9" y="0"/>
                  </a:cubicBezTo>
                  <a:cubicBezTo>
                    <a:pt x="9" y="28"/>
                    <a:pt x="9" y="28"/>
                    <a:pt x="9" y="28"/>
                  </a:cubicBezTo>
                  <a:cubicBezTo>
                    <a:pt x="9" y="28"/>
                    <a:pt x="9" y="28"/>
                    <a:pt x="9" y="28"/>
                  </a:cubicBezTo>
                  <a:cubicBezTo>
                    <a:pt x="12" y="21"/>
                    <a:pt x="19" y="19"/>
                    <a:pt x="26" y="19"/>
                  </a:cubicBezTo>
                  <a:cubicBezTo>
                    <a:pt x="39" y="19"/>
                    <a:pt x="44" y="27"/>
                    <a:pt x="44" y="38"/>
                  </a:cubicBezTo>
                  <a:cubicBezTo>
                    <a:pt x="44" y="72"/>
                    <a:pt x="44" y="72"/>
                    <a:pt x="44" y="72"/>
                  </a:cubicBezTo>
                  <a:cubicBezTo>
                    <a:pt x="35" y="72"/>
                    <a:pt x="35" y="72"/>
                    <a:pt x="35" y="72"/>
                  </a:cubicBezTo>
                  <a:cubicBezTo>
                    <a:pt x="35" y="37"/>
                    <a:pt x="35" y="37"/>
                    <a:pt x="35" y="37"/>
                  </a:cubicBezTo>
                  <a:cubicBezTo>
                    <a:pt x="35" y="30"/>
                    <a:pt x="31" y="26"/>
                    <a:pt x="24" y="26"/>
                  </a:cubicBezTo>
                  <a:cubicBezTo>
                    <a:pt x="14" y="26"/>
                    <a:pt x="9" y="33"/>
                    <a:pt x="9" y="43"/>
                  </a:cubicBezTo>
                  <a:cubicBezTo>
                    <a:pt x="9" y="72"/>
                    <a:pt x="9" y="72"/>
                    <a:pt x="9" y="72"/>
                  </a:cubicBezTo>
                  <a:cubicBezTo>
                    <a:pt x="0" y="72"/>
                    <a:pt x="0" y="72"/>
                    <a:pt x="0" y="72"/>
                  </a:cubicBezTo>
                  <a:lnTo>
                    <a:pt x="0" y="0"/>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4" name="Freeform 113"/>
            <p:cNvSpPr>
              <a:spLocks noEditPoints="1"/>
            </p:cNvSpPr>
            <p:nvPr userDrawn="1"/>
          </p:nvSpPr>
          <p:spPr bwMode="black">
            <a:xfrm>
              <a:off x="1540" y="807"/>
              <a:ext cx="68" cy="76"/>
            </a:xfrm>
            <a:custGeom>
              <a:avLst/>
              <a:gdLst/>
              <a:ahLst/>
              <a:cxnLst>
                <a:cxn ang="0">
                  <a:pos x="47" y="37"/>
                </a:cxn>
                <a:cxn ang="0">
                  <a:pos x="25" y="54"/>
                </a:cxn>
                <a:cxn ang="0">
                  <a:pos x="0" y="27"/>
                </a:cxn>
                <a:cxn ang="0">
                  <a:pos x="24" y="0"/>
                </a:cxn>
                <a:cxn ang="0">
                  <a:pos x="48" y="30"/>
                </a:cxn>
                <a:cxn ang="0">
                  <a:pos x="9" y="30"/>
                </a:cxn>
                <a:cxn ang="0">
                  <a:pos x="25" y="47"/>
                </a:cxn>
                <a:cxn ang="0">
                  <a:pos x="39" y="37"/>
                </a:cxn>
                <a:cxn ang="0">
                  <a:pos x="47" y="37"/>
                </a:cxn>
                <a:cxn ang="0">
                  <a:pos x="39" y="22"/>
                </a:cxn>
                <a:cxn ang="0">
                  <a:pos x="24" y="7"/>
                </a:cxn>
                <a:cxn ang="0">
                  <a:pos x="9" y="22"/>
                </a:cxn>
                <a:cxn ang="0">
                  <a:pos x="39" y="22"/>
                </a:cxn>
              </a:cxnLst>
              <a:rect l="0" t="0" r="r" b="b"/>
              <a:pathLst>
                <a:path w="48" h="54">
                  <a:moveTo>
                    <a:pt x="47" y="37"/>
                  </a:moveTo>
                  <a:cubicBezTo>
                    <a:pt x="45" y="48"/>
                    <a:pt x="37" y="54"/>
                    <a:pt x="25" y="54"/>
                  </a:cubicBezTo>
                  <a:cubicBezTo>
                    <a:pt x="8" y="54"/>
                    <a:pt x="0" y="43"/>
                    <a:pt x="0" y="27"/>
                  </a:cubicBezTo>
                  <a:cubicBezTo>
                    <a:pt x="0" y="11"/>
                    <a:pt x="10" y="0"/>
                    <a:pt x="24" y="0"/>
                  </a:cubicBezTo>
                  <a:cubicBezTo>
                    <a:pt x="43" y="0"/>
                    <a:pt x="48" y="17"/>
                    <a:pt x="48" y="30"/>
                  </a:cubicBezTo>
                  <a:cubicBezTo>
                    <a:pt x="9" y="30"/>
                    <a:pt x="9" y="30"/>
                    <a:pt x="9" y="30"/>
                  </a:cubicBezTo>
                  <a:cubicBezTo>
                    <a:pt x="9" y="39"/>
                    <a:pt x="14" y="47"/>
                    <a:pt x="25" y="47"/>
                  </a:cubicBezTo>
                  <a:cubicBezTo>
                    <a:pt x="32" y="47"/>
                    <a:pt x="37" y="43"/>
                    <a:pt x="39" y="37"/>
                  </a:cubicBezTo>
                  <a:lnTo>
                    <a:pt x="47" y="37"/>
                  </a:lnTo>
                  <a:close/>
                  <a:moveTo>
                    <a:pt x="39" y="22"/>
                  </a:moveTo>
                  <a:cubicBezTo>
                    <a:pt x="38" y="14"/>
                    <a:pt x="32" y="7"/>
                    <a:pt x="24" y="7"/>
                  </a:cubicBezTo>
                  <a:cubicBezTo>
                    <a:pt x="15" y="7"/>
                    <a:pt x="9" y="14"/>
                    <a:pt x="9" y="22"/>
                  </a:cubicBezTo>
                  <a:lnTo>
                    <a:pt x="39" y="22"/>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5" name="Freeform 114"/>
            <p:cNvSpPr>
              <a:spLocks/>
            </p:cNvSpPr>
            <p:nvPr userDrawn="1"/>
          </p:nvSpPr>
          <p:spPr bwMode="black">
            <a:xfrm>
              <a:off x="1621" y="806"/>
              <a:ext cx="40" cy="76"/>
            </a:xfrm>
            <a:custGeom>
              <a:avLst/>
              <a:gdLst/>
              <a:ahLst/>
              <a:cxnLst>
                <a:cxn ang="0">
                  <a:pos x="0" y="2"/>
                </a:cxn>
                <a:cxn ang="0">
                  <a:pos x="8" y="2"/>
                </a:cxn>
                <a:cxn ang="0">
                  <a:pos x="8" y="13"/>
                </a:cxn>
                <a:cxn ang="0">
                  <a:pos x="8" y="13"/>
                </a:cxn>
                <a:cxn ang="0">
                  <a:pos x="27" y="1"/>
                </a:cxn>
                <a:cxn ang="0">
                  <a:pos x="27" y="10"/>
                </a:cxn>
                <a:cxn ang="0">
                  <a:pos x="8" y="31"/>
                </a:cxn>
                <a:cxn ang="0">
                  <a:pos x="8" y="54"/>
                </a:cxn>
                <a:cxn ang="0">
                  <a:pos x="0" y="54"/>
                </a:cxn>
                <a:cxn ang="0">
                  <a:pos x="0" y="2"/>
                </a:cxn>
              </a:cxnLst>
              <a:rect l="0" t="0" r="r" b="b"/>
              <a:pathLst>
                <a:path w="27" h="54">
                  <a:moveTo>
                    <a:pt x="0" y="2"/>
                  </a:moveTo>
                  <a:cubicBezTo>
                    <a:pt x="8" y="2"/>
                    <a:pt x="8" y="2"/>
                    <a:pt x="8" y="2"/>
                  </a:cubicBezTo>
                  <a:cubicBezTo>
                    <a:pt x="8" y="13"/>
                    <a:pt x="8" y="13"/>
                    <a:pt x="8" y="13"/>
                  </a:cubicBezTo>
                  <a:cubicBezTo>
                    <a:pt x="8" y="13"/>
                    <a:pt x="8" y="13"/>
                    <a:pt x="8" y="13"/>
                  </a:cubicBezTo>
                  <a:cubicBezTo>
                    <a:pt x="12" y="5"/>
                    <a:pt x="18" y="0"/>
                    <a:pt x="27" y="1"/>
                  </a:cubicBezTo>
                  <a:cubicBezTo>
                    <a:pt x="27" y="10"/>
                    <a:pt x="27" y="10"/>
                    <a:pt x="27" y="10"/>
                  </a:cubicBezTo>
                  <a:cubicBezTo>
                    <a:pt x="13" y="10"/>
                    <a:pt x="8" y="18"/>
                    <a:pt x="8" y="31"/>
                  </a:cubicBezTo>
                  <a:cubicBezTo>
                    <a:pt x="8" y="54"/>
                    <a:pt x="8" y="54"/>
                    <a:pt x="8" y="54"/>
                  </a:cubicBezTo>
                  <a:cubicBezTo>
                    <a:pt x="0" y="54"/>
                    <a:pt x="0" y="54"/>
                    <a:pt x="0" y="54"/>
                  </a:cubicBezTo>
                  <a:lnTo>
                    <a:pt x="0" y="2"/>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6" name="Freeform 115"/>
            <p:cNvSpPr>
              <a:spLocks/>
            </p:cNvSpPr>
            <p:nvPr userDrawn="1"/>
          </p:nvSpPr>
          <p:spPr bwMode="black">
            <a:xfrm>
              <a:off x="1655" y="866"/>
              <a:ext cx="15" cy="37"/>
            </a:xfrm>
            <a:custGeom>
              <a:avLst/>
              <a:gdLst/>
              <a:ahLst/>
              <a:cxnLst>
                <a:cxn ang="0">
                  <a:pos x="0" y="0"/>
                </a:cxn>
                <a:cxn ang="0">
                  <a:pos x="11" y="0"/>
                </a:cxn>
                <a:cxn ang="0">
                  <a:pos x="11" y="10"/>
                </a:cxn>
                <a:cxn ang="0">
                  <a:pos x="0" y="26"/>
                </a:cxn>
                <a:cxn ang="0">
                  <a:pos x="0" y="21"/>
                </a:cxn>
                <a:cxn ang="0">
                  <a:pos x="6" y="11"/>
                </a:cxn>
                <a:cxn ang="0">
                  <a:pos x="0" y="11"/>
                </a:cxn>
                <a:cxn ang="0">
                  <a:pos x="0" y="0"/>
                </a:cxn>
              </a:cxnLst>
              <a:rect l="0" t="0" r="r" b="b"/>
              <a:pathLst>
                <a:path w="11" h="26">
                  <a:moveTo>
                    <a:pt x="0" y="0"/>
                  </a:moveTo>
                  <a:cubicBezTo>
                    <a:pt x="11" y="0"/>
                    <a:pt x="11" y="0"/>
                    <a:pt x="11" y="0"/>
                  </a:cubicBezTo>
                  <a:cubicBezTo>
                    <a:pt x="11" y="10"/>
                    <a:pt x="11" y="10"/>
                    <a:pt x="11" y="10"/>
                  </a:cubicBezTo>
                  <a:cubicBezTo>
                    <a:pt x="11" y="18"/>
                    <a:pt x="8" y="24"/>
                    <a:pt x="0" y="26"/>
                  </a:cubicBezTo>
                  <a:cubicBezTo>
                    <a:pt x="0" y="21"/>
                    <a:pt x="0" y="21"/>
                    <a:pt x="0" y="21"/>
                  </a:cubicBezTo>
                  <a:cubicBezTo>
                    <a:pt x="5" y="20"/>
                    <a:pt x="6" y="14"/>
                    <a:pt x="6" y="11"/>
                  </a:cubicBezTo>
                  <a:cubicBezTo>
                    <a:pt x="0" y="11"/>
                    <a:pt x="0" y="11"/>
                    <a:pt x="0" y="11"/>
                  </a:cubicBezTo>
                  <a:lnTo>
                    <a:pt x="0" y="0"/>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7" name="Freeform 116"/>
            <p:cNvSpPr>
              <a:spLocks/>
            </p:cNvSpPr>
            <p:nvPr userDrawn="1"/>
          </p:nvSpPr>
          <p:spPr bwMode="black">
            <a:xfrm>
              <a:off x="1707" y="779"/>
              <a:ext cx="42" cy="103"/>
            </a:xfrm>
            <a:custGeom>
              <a:avLst/>
              <a:gdLst/>
              <a:ahLst/>
              <a:cxnLst>
                <a:cxn ang="0">
                  <a:pos x="9" y="29"/>
                </a:cxn>
                <a:cxn ang="0">
                  <a:pos x="0" y="29"/>
                </a:cxn>
                <a:cxn ang="0">
                  <a:pos x="0" y="21"/>
                </a:cxn>
                <a:cxn ang="0">
                  <a:pos x="9" y="21"/>
                </a:cxn>
                <a:cxn ang="0">
                  <a:pos x="9" y="13"/>
                </a:cxn>
                <a:cxn ang="0">
                  <a:pos x="23" y="0"/>
                </a:cxn>
                <a:cxn ang="0">
                  <a:pos x="29" y="1"/>
                </a:cxn>
                <a:cxn ang="0">
                  <a:pos x="29" y="9"/>
                </a:cxn>
                <a:cxn ang="0">
                  <a:pos x="24" y="8"/>
                </a:cxn>
                <a:cxn ang="0">
                  <a:pos x="17" y="14"/>
                </a:cxn>
                <a:cxn ang="0">
                  <a:pos x="17" y="21"/>
                </a:cxn>
                <a:cxn ang="0">
                  <a:pos x="28" y="21"/>
                </a:cxn>
                <a:cxn ang="0">
                  <a:pos x="28" y="29"/>
                </a:cxn>
                <a:cxn ang="0">
                  <a:pos x="17" y="29"/>
                </a:cxn>
                <a:cxn ang="0">
                  <a:pos x="17" y="73"/>
                </a:cxn>
                <a:cxn ang="0">
                  <a:pos x="9" y="73"/>
                </a:cxn>
                <a:cxn ang="0">
                  <a:pos x="9" y="29"/>
                </a:cxn>
              </a:cxnLst>
              <a:rect l="0" t="0" r="r" b="b"/>
              <a:pathLst>
                <a:path w="29" h="73">
                  <a:moveTo>
                    <a:pt x="9" y="29"/>
                  </a:moveTo>
                  <a:cubicBezTo>
                    <a:pt x="0" y="29"/>
                    <a:pt x="0" y="29"/>
                    <a:pt x="0" y="29"/>
                  </a:cubicBezTo>
                  <a:cubicBezTo>
                    <a:pt x="0" y="21"/>
                    <a:pt x="0" y="21"/>
                    <a:pt x="0" y="21"/>
                  </a:cubicBezTo>
                  <a:cubicBezTo>
                    <a:pt x="9" y="21"/>
                    <a:pt x="9" y="21"/>
                    <a:pt x="9" y="21"/>
                  </a:cubicBezTo>
                  <a:cubicBezTo>
                    <a:pt x="9" y="13"/>
                    <a:pt x="9" y="13"/>
                    <a:pt x="9" y="13"/>
                  </a:cubicBezTo>
                  <a:cubicBezTo>
                    <a:pt x="9" y="5"/>
                    <a:pt x="14" y="0"/>
                    <a:pt x="23" y="0"/>
                  </a:cubicBezTo>
                  <a:cubicBezTo>
                    <a:pt x="25" y="0"/>
                    <a:pt x="27" y="1"/>
                    <a:pt x="29" y="1"/>
                  </a:cubicBezTo>
                  <a:cubicBezTo>
                    <a:pt x="29" y="9"/>
                    <a:pt x="29" y="9"/>
                    <a:pt x="29" y="9"/>
                  </a:cubicBezTo>
                  <a:cubicBezTo>
                    <a:pt x="27" y="8"/>
                    <a:pt x="26" y="8"/>
                    <a:pt x="24" y="8"/>
                  </a:cubicBezTo>
                  <a:cubicBezTo>
                    <a:pt x="20" y="8"/>
                    <a:pt x="17" y="9"/>
                    <a:pt x="17" y="14"/>
                  </a:cubicBezTo>
                  <a:cubicBezTo>
                    <a:pt x="17" y="21"/>
                    <a:pt x="17" y="21"/>
                    <a:pt x="17" y="21"/>
                  </a:cubicBezTo>
                  <a:cubicBezTo>
                    <a:pt x="28" y="21"/>
                    <a:pt x="28" y="21"/>
                    <a:pt x="28" y="21"/>
                  </a:cubicBezTo>
                  <a:cubicBezTo>
                    <a:pt x="28" y="29"/>
                    <a:pt x="28" y="29"/>
                    <a:pt x="28" y="29"/>
                  </a:cubicBezTo>
                  <a:cubicBezTo>
                    <a:pt x="17" y="29"/>
                    <a:pt x="17" y="29"/>
                    <a:pt x="17" y="29"/>
                  </a:cubicBezTo>
                  <a:cubicBezTo>
                    <a:pt x="17" y="73"/>
                    <a:pt x="17" y="73"/>
                    <a:pt x="17" y="73"/>
                  </a:cubicBezTo>
                  <a:cubicBezTo>
                    <a:pt x="9" y="73"/>
                    <a:pt x="9" y="73"/>
                    <a:pt x="9" y="73"/>
                  </a:cubicBezTo>
                  <a:lnTo>
                    <a:pt x="9" y="29"/>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8" name="Freeform 117"/>
            <p:cNvSpPr>
              <a:spLocks noEditPoints="1"/>
            </p:cNvSpPr>
            <p:nvPr userDrawn="1"/>
          </p:nvSpPr>
          <p:spPr bwMode="black">
            <a:xfrm>
              <a:off x="1753" y="807"/>
              <a:ext cx="71" cy="76"/>
            </a:xfrm>
            <a:custGeom>
              <a:avLst/>
              <a:gdLst/>
              <a:ahLst/>
              <a:cxnLst>
                <a:cxn ang="0">
                  <a:pos x="50" y="53"/>
                </a:cxn>
                <a:cxn ang="0">
                  <a:pos x="43" y="54"/>
                </a:cxn>
                <a:cxn ang="0">
                  <a:pos x="36" y="46"/>
                </a:cxn>
                <a:cxn ang="0">
                  <a:pos x="18" y="54"/>
                </a:cxn>
                <a:cxn ang="0">
                  <a:pos x="0" y="40"/>
                </a:cxn>
                <a:cxn ang="0">
                  <a:pos x="18" y="24"/>
                </a:cxn>
                <a:cxn ang="0">
                  <a:pos x="36" y="16"/>
                </a:cxn>
                <a:cxn ang="0">
                  <a:pos x="24" y="7"/>
                </a:cxn>
                <a:cxn ang="0">
                  <a:pos x="11" y="17"/>
                </a:cxn>
                <a:cxn ang="0">
                  <a:pos x="2" y="17"/>
                </a:cxn>
                <a:cxn ang="0">
                  <a:pos x="25" y="0"/>
                </a:cxn>
                <a:cxn ang="0">
                  <a:pos x="44" y="14"/>
                </a:cxn>
                <a:cxn ang="0">
                  <a:pos x="44" y="41"/>
                </a:cxn>
                <a:cxn ang="0">
                  <a:pos x="47" y="47"/>
                </a:cxn>
                <a:cxn ang="0">
                  <a:pos x="50" y="46"/>
                </a:cxn>
                <a:cxn ang="0">
                  <a:pos x="50" y="53"/>
                </a:cxn>
                <a:cxn ang="0">
                  <a:pos x="36" y="26"/>
                </a:cxn>
                <a:cxn ang="0">
                  <a:pos x="20" y="30"/>
                </a:cxn>
                <a:cxn ang="0">
                  <a:pos x="10" y="39"/>
                </a:cxn>
                <a:cxn ang="0">
                  <a:pos x="20" y="47"/>
                </a:cxn>
                <a:cxn ang="0">
                  <a:pos x="36" y="35"/>
                </a:cxn>
                <a:cxn ang="0">
                  <a:pos x="36" y="26"/>
                </a:cxn>
              </a:cxnLst>
              <a:rect l="0" t="0" r="r" b="b"/>
              <a:pathLst>
                <a:path w="50" h="54">
                  <a:moveTo>
                    <a:pt x="50" y="53"/>
                  </a:moveTo>
                  <a:cubicBezTo>
                    <a:pt x="48" y="54"/>
                    <a:pt x="46" y="54"/>
                    <a:pt x="43" y="54"/>
                  </a:cubicBezTo>
                  <a:cubicBezTo>
                    <a:pt x="39" y="54"/>
                    <a:pt x="36" y="52"/>
                    <a:pt x="36" y="46"/>
                  </a:cubicBezTo>
                  <a:cubicBezTo>
                    <a:pt x="31" y="52"/>
                    <a:pt x="25" y="54"/>
                    <a:pt x="18" y="54"/>
                  </a:cubicBezTo>
                  <a:cubicBezTo>
                    <a:pt x="8" y="54"/>
                    <a:pt x="0" y="50"/>
                    <a:pt x="0" y="40"/>
                  </a:cubicBezTo>
                  <a:cubicBezTo>
                    <a:pt x="0" y="28"/>
                    <a:pt x="9" y="25"/>
                    <a:pt x="18" y="24"/>
                  </a:cubicBezTo>
                  <a:cubicBezTo>
                    <a:pt x="28" y="22"/>
                    <a:pt x="36" y="22"/>
                    <a:pt x="36" y="16"/>
                  </a:cubicBezTo>
                  <a:cubicBezTo>
                    <a:pt x="36" y="9"/>
                    <a:pt x="30" y="7"/>
                    <a:pt x="24" y="7"/>
                  </a:cubicBezTo>
                  <a:cubicBezTo>
                    <a:pt x="17" y="7"/>
                    <a:pt x="11" y="10"/>
                    <a:pt x="11" y="17"/>
                  </a:cubicBezTo>
                  <a:cubicBezTo>
                    <a:pt x="2" y="17"/>
                    <a:pt x="2" y="17"/>
                    <a:pt x="2" y="17"/>
                  </a:cubicBezTo>
                  <a:cubicBezTo>
                    <a:pt x="3" y="4"/>
                    <a:pt x="13" y="0"/>
                    <a:pt x="25" y="0"/>
                  </a:cubicBezTo>
                  <a:cubicBezTo>
                    <a:pt x="34" y="0"/>
                    <a:pt x="44" y="2"/>
                    <a:pt x="44" y="14"/>
                  </a:cubicBezTo>
                  <a:cubicBezTo>
                    <a:pt x="44" y="41"/>
                    <a:pt x="44" y="41"/>
                    <a:pt x="44" y="41"/>
                  </a:cubicBezTo>
                  <a:cubicBezTo>
                    <a:pt x="44" y="45"/>
                    <a:pt x="44" y="47"/>
                    <a:pt x="47" y="47"/>
                  </a:cubicBezTo>
                  <a:cubicBezTo>
                    <a:pt x="48" y="47"/>
                    <a:pt x="48" y="47"/>
                    <a:pt x="50" y="46"/>
                  </a:cubicBezTo>
                  <a:lnTo>
                    <a:pt x="50" y="53"/>
                  </a:lnTo>
                  <a:close/>
                  <a:moveTo>
                    <a:pt x="36" y="26"/>
                  </a:moveTo>
                  <a:cubicBezTo>
                    <a:pt x="32" y="29"/>
                    <a:pt x="26" y="29"/>
                    <a:pt x="20" y="30"/>
                  </a:cubicBezTo>
                  <a:cubicBezTo>
                    <a:pt x="14" y="31"/>
                    <a:pt x="10" y="33"/>
                    <a:pt x="10" y="39"/>
                  </a:cubicBezTo>
                  <a:cubicBezTo>
                    <a:pt x="10" y="45"/>
                    <a:pt x="14" y="47"/>
                    <a:pt x="20" y="47"/>
                  </a:cubicBezTo>
                  <a:cubicBezTo>
                    <a:pt x="31" y="47"/>
                    <a:pt x="36" y="40"/>
                    <a:pt x="36" y="35"/>
                  </a:cubicBezTo>
                  <a:lnTo>
                    <a:pt x="36" y="26"/>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9" name="Freeform 118"/>
            <p:cNvSpPr>
              <a:spLocks/>
            </p:cNvSpPr>
            <p:nvPr userDrawn="1"/>
          </p:nvSpPr>
          <p:spPr bwMode="black">
            <a:xfrm>
              <a:off x="1830" y="807"/>
              <a:ext cx="61" cy="76"/>
            </a:xfrm>
            <a:custGeom>
              <a:avLst/>
              <a:gdLst/>
              <a:ahLst/>
              <a:cxnLst>
                <a:cxn ang="0">
                  <a:pos x="9" y="37"/>
                </a:cxn>
                <a:cxn ang="0">
                  <a:pos x="23" y="47"/>
                </a:cxn>
                <a:cxn ang="0">
                  <a:pos x="36" y="39"/>
                </a:cxn>
                <a:cxn ang="0">
                  <a:pos x="18" y="29"/>
                </a:cxn>
                <a:cxn ang="0">
                  <a:pos x="1" y="15"/>
                </a:cxn>
                <a:cxn ang="0">
                  <a:pos x="21" y="0"/>
                </a:cxn>
                <a:cxn ang="0">
                  <a:pos x="42" y="16"/>
                </a:cxn>
                <a:cxn ang="0">
                  <a:pos x="34" y="16"/>
                </a:cxn>
                <a:cxn ang="0">
                  <a:pos x="22" y="7"/>
                </a:cxn>
                <a:cxn ang="0">
                  <a:pos x="10" y="14"/>
                </a:cxn>
                <a:cxn ang="0">
                  <a:pos x="28" y="23"/>
                </a:cxn>
                <a:cxn ang="0">
                  <a:pos x="45" y="38"/>
                </a:cxn>
                <a:cxn ang="0">
                  <a:pos x="22" y="54"/>
                </a:cxn>
                <a:cxn ang="0">
                  <a:pos x="0" y="37"/>
                </a:cxn>
                <a:cxn ang="0">
                  <a:pos x="9" y="37"/>
                </a:cxn>
              </a:cxnLst>
              <a:rect l="0" t="0" r="r" b="b"/>
              <a:pathLst>
                <a:path w="45" h="54">
                  <a:moveTo>
                    <a:pt x="9" y="37"/>
                  </a:moveTo>
                  <a:cubicBezTo>
                    <a:pt x="9" y="44"/>
                    <a:pt x="16" y="47"/>
                    <a:pt x="23" y="47"/>
                  </a:cubicBezTo>
                  <a:cubicBezTo>
                    <a:pt x="28" y="47"/>
                    <a:pt x="36" y="46"/>
                    <a:pt x="36" y="39"/>
                  </a:cubicBezTo>
                  <a:cubicBezTo>
                    <a:pt x="36" y="32"/>
                    <a:pt x="27" y="31"/>
                    <a:pt x="18" y="29"/>
                  </a:cubicBezTo>
                  <a:cubicBezTo>
                    <a:pt x="10" y="27"/>
                    <a:pt x="1" y="25"/>
                    <a:pt x="1" y="15"/>
                  </a:cubicBezTo>
                  <a:cubicBezTo>
                    <a:pt x="1" y="4"/>
                    <a:pt x="12" y="0"/>
                    <a:pt x="21" y="0"/>
                  </a:cubicBezTo>
                  <a:cubicBezTo>
                    <a:pt x="32" y="0"/>
                    <a:pt x="42" y="3"/>
                    <a:pt x="42" y="16"/>
                  </a:cubicBezTo>
                  <a:cubicBezTo>
                    <a:pt x="34" y="16"/>
                    <a:pt x="34" y="16"/>
                    <a:pt x="34" y="16"/>
                  </a:cubicBezTo>
                  <a:cubicBezTo>
                    <a:pt x="33" y="9"/>
                    <a:pt x="27" y="7"/>
                    <a:pt x="22" y="7"/>
                  </a:cubicBezTo>
                  <a:cubicBezTo>
                    <a:pt x="16" y="7"/>
                    <a:pt x="10" y="9"/>
                    <a:pt x="10" y="14"/>
                  </a:cubicBezTo>
                  <a:cubicBezTo>
                    <a:pt x="10" y="20"/>
                    <a:pt x="20" y="21"/>
                    <a:pt x="28" y="23"/>
                  </a:cubicBezTo>
                  <a:cubicBezTo>
                    <a:pt x="36" y="25"/>
                    <a:pt x="45" y="28"/>
                    <a:pt x="45" y="38"/>
                  </a:cubicBezTo>
                  <a:cubicBezTo>
                    <a:pt x="45" y="50"/>
                    <a:pt x="33" y="54"/>
                    <a:pt x="22" y="54"/>
                  </a:cubicBezTo>
                  <a:cubicBezTo>
                    <a:pt x="11" y="54"/>
                    <a:pt x="1" y="50"/>
                    <a:pt x="0" y="37"/>
                  </a:cubicBezTo>
                  <a:lnTo>
                    <a:pt x="9" y="37"/>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30" name="Freeform 119"/>
            <p:cNvSpPr>
              <a:spLocks/>
            </p:cNvSpPr>
            <p:nvPr userDrawn="1"/>
          </p:nvSpPr>
          <p:spPr bwMode="black">
            <a:xfrm>
              <a:off x="1899" y="786"/>
              <a:ext cx="40" cy="96"/>
            </a:xfrm>
            <a:custGeom>
              <a:avLst/>
              <a:gdLst/>
              <a:ahLst/>
              <a:cxnLst>
                <a:cxn ang="0">
                  <a:pos x="17" y="16"/>
                </a:cxn>
                <a:cxn ang="0">
                  <a:pos x="27" y="16"/>
                </a:cxn>
                <a:cxn ang="0">
                  <a:pos x="27" y="24"/>
                </a:cxn>
                <a:cxn ang="0">
                  <a:pos x="17" y="24"/>
                </a:cxn>
                <a:cxn ang="0">
                  <a:pos x="17" y="56"/>
                </a:cxn>
                <a:cxn ang="0">
                  <a:pos x="24" y="61"/>
                </a:cxn>
                <a:cxn ang="0">
                  <a:pos x="27" y="61"/>
                </a:cxn>
                <a:cxn ang="0">
                  <a:pos x="27" y="68"/>
                </a:cxn>
                <a:cxn ang="0">
                  <a:pos x="21" y="68"/>
                </a:cxn>
                <a:cxn ang="0">
                  <a:pos x="8" y="57"/>
                </a:cxn>
                <a:cxn ang="0">
                  <a:pos x="8" y="24"/>
                </a:cxn>
                <a:cxn ang="0">
                  <a:pos x="0" y="24"/>
                </a:cxn>
                <a:cxn ang="0">
                  <a:pos x="0" y="16"/>
                </a:cxn>
                <a:cxn ang="0">
                  <a:pos x="8" y="16"/>
                </a:cxn>
                <a:cxn ang="0">
                  <a:pos x="8" y="0"/>
                </a:cxn>
                <a:cxn ang="0">
                  <a:pos x="17" y="0"/>
                </a:cxn>
                <a:cxn ang="0">
                  <a:pos x="17" y="16"/>
                </a:cxn>
              </a:cxnLst>
              <a:rect l="0" t="0" r="r" b="b"/>
              <a:pathLst>
                <a:path w="27" h="68">
                  <a:moveTo>
                    <a:pt x="17" y="16"/>
                  </a:moveTo>
                  <a:cubicBezTo>
                    <a:pt x="27" y="16"/>
                    <a:pt x="27" y="16"/>
                    <a:pt x="27" y="16"/>
                  </a:cubicBezTo>
                  <a:cubicBezTo>
                    <a:pt x="27" y="24"/>
                    <a:pt x="27" y="24"/>
                    <a:pt x="27" y="24"/>
                  </a:cubicBezTo>
                  <a:cubicBezTo>
                    <a:pt x="17" y="24"/>
                    <a:pt x="17" y="24"/>
                    <a:pt x="17" y="24"/>
                  </a:cubicBezTo>
                  <a:cubicBezTo>
                    <a:pt x="17" y="56"/>
                    <a:pt x="17" y="56"/>
                    <a:pt x="17" y="56"/>
                  </a:cubicBezTo>
                  <a:cubicBezTo>
                    <a:pt x="17" y="60"/>
                    <a:pt x="18" y="61"/>
                    <a:pt x="24" y="61"/>
                  </a:cubicBezTo>
                  <a:cubicBezTo>
                    <a:pt x="27" y="61"/>
                    <a:pt x="27" y="61"/>
                    <a:pt x="27" y="61"/>
                  </a:cubicBezTo>
                  <a:cubicBezTo>
                    <a:pt x="27" y="68"/>
                    <a:pt x="27" y="68"/>
                    <a:pt x="27" y="68"/>
                  </a:cubicBezTo>
                  <a:cubicBezTo>
                    <a:pt x="21" y="68"/>
                    <a:pt x="21" y="68"/>
                    <a:pt x="21" y="68"/>
                  </a:cubicBezTo>
                  <a:cubicBezTo>
                    <a:pt x="12" y="68"/>
                    <a:pt x="8" y="66"/>
                    <a:pt x="8" y="57"/>
                  </a:cubicBezTo>
                  <a:cubicBezTo>
                    <a:pt x="8" y="24"/>
                    <a:pt x="8" y="24"/>
                    <a:pt x="8" y="24"/>
                  </a:cubicBezTo>
                  <a:cubicBezTo>
                    <a:pt x="0" y="24"/>
                    <a:pt x="0" y="24"/>
                    <a:pt x="0" y="24"/>
                  </a:cubicBezTo>
                  <a:cubicBezTo>
                    <a:pt x="0" y="16"/>
                    <a:pt x="0" y="16"/>
                    <a:pt x="0" y="16"/>
                  </a:cubicBezTo>
                  <a:cubicBezTo>
                    <a:pt x="8" y="16"/>
                    <a:pt x="8" y="16"/>
                    <a:pt x="8" y="16"/>
                  </a:cubicBezTo>
                  <a:cubicBezTo>
                    <a:pt x="8" y="0"/>
                    <a:pt x="8" y="0"/>
                    <a:pt x="8" y="0"/>
                  </a:cubicBezTo>
                  <a:cubicBezTo>
                    <a:pt x="17" y="0"/>
                    <a:pt x="17" y="0"/>
                    <a:pt x="17" y="0"/>
                  </a:cubicBezTo>
                  <a:lnTo>
                    <a:pt x="17" y="16"/>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31" name="Freeform 120"/>
            <p:cNvSpPr>
              <a:spLocks noEditPoints="1"/>
            </p:cNvSpPr>
            <p:nvPr userDrawn="1"/>
          </p:nvSpPr>
          <p:spPr bwMode="black">
            <a:xfrm>
              <a:off x="1945" y="807"/>
              <a:ext cx="70" cy="76"/>
            </a:xfrm>
            <a:custGeom>
              <a:avLst/>
              <a:gdLst/>
              <a:ahLst/>
              <a:cxnLst>
                <a:cxn ang="0">
                  <a:pos x="48" y="37"/>
                </a:cxn>
                <a:cxn ang="0">
                  <a:pos x="25" y="54"/>
                </a:cxn>
                <a:cxn ang="0">
                  <a:pos x="0" y="27"/>
                </a:cxn>
                <a:cxn ang="0">
                  <a:pos x="25" y="0"/>
                </a:cxn>
                <a:cxn ang="0">
                  <a:pos x="48" y="30"/>
                </a:cxn>
                <a:cxn ang="0">
                  <a:pos x="9" y="30"/>
                </a:cxn>
                <a:cxn ang="0">
                  <a:pos x="25" y="47"/>
                </a:cxn>
                <a:cxn ang="0">
                  <a:pos x="39" y="37"/>
                </a:cxn>
                <a:cxn ang="0">
                  <a:pos x="48" y="37"/>
                </a:cxn>
                <a:cxn ang="0">
                  <a:pos x="39" y="22"/>
                </a:cxn>
                <a:cxn ang="0">
                  <a:pos x="24" y="7"/>
                </a:cxn>
                <a:cxn ang="0">
                  <a:pos x="9" y="22"/>
                </a:cxn>
                <a:cxn ang="0">
                  <a:pos x="39" y="22"/>
                </a:cxn>
              </a:cxnLst>
              <a:rect l="0" t="0" r="r" b="b"/>
              <a:pathLst>
                <a:path w="49" h="54">
                  <a:moveTo>
                    <a:pt x="48" y="37"/>
                  </a:moveTo>
                  <a:cubicBezTo>
                    <a:pt x="45" y="48"/>
                    <a:pt x="37" y="54"/>
                    <a:pt x="25" y="54"/>
                  </a:cubicBezTo>
                  <a:cubicBezTo>
                    <a:pt x="9" y="54"/>
                    <a:pt x="1" y="43"/>
                    <a:pt x="0" y="27"/>
                  </a:cubicBezTo>
                  <a:cubicBezTo>
                    <a:pt x="0" y="11"/>
                    <a:pt x="10" y="0"/>
                    <a:pt x="25" y="0"/>
                  </a:cubicBezTo>
                  <a:cubicBezTo>
                    <a:pt x="43" y="0"/>
                    <a:pt x="49" y="17"/>
                    <a:pt x="48" y="30"/>
                  </a:cubicBezTo>
                  <a:cubicBezTo>
                    <a:pt x="9" y="30"/>
                    <a:pt x="9" y="30"/>
                    <a:pt x="9" y="30"/>
                  </a:cubicBezTo>
                  <a:cubicBezTo>
                    <a:pt x="9" y="39"/>
                    <a:pt x="14" y="47"/>
                    <a:pt x="25" y="47"/>
                  </a:cubicBezTo>
                  <a:cubicBezTo>
                    <a:pt x="33" y="47"/>
                    <a:pt x="38" y="43"/>
                    <a:pt x="39" y="37"/>
                  </a:cubicBezTo>
                  <a:lnTo>
                    <a:pt x="48" y="37"/>
                  </a:lnTo>
                  <a:close/>
                  <a:moveTo>
                    <a:pt x="39" y="22"/>
                  </a:moveTo>
                  <a:cubicBezTo>
                    <a:pt x="39" y="14"/>
                    <a:pt x="33" y="7"/>
                    <a:pt x="24" y="7"/>
                  </a:cubicBezTo>
                  <a:cubicBezTo>
                    <a:pt x="15" y="7"/>
                    <a:pt x="10" y="14"/>
                    <a:pt x="9" y="22"/>
                  </a:cubicBezTo>
                  <a:lnTo>
                    <a:pt x="39" y="22"/>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32" name="Freeform 121"/>
            <p:cNvSpPr>
              <a:spLocks/>
            </p:cNvSpPr>
            <p:nvPr userDrawn="1"/>
          </p:nvSpPr>
          <p:spPr bwMode="black">
            <a:xfrm>
              <a:off x="2026" y="806"/>
              <a:ext cx="38" cy="76"/>
            </a:xfrm>
            <a:custGeom>
              <a:avLst/>
              <a:gdLst/>
              <a:ahLst/>
              <a:cxnLst>
                <a:cxn ang="0">
                  <a:pos x="0" y="2"/>
                </a:cxn>
                <a:cxn ang="0">
                  <a:pos x="8" y="2"/>
                </a:cxn>
                <a:cxn ang="0">
                  <a:pos x="8" y="13"/>
                </a:cxn>
                <a:cxn ang="0">
                  <a:pos x="8" y="13"/>
                </a:cxn>
                <a:cxn ang="0">
                  <a:pos x="27" y="1"/>
                </a:cxn>
                <a:cxn ang="0">
                  <a:pos x="27" y="10"/>
                </a:cxn>
                <a:cxn ang="0">
                  <a:pos x="9" y="31"/>
                </a:cxn>
                <a:cxn ang="0">
                  <a:pos x="9" y="54"/>
                </a:cxn>
                <a:cxn ang="0">
                  <a:pos x="0" y="54"/>
                </a:cxn>
                <a:cxn ang="0">
                  <a:pos x="0" y="2"/>
                </a:cxn>
              </a:cxnLst>
              <a:rect l="0" t="0" r="r" b="b"/>
              <a:pathLst>
                <a:path w="27" h="54">
                  <a:moveTo>
                    <a:pt x="0" y="2"/>
                  </a:moveTo>
                  <a:cubicBezTo>
                    <a:pt x="8" y="2"/>
                    <a:pt x="8" y="2"/>
                    <a:pt x="8" y="2"/>
                  </a:cubicBezTo>
                  <a:cubicBezTo>
                    <a:pt x="8" y="13"/>
                    <a:pt x="8" y="13"/>
                    <a:pt x="8" y="13"/>
                  </a:cubicBezTo>
                  <a:cubicBezTo>
                    <a:pt x="8" y="13"/>
                    <a:pt x="8" y="13"/>
                    <a:pt x="8" y="13"/>
                  </a:cubicBezTo>
                  <a:cubicBezTo>
                    <a:pt x="12" y="5"/>
                    <a:pt x="18" y="0"/>
                    <a:pt x="27" y="1"/>
                  </a:cubicBezTo>
                  <a:cubicBezTo>
                    <a:pt x="27" y="10"/>
                    <a:pt x="27" y="10"/>
                    <a:pt x="27" y="10"/>
                  </a:cubicBezTo>
                  <a:cubicBezTo>
                    <a:pt x="14" y="10"/>
                    <a:pt x="9" y="18"/>
                    <a:pt x="9" y="31"/>
                  </a:cubicBezTo>
                  <a:cubicBezTo>
                    <a:pt x="9" y="54"/>
                    <a:pt x="9" y="54"/>
                    <a:pt x="9" y="54"/>
                  </a:cubicBezTo>
                  <a:cubicBezTo>
                    <a:pt x="0" y="54"/>
                    <a:pt x="0" y="54"/>
                    <a:pt x="0" y="54"/>
                  </a:cubicBezTo>
                  <a:lnTo>
                    <a:pt x="0" y="2"/>
                  </a:lnTo>
                  <a:close/>
                </a:path>
              </a:pathLst>
            </a:custGeom>
            <a:solidFill>
              <a:schemeClr val="bg1"/>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grpSp>
      <p:pic>
        <p:nvPicPr>
          <p:cNvPr id="33" name="Picture 124" descr="42-16429977_TwoBusinessMen"/>
          <p:cNvPicPr>
            <a:picLocks noChangeAspect="1" noChangeArrowheads="1"/>
          </p:cNvPicPr>
          <p:nvPr userDrawn="1"/>
        </p:nvPicPr>
        <p:blipFill>
          <a:blip r:embed="rId3"/>
          <a:srcRect/>
          <a:stretch>
            <a:fillRect/>
          </a:stretch>
        </p:blipFill>
        <p:spPr bwMode="auto">
          <a:xfrm>
            <a:off x="6338888" y="2317750"/>
            <a:ext cx="2652712" cy="4435475"/>
          </a:xfrm>
          <a:prstGeom prst="rect">
            <a:avLst/>
          </a:prstGeom>
          <a:noFill/>
          <a:ln w="9525">
            <a:noFill/>
            <a:miter lim="800000"/>
            <a:headEnd/>
            <a:tailEnd/>
          </a:ln>
        </p:spPr>
      </p:pic>
      <p:sp>
        <p:nvSpPr>
          <p:cNvPr id="4100" name="Rectangle 4"/>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4099" name="Rectangle 3"/>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297904E1-BCC9-43B1-B5A9-5942CE6AA4A8}"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5"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76E3E88A-899B-4457-9143-F63DA7E108D4}"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5"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09AAC941-3BD2-442F-AD34-1DCA56B19949}"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6"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noFill/>
          <a:ln w="9525">
            <a:noFill/>
            <a:miter lim="800000"/>
            <a:headEnd/>
            <a:tailEnd/>
          </a:ln>
          <a:effectLst/>
        </p:spPr>
        <p:txBody>
          <a:bodyPr/>
          <a:lstStyle>
            <a:lvl1pPr algn="l" rtl="0" fontAlgn="base">
              <a:spcBef>
                <a:spcPct val="0"/>
              </a:spcBef>
              <a:spcAft>
                <a:spcPct val="0"/>
              </a:spcAft>
              <a:defRPr lang="en-US" sz="3000" b="1" dirty="0" smtClean="0">
                <a:solidFill>
                  <a:schemeClr val="tx1"/>
                </a:solidFill>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8CABADD4-42A5-47FA-B9D6-8007E19BE234}"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8"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5E3409E7-6E48-4BE5-AD4F-631BB0CF03B9}"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4"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D4995736-541E-44DC-82D7-242A4962B640}"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3"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500F0E89-9ABC-499E-A432-E37BBFC2FD58}"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6"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40C4335C-BCBB-471F-84C7-E56965F92C3B}"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6"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7147DA66-157A-4CC4-9C2A-DEC450FF3DA7}"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5"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5638" y="104775"/>
            <a:ext cx="2005012" cy="63722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104775"/>
            <a:ext cx="5862638" cy="63722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7F7A5D14-605D-4759-8DD8-BAC50A2815E4}"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5"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90600" y="1123950"/>
            <a:ext cx="7924800" cy="5353050"/>
          </a:xfrm>
        </p:spPr>
        <p:txBody>
          <a:bodyPr/>
          <a:lstStyle/>
          <a:p>
            <a:pPr lvl="0"/>
            <a:endParaRPr lang="en-US" noProof="0" dirty="0"/>
          </a:p>
        </p:txBody>
      </p:sp>
      <p:sp>
        <p:nvSpPr>
          <p:cNvPr id="4" name="Rectangle 6"/>
          <p:cNvSpPr>
            <a:spLocks noGrp="1" noChangeArrowheads="1"/>
          </p:cNvSpPr>
          <p:nvPr>
            <p:ph type="sldNum" sz="quarter" idx="10"/>
          </p:nvPr>
        </p:nvSpPr>
        <p:spPr>
          <a:ln/>
        </p:spPr>
        <p:txBody>
          <a:bodyPr/>
          <a:lstStyle>
            <a:lvl1pPr>
              <a:defRPr/>
            </a:lvl1pPr>
          </a:lstStyle>
          <a:p>
            <a:pPr algn="r" rtl="0" fontAlgn="base">
              <a:spcBef>
                <a:spcPct val="0"/>
              </a:spcBef>
              <a:spcAft>
                <a:spcPct val="0"/>
              </a:spcAft>
            </a:pPr>
            <a:fld id="{C9586F4B-D553-4F3B-8529-1F60D92FDBD3}" type="slidenum">
              <a:rPr lang="en-US" sz="1000" b="1" kern="1200">
                <a:solidFill>
                  <a:srgbClr val="A5A5A5"/>
                </a:solidFill>
                <a:latin typeface="Arial" charset="0"/>
                <a:cs typeface="+mn-cs"/>
              </a:rPr>
              <a:pPr algn="r" rtl="0" fontAlgn="base">
                <a:spcBef>
                  <a:spcPct val="0"/>
                </a:spcBef>
                <a:spcAft>
                  <a:spcPct val="0"/>
                </a:spcAft>
              </a:pPr>
              <a:t>‹#›</a:t>
            </a:fld>
            <a:endParaRPr lang="en-US" sz="1000" b="1" kern="1200" dirty="0">
              <a:solidFill>
                <a:srgbClr val="A5A5A5"/>
              </a:solidFill>
              <a:latin typeface="Arial" charset="0"/>
              <a:cs typeface="+mn-cs"/>
            </a:endParaRPr>
          </a:p>
        </p:txBody>
      </p:sp>
      <p:sp>
        <p:nvSpPr>
          <p:cNvPr id="5" name="Rectangle 71"/>
          <p:cNvSpPr>
            <a:spLocks noGrp="1" noChangeArrowheads="1"/>
          </p:cNvSpPr>
          <p:nvPr>
            <p:ph type="ftr" sz="quarter" idx="11"/>
          </p:nvPr>
        </p:nvSpPr>
        <p:spPr>
          <a:ln/>
        </p:spPr>
        <p:txBody>
          <a:bodyPr/>
          <a:lstStyle>
            <a:lvl1pPr>
              <a:defRPr/>
            </a:lvl1pPr>
          </a:lstStyle>
          <a:p>
            <a:pPr algn="ctr" rtl="0" fontAlgn="base">
              <a:spcBef>
                <a:spcPct val="0"/>
              </a:spcBef>
              <a:spcAft>
                <a:spcPct val="0"/>
              </a:spcAft>
            </a:pPr>
            <a:endParaRPr lang="en-US" sz="1000" kern="1200" dirty="0">
              <a:solidFill>
                <a:srgbClr val="A5A5A5"/>
              </a:solidFill>
              <a:latin typeface="Arial" charset="0"/>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161" name="Picture 41" descr="Macintosh HD:Users:lawterd:Desktop:VZ_Title.png"/>
          <p:cNvPicPr>
            <a:picLocks noChangeAspect="1" noChangeArrowheads="1"/>
          </p:cNvPicPr>
          <p:nvPr/>
        </p:nvPicPr>
        <p:blipFill>
          <a:blip r:embed="rId2" r:link="rId3"/>
          <a:srcRect/>
          <a:stretch>
            <a:fillRect/>
          </a:stretch>
        </p:blipFill>
        <p:spPr bwMode="auto">
          <a:xfrm>
            <a:off x="0" y="0"/>
            <a:ext cx="9145588" cy="6859588"/>
          </a:xfrm>
          <a:prstGeom prst="rect">
            <a:avLst/>
          </a:prstGeom>
          <a:noFill/>
        </p:spPr>
      </p:pic>
      <p:sp>
        <p:nvSpPr>
          <p:cNvPr id="5123" name="Rectangle 3"/>
          <p:cNvSpPr>
            <a:spLocks noGrp="1" noChangeArrowheads="1"/>
          </p:cNvSpPr>
          <p:nvPr>
            <p:ph type="ctrTitle"/>
          </p:nvPr>
        </p:nvSpPr>
        <p:spPr>
          <a:xfrm>
            <a:off x="341313" y="1409700"/>
            <a:ext cx="8331200" cy="1636713"/>
          </a:xfrm>
        </p:spPr>
        <p:txBody>
          <a:bodyPr anchor="t"/>
          <a:lstStyle>
            <a:lvl1pPr algn="l">
              <a:lnSpc>
                <a:spcPct val="90000"/>
              </a:lnSpc>
              <a:defRPr sz="4400"/>
            </a:lvl1pPr>
          </a:lstStyle>
          <a:p>
            <a:r>
              <a:rPr lang="en-US"/>
              <a:t>Click to edit Master title style</a:t>
            </a:r>
          </a:p>
        </p:txBody>
      </p:sp>
      <p:sp>
        <p:nvSpPr>
          <p:cNvPr id="5124" name="Rectangle 4"/>
          <p:cNvSpPr>
            <a:spLocks noGrp="1" noChangeArrowheads="1"/>
          </p:cNvSpPr>
          <p:nvPr>
            <p:ph type="subTitle" idx="1"/>
          </p:nvPr>
        </p:nvSpPr>
        <p:spPr>
          <a:xfrm>
            <a:off x="341313" y="3811588"/>
            <a:ext cx="8331200" cy="1752600"/>
          </a:xfrm>
        </p:spPr>
        <p:txBody>
          <a:bodyPr/>
          <a:lstStyle>
            <a:lvl1pPr marL="0" indent="0">
              <a:buFontTx/>
              <a:buNone/>
              <a:defRPr sz="2800"/>
            </a:lvl1pPr>
          </a:lstStyle>
          <a:p>
            <a:r>
              <a:rPr lang="en-US"/>
              <a:t>Click to edit Master subtitle style</a:t>
            </a:r>
          </a:p>
        </p:txBody>
      </p:sp>
      <p:sp>
        <p:nvSpPr>
          <p:cNvPr id="5150" name="Rectangle 30"/>
          <p:cNvSpPr>
            <a:spLocks noChangeArrowheads="1"/>
          </p:cNvSpPr>
          <p:nvPr/>
        </p:nvSpPr>
        <p:spPr bwMode="auto">
          <a:xfrm>
            <a:off x="0" y="6542088"/>
            <a:ext cx="9144000" cy="147637"/>
          </a:xfrm>
          <a:prstGeom prst="rect">
            <a:avLst/>
          </a:prstGeom>
          <a:solidFill>
            <a:schemeClr val="tx2"/>
          </a:solidFill>
          <a:ln w="9525">
            <a:noFill/>
            <a:miter lim="800000"/>
            <a:headEnd/>
            <a:tailEnd/>
          </a:ln>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pic>
        <p:nvPicPr>
          <p:cNvPr id="5167" name="Picture 47" descr="CI_PROJECTS:Verizon:Verizon_25385_House_Style:04_Production_Dev:04_Stationery_Production:PowerPoint:art:VZBtitle_PowerPoint.png"/>
          <p:cNvPicPr>
            <a:picLocks noChangeAspect="1" noChangeArrowheads="1"/>
          </p:cNvPicPr>
          <p:nvPr/>
        </p:nvPicPr>
        <p:blipFill>
          <a:blip r:embed="rId4" r:link="rId5"/>
          <a:srcRect/>
          <a:stretch>
            <a:fillRect/>
          </a:stretch>
        </p:blipFill>
        <p:spPr bwMode="auto">
          <a:xfrm>
            <a:off x="6618288" y="241300"/>
            <a:ext cx="2054225" cy="722313"/>
          </a:xfrm>
          <a:prstGeom prst="rect">
            <a:avLst/>
          </a:prstGeom>
          <a:noFill/>
        </p:spPr>
      </p:pic>
    </p:spTree>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90525" y="1427163"/>
            <a:ext cx="4064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6925" y="1427163"/>
            <a:ext cx="4065588"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9238" y="241300"/>
            <a:ext cx="2073275" cy="5834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825" y="241300"/>
            <a:ext cx="6069013" cy="5834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77825" y="241300"/>
            <a:ext cx="8245475" cy="9731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90525" y="1427163"/>
            <a:ext cx="8281988" cy="4648200"/>
          </a:xfrm>
        </p:spPr>
        <p:txBody>
          <a:bodyPr/>
          <a:lstStyle/>
          <a:p>
            <a:endParaRPr lang="en-US"/>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7718425" y="479425"/>
            <a:ext cx="1155700" cy="663575"/>
          </a:xfrm>
          <a:prstGeom prst="rect">
            <a:avLst/>
          </a:prstGeom>
          <a:noFill/>
          <a:ln w="9525">
            <a:noFill/>
            <a:round/>
            <a:headEnd/>
            <a:tailEnd/>
          </a:ln>
        </p:spPr>
      </p:pic>
      <p:sp>
        <p:nvSpPr>
          <p:cNvPr id="5" name="Line 3"/>
          <p:cNvSpPr>
            <a:spLocks noChangeShapeType="1"/>
          </p:cNvSpPr>
          <p:nvPr userDrawn="1"/>
        </p:nvSpPr>
        <p:spPr bwMode="auto">
          <a:xfrm>
            <a:off x="0" y="1333500"/>
            <a:ext cx="9144000" cy="1588"/>
          </a:xfrm>
          <a:prstGeom prst="line">
            <a:avLst/>
          </a:prstGeom>
          <a:noFill/>
          <a:ln w="76320">
            <a:solidFill>
              <a:srgbClr val="FF9900"/>
            </a:solidFill>
            <a:miter lim="800000"/>
            <a:headEnd/>
            <a:tailEnd/>
          </a:ln>
          <a:effectLst/>
        </p:spPr>
        <p:txBody>
          <a:bodyPr/>
          <a:lstStyle/>
          <a:p>
            <a:pPr algn="l" defTabSz="457200" rtl="0" fontAlgn="base">
              <a:spcBef>
                <a:spcPct val="0"/>
              </a:spcBef>
              <a:spcAft>
                <a:spcPct val="0"/>
              </a:spcAft>
              <a:buClr>
                <a:srgbClr val="000000"/>
              </a:buClr>
              <a:buSzPct val="100000"/>
              <a:buFont typeface="Times New Roman" pitchFamily="18" charset="0"/>
              <a:buNone/>
              <a:defRPr/>
            </a:pPr>
            <a:endParaRPr lang="en-US" sz="2000" kern="1200">
              <a:solidFill>
                <a:srgbClr val="FFFFFF"/>
              </a:solidFill>
              <a:latin typeface="Arial" pitchFamily="34" charset="0"/>
              <a:ea typeface="ＭＳ Ｐゴシック" pitchFamily="1" charset="-128"/>
              <a:cs typeface="+mn-cs"/>
            </a:endParaRPr>
          </a:p>
        </p:txBody>
      </p:sp>
      <p:sp>
        <p:nvSpPr>
          <p:cNvPr id="6" name="Line 4"/>
          <p:cNvSpPr>
            <a:spLocks noChangeShapeType="1"/>
          </p:cNvSpPr>
          <p:nvPr userDrawn="1"/>
        </p:nvSpPr>
        <p:spPr bwMode="auto">
          <a:xfrm>
            <a:off x="0" y="1485900"/>
            <a:ext cx="9144000" cy="1588"/>
          </a:xfrm>
          <a:prstGeom prst="line">
            <a:avLst/>
          </a:prstGeom>
          <a:noFill/>
          <a:ln w="38160">
            <a:solidFill>
              <a:srgbClr val="000000"/>
            </a:solidFill>
            <a:miter lim="800000"/>
            <a:headEnd/>
            <a:tailEnd/>
          </a:ln>
          <a:effectLst/>
        </p:spPr>
        <p:txBody>
          <a:bodyPr/>
          <a:lstStyle/>
          <a:p>
            <a:pPr algn="l" defTabSz="457200" rtl="0" fontAlgn="base">
              <a:spcBef>
                <a:spcPct val="0"/>
              </a:spcBef>
              <a:spcAft>
                <a:spcPct val="0"/>
              </a:spcAft>
              <a:buClr>
                <a:srgbClr val="000000"/>
              </a:buClr>
              <a:buSzPct val="100000"/>
              <a:buFont typeface="Times New Roman" pitchFamily="18" charset="0"/>
              <a:buNone/>
              <a:defRPr/>
            </a:pPr>
            <a:endParaRPr lang="en-US" sz="2000" kern="1200">
              <a:solidFill>
                <a:srgbClr val="FFFFFF"/>
              </a:solidFill>
              <a:latin typeface="Arial" pitchFamily="34" charset="0"/>
              <a:ea typeface="ＭＳ Ｐゴシック" pitchFamily="1" charset="-128"/>
              <a:cs typeface="+mn-cs"/>
            </a:endParaRPr>
          </a:p>
        </p:txBody>
      </p:sp>
      <p:sp>
        <p:nvSpPr>
          <p:cNvPr id="7" name="Line 5"/>
          <p:cNvSpPr>
            <a:spLocks noChangeShapeType="1"/>
          </p:cNvSpPr>
          <p:nvPr userDrawn="1"/>
        </p:nvSpPr>
        <p:spPr bwMode="auto">
          <a:xfrm>
            <a:off x="0" y="1409700"/>
            <a:ext cx="9144000" cy="1588"/>
          </a:xfrm>
          <a:prstGeom prst="line">
            <a:avLst/>
          </a:prstGeom>
          <a:noFill/>
          <a:ln w="38160">
            <a:solidFill>
              <a:srgbClr val="000000"/>
            </a:solidFill>
            <a:miter lim="800000"/>
            <a:headEnd/>
            <a:tailEnd/>
          </a:ln>
          <a:effectLst/>
        </p:spPr>
        <p:txBody>
          <a:bodyPr/>
          <a:lstStyle/>
          <a:p>
            <a:pPr algn="l" defTabSz="457200" rtl="0" fontAlgn="base">
              <a:spcBef>
                <a:spcPct val="0"/>
              </a:spcBef>
              <a:spcAft>
                <a:spcPct val="0"/>
              </a:spcAft>
              <a:buClr>
                <a:srgbClr val="000000"/>
              </a:buClr>
              <a:buSzPct val="100000"/>
              <a:buFont typeface="Times New Roman" pitchFamily="18" charset="0"/>
              <a:buNone/>
              <a:defRPr/>
            </a:pPr>
            <a:endParaRPr lang="en-US" sz="2000" kern="1200">
              <a:solidFill>
                <a:srgbClr val="FFFFFF"/>
              </a:solidFill>
              <a:latin typeface="Arial" pitchFamily="34" charset="0"/>
              <a:ea typeface="ＭＳ Ｐゴシック" pitchFamily="1" charset="-128"/>
              <a:cs typeface="+mn-cs"/>
            </a:endParaRPr>
          </a:p>
        </p:txBody>
      </p:sp>
      <p:sp>
        <p:nvSpPr>
          <p:cNvPr id="14338"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1433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8" name="Rectangle 4"/>
          <p:cNvSpPr>
            <a:spLocks noGrp="1" noChangeArrowheads="1"/>
          </p:cNvSpPr>
          <p:nvPr>
            <p:ph type="sldNum" sz="quarter" idx="10"/>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7952CA4E-84E4-4154-9329-4B3E868DA828}" type="slidenum">
              <a:rPr lang="en-US" kern="1200">
                <a:solidFill>
                  <a:srgbClr val="000000"/>
                </a:solidFill>
                <a:latin typeface="Arial" charset="0"/>
                <a:ea typeface="+mn-ea"/>
                <a:cs typeface="+mn-cs"/>
              </a:rPr>
              <a:pPr rtl="0" fontAlgn="base">
                <a:spcBef>
                  <a:spcPct val="0"/>
                </a:spcBef>
                <a:spcAft>
                  <a:spcPct val="0"/>
                </a:spcAft>
                <a:defRPr/>
              </a:pPr>
              <a:t>‹#›</a:t>
            </a:fld>
            <a:endParaRPr lang="en-US" kern="1200">
              <a:solidFill>
                <a:srgbClr val="000000"/>
              </a:solidFill>
              <a:latin typeface="Arial" charset="0"/>
              <a:ea typeface="+mn-ea"/>
              <a:cs typeface="+mn-c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CI_PROJECTS:Verizon:Verizon_25385_House_Style:04_Production_Dev:04_Stationery_Production:PowerPoint:art:VZB_PowerPoint.png" TargetMode="External"/><Relationship Id="rId2" Type="http://schemas.openxmlformats.org/officeDocument/2006/relationships/slideLayout" Target="../slideLayouts/slideLayout25.xml"/><Relationship Id="rId16"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acintosh%20HD:Users:lawterd:Desktop:PowerPoint:art:PPT_Background_010308b.png" TargetMode="Externa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7.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C42AE3-B9EE-40FC-8211-744EB4247866}" type="datetimeFigureOut">
              <a:rPr lang="en-US" smtClean="0"/>
              <a:pPr/>
              <a:t>10/15/2009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331905-5928-4704-B26A-89D94C3199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Pr>
        <a:solidFill>
          <a:srgbClr val="FFFFFF"/>
        </a:solidFill>
        <a:effectLst/>
      </p:bgPr>
    </p:bg>
    <p:spTree>
      <p:nvGrpSpPr>
        <p:cNvPr id="1" name=""/>
        <p:cNvGrpSpPr/>
        <p:nvPr/>
      </p:nvGrpSpPr>
      <p:grpSpPr>
        <a:xfrm>
          <a:off x="0" y="0"/>
          <a:ext cx="0" cy="0"/>
          <a:chOff x="0" y="0"/>
          <a:chExt cx="0" cy="0"/>
        </a:xfrm>
      </p:grpSpPr>
      <p:sp>
        <p:nvSpPr>
          <p:cNvPr id="1060" name="Rectangle 36"/>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027" name="Rectangle 11"/>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1030" name="Rectangle 6"/>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rtl="0" fontAlgn="base">
              <a:spcBef>
                <a:spcPct val="0"/>
              </a:spcBef>
              <a:spcAft>
                <a:spcPct val="0"/>
              </a:spcAft>
            </a:pPr>
            <a:fld id="{D9A3E6EA-6061-44E4-836A-30EDC3703DB5}" type="slidenum">
              <a:rPr lang="en-US" kern="1200">
                <a:solidFill>
                  <a:srgbClr val="A5A5A5"/>
                </a:solidFill>
                <a:latin typeface="Arial" charset="0"/>
                <a:cs typeface="+mn-cs"/>
              </a:rPr>
              <a:pPr rtl="0" fontAlgn="base">
                <a:spcBef>
                  <a:spcPct val="0"/>
                </a:spcBef>
                <a:spcAft>
                  <a:spcPct val="0"/>
                </a:spcAft>
              </a:pPr>
              <a:t>‹#›</a:t>
            </a:fld>
            <a:endParaRPr lang="en-US" kern="1200" dirty="0">
              <a:solidFill>
                <a:srgbClr val="A5A5A5"/>
              </a:solidFill>
              <a:latin typeface="Arial" charset="0"/>
              <a:cs typeface="+mn-cs"/>
            </a:endParaRPr>
          </a:p>
        </p:txBody>
      </p:sp>
      <p:sp>
        <p:nvSpPr>
          <p:cNvPr id="1029" name="Rectangle 12"/>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63" name="Text Box 39"/>
          <p:cNvSpPr txBox="1">
            <a:spLocks noChangeArrowheads="1"/>
          </p:cNvSpPr>
          <p:nvPr userDrawn="1"/>
        </p:nvSpPr>
        <p:spPr bwMode="auto">
          <a:xfrm>
            <a:off x="1190625" y="6651625"/>
            <a:ext cx="2016125" cy="152400"/>
          </a:xfrm>
          <a:prstGeom prst="rect">
            <a:avLst/>
          </a:prstGeom>
          <a:noFill/>
          <a:ln w="9525" algn="ctr">
            <a:noFill/>
            <a:miter lim="800000"/>
            <a:headEnd/>
            <a:tailEnd/>
          </a:ln>
          <a:effectLst/>
        </p:spPr>
        <p:txBody>
          <a:bodyPr wrap="none" lIns="0" tIns="0" rIns="0" bIns="0">
            <a:spAutoFit/>
          </a:bodyPr>
          <a:lstStyle/>
          <a:p>
            <a:pPr algn="l" rtl="0" fontAlgn="base">
              <a:spcBef>
                <a:spcPct val="0"/>
              </a:spcBef>
              <a:spcAft>
                <a:spcPct val="0"/>
              </a:spcAft>
            </a:pPr>
            <a:r>
              <a:rPr lang="en-US" sz="1000" kern="1200" dirty="0">
                <a:solidFill>
                  <a:srgbClr val="A5A5A5"/>
                </a:solidFill>
                <a:latin typeface="Arial" charset="0"/>
                <a:cs typeface="Arial" charset="0"/>
              </a:rPr>
              <a:t>© 2008 NetApp.  All rights reserved.</a:t>
            </a:r>
          </a:p>
        </p:txBody>
      </p:sp>
      <p:sp>
        <p:nvSpPr>
          <p:cNvPr id="1095" name="Rectangle 71"/>
          <p:cNvSpPr>
            <a:spLocks noGrp="1" noChangeArrowheads="1"/>
          </p:cNvSpPr>
          <p:nvPr>
            <p:ph type="ftr" sz="quarter" idx="3"/>
          </p:nvPr>
        </p:nvSpPr>
        <p:spPr bwMode="auto">
          <a:xfrm>
            <a:off x="4419600" y="6600825"/>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ClrTx/>
              <a:buFontTx/>
              <a:buNone/>
              <a:defRPr sz="1000">
                <a:solidFill>
                  <a:schemeClr val="accent1"/>
                </a:solidFill>
              </a:defRPr>
            </a:lvl1pPr>
          </a:lstStyle>
          <a:p>
            <a:pPr algn="ctr" rtl="0" fontAlgn="base">
              <a:spcBef>
                <a:spcPct val="0"/>
              </a:spcBef>
              <a:spcAft>
                <a:spcPct val="0"/>
              </a:spcAft>
            </a:pPr>
            <a:endParaRPr lang="en-US" kern="1200" dirty="0">
              <a:solidFill>
                <a:srgbClr val="A5A5A5"/>
              </a:solidFill>
              <a:latin typeface="Arial" charset="0"/>
              <a:cs typeface="+mn-cs"/>
            </a:endParaRPr>
          </a:p>
        </p:txBody>
      </p:sp>
      <p:grpSp>
        <p:nvGrpSpPr>
          <p:cNvPr id="2" name="Group 84"/>
          <p:cNvGrpSpPr>
            <a:grpSpLocks/>
          </p:cNvGrpSpPr>
          <p:nvPr userDrawn="1"/>
        </p:nvGrpSpPr>
        <p:grpSpPr bwMode="auto">
          <a:xfrm>
            <a:off x="246063" y="192088"/>
            <a:ext cx="660400" cy="758825"/>
            <a:chOff x="142" y="163"/>
            <a:chExt cx="648" cy="745"/>
          </a:xfrm>
        </p:grpSpPr>
        <p:sp>
          <p:nvSpPr>
            <p:cNvPr id="1109" name="Freeform 85"/>
            <p:cNvSpPr>
              <a:spLocks/>
            </p:cNvSpPr>
            <p:nvPr userDrawn="1"/>
          </p:nvSpPr>
          <p:spPr bwMode="black">
            <a:xfrm>
              <a:off x="142" y="761"/>
              <a:ext cx="106" cy="120"/>
            </a:xfrm>
            <a:custGeom>
              <a:avLst/>
              <a:gdLst/>
              <a:ahLst/>
              <a:cxnLst>
                <a:cxn ang="0">
                  <a:pos x="0" y="0"/>
                </a:cxn>
                <a:cxn ang="0">
                  <a:pos x="24" y="0"/>
                </a:cxn>
                <a:cxn ang="0">
                  <a:pos x="80" y="74"/>
                </a:cxn>
                <a:cxn ang="0">
                  <a:pos x="80" y="0"/>
                </a:cxn>
                <a:cxn ang="0">
                  <a:pos x="106" y="0"/>
                </a:cxn>
                <a:cxn ang="0">
                  <a:pos x="106" y="120"/>
                </a:cxn>
                <a:cxn ang="0">
                  <a:pos x="84" y="120"/>
                </a:cxn>
                <a:cxn ang="0">
                  <a:pos x="26" y="44"/>
                </a:cxn>
                <a:cxn ang="0">
                  <a:pos x="26" y="120"/>
                </a:cxn>
                <a:cxn ang="0">
                  <a:pos x="0" y="120"/>
                </a:cxn>
                <a:cxn ang="0">
                  <a:pos x="0" y="0"/>
                </a:cxn>
              </a:cxnLst>
              <a:rect l="0" t="0" r="r" b="b"/>
              <a:pathLst>
                <a:path w="106" h="120">
                  <a:moveTo>
                    <a:pt x="0" y="0"/>
                  </a:moveTo>
                  <a:lnTo>
                    <a:pt x="24" y="0"/>
                  </a:lnTo>
                  <a:lnTo>
                    <a:pt x="80" y="74"/>
                  </a:lnTo>
                  <a:lnTo>
                    <a:pt x="80" y="0"/>
                  </a:lnTo>
                  <a:lnTo>
                    <a:pt x="106" y="0"/>
                  </a:lnTo>
                  <a:lnTo>
                    <a:pt x="106" y="120"/>
                  </a:lnTo>
                  <a:lnTo>
                    <a:pt x="84" y="120"/>
                  </a:lnTo>
                  <a:lnTo>
                    <a:pt x="26" y="44"/>
                  </a:lnTo>
                  <a:lnTo>
                    <a:pt x="26" y="120"/>
                  </a:lnTo>
                  <a:lnTo>
                    <a:pt x="0" y="120"/>
                  </a:lnTo>
                  <a:lnTo>
                    <a:pt x="0" y="0"/>
                  </a:ln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110" name="Freeform 86"/>
            <p:cNvSpPr>
              <a:spLocks noEditPoints="1"/>
            </p:cNvSpPr>
            <p:nvPr userDrawn="1"/>
          </p:nvSpPr>
          <p:spPr bwMode="black">
            <a:xfrm>
              <a:off x="260" y="786"/>
              <a:ext cx="90" cy="97"/>
            </a:xfrm>
            <a:custGeom>
              <a:avLst/>
              <a:gdLst/>
              <a:ahLst/>
              <a:cxnLst>
                <a:cxn ang="0">
                  <a:pos x="0" y="58"/>
                </a:cxn>
                <a:cxn ang="0">
                  <a:pos x="0" y="57"/>
                </a:cxn>
                <a:cxn ang="0">
                  <a:pos x="54" y="0"/>
                </a:cxn>
                <a:cxn ang="0">
                  <a:pos x="107" y="60"/>
                </a:cxn>
                <a:cxn ang="0">
                  <a:pos x="107" y="68"/>
                </a:cxn>
                <a:cxn ang="0">
                  <a:pos x="31" y="68"/>
                </a:cxn>
                <a:cxn ang="0">
                  <a:pos x="57" y="90"/>
                </a:cxn>
                <a:cxn ang="0">
                  <a:pos x="84" y="78"/>
                </a:cxn>
                <a:cxn ang="0">
                  <a:pos x="102" y="94"/>
                </a:cxn>
                <a:cxn ang="0">
                  <a:pos x="57" y="114"/>
                </a:cxn>
                <a:cxn ang="0">
                  <a:pos x="0" y="58"/>
                </a:cxn>
                <a:cxn ang="0">
                  <a:pos x="77" y="49"/>
                </a:cxn>
                <a:cxn ang="0">
                  <a:pos x="54" y="25"/>
                </a:cxn>
                <a:cxn ang="0">
                  <a:pos x="30" y="49"/>
                </a:cxn>
                <a:cxn ang="0">
                  <a:pos x="77" y="49"/>
                </a:cxn>
              </a:cxnLst>
              <a:rect l="0" t="0" r="r" b="b"/>
              <a:pathLst>
                <a:path w="107" h="114">
                  <a:moveTo>
                    <a:pt x="0" y="58"/>
                  </a:moveTo>
                  <a:cubicBezTo>
                    <a:pt x="0" y="57"/>
                    <a:pt x="0" y="57"/>
                    <a:pt x="0" y="57"/>
                  </a:cubicBezTo>
                  <a:cubicBezTo>
                    <a:pt x="0" y="26"/>
                    <a:pt x="22" y="0"/>
                    <a:pt x="54" y="0"/>
                  </a:cubicBezTo>
                  <a:cubicBezTo>
                    <a:pt x="91" y="0"/>
                    <a:pt x="107" y="29"/>
                    <a:pt x="107" y="60"/>
                  </a:cubicBezTo>
                  <a:cubicBezTo>
                    <a:pt x="107" y="62"/>
                    <a:pt x="107" y="65"/>
                    <a:pt x="107" y="68"/>
                  </a:cubicBezTo>
                  <a:cubicBezTo>
                    <a:pt x="31" y="68"/>
                    <a:pt x="31" y="68"/>
                    <a:pt x="31" y="68"/>
                  </a:cubicBezTo>
                  <a:cubicBezTo>
                    <a:pt x="34" y="82"/>
                    <a:pt x="44" y="90"/>
                    <a:pt x="57" y="90"/>
                  </a:cubicBezTo>
                  <a:cubicBezTo>
                    <a:pt x="68" y="90"/>
                    <a:pt x="75" y="86"/>
                    <a:pt x="84" y="78"/>
                  </a:cubicBezTo>
                  <a:cubicBezTo>
                    <a:pt x="102" y="94"/>
                    <a:pt x="102" y="94"/>
                    <a:pt x="102" y="94"/>
                  </a:cubicBezTo>
                  <a:cubicBezTo>
                    <a:pt x="92" y="107"/>
                    <a:pt x="77" y="114"/>
                    <a:pt x="57" y="114"/>
                  </a:cubicBezTo>
                  <a:cubicBezTo>
                    <a:pt x="24" y="114"/>
                    <a:pt x="0" y="91"/>
                    <a:pt x="0" y="58"/>
                  </a:cubicBezTo>
                  <a:close/>
                  <a:moveTo>
                    <a:pt x="77" y="49"/>
                  </a:moveTo>
                  <a:cubicBezTo>
                    <a:pt x="75" y="35"/>
                    <a:pt x="67" y="25"/>
                    <a:pt x="54" y="25"/>
                  </a:cubicBezTo>
                  <a:cubicBezTo>
                    <a:pt x="41" y="25"/>
                    <a:pt x="33" y="35"/>
                    <a:pt x="30" y="49"/>
                  </a:cubicBezTo>
                  <a:lnTo>
                    <a:pt x="77" y="49"/>
                  </a:ln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111" name="Freeform 87"/>
            <p:cNvSpPr>
              <a:spLocks/>
            </p:cNvSpPr>
            <p:nvPr userDrawn="1"/>
          </p:nvSpPr>
          <p:spPr bwMode="black">
            <a:xfrm>
              <a:off x="355" y="766"/>
              <a:ext cx="59" cy="117"/>
            </a:xfrm>
            <a:custGeom>
              <a:avLst/>
              <a:gdLst/>
              <a:ahLst/>
              <a:cxnLst>
                <a:cxn ang="0">
                  <a:pos x="13" y="107"/>
                </a:cxn>
                <a:cxn ang="0">
                  <a:pos x="13" y="55"/>
                </a:cxn>
                <a:cxn ang="0">
                  <a:pos x="0" y="55"/>
                </a:cxn>
                <a:cxn ang="0">
                  <a:pos x="0" y="28"/>
                </a:cxn>
                <a:cxn ang="0">
                  <a:pos x="13" y="28"/>
                </a:cxn>
                <a:cxn ang="0">
                  <a:pos x="13" y="0"/>
                </a:cxn>
                <a:cxn ang="0">
                  <a:pos x="44" y="0"/>
                </a:cxn>
                <a:cxn ang="0">
                  <a:pos x="44" y="28"/>
                </a:cxn>
                <a:cxn ang="0">
                  <a:pos x="70" y="28"/>
                </a:cxn>
                <a:cxn ang="0">
                  <a:pos x="70" y="55"/>
                </a:cxn>
                <a:cxn ang="0">
                  <a:pos x="44" y="55"/>
                </a:cxn>
                <a:cxn ang="0">
                  <a:pos x="44" y="102"/>
                </a:cxn>
                <a:cxn ang="0">
                  <a:pos x="54" y="112"/>
                </a:cxn>
                <a:cxn ang="0">
                  <a:pos x="69" y="109"/>
                </a:cxn>
                <a:cxn ang="0">
                  <a:pos x="69" y="134"/>
                </a:cxn>
                <a:cxn ang="0">
                  <a:pos x="45" y="140"/>
                </a:cxn>
                <a:cxn ang="0">
                  <a:pos x="13" y="107"/>
                </a:cxn>
              </a:cxnLst>
              <a:rect l="0" t="0" r="r" b="b"/>
              <a:pathLst>
                <a:path w="70" h="140">
                  <a:moveTo>
                    <a:pt x="13" y="107"/>
                  </a:moveTo>
                  <a:cubicBezTo>
                    <a:pt x="13" y="55"/>
                    <a:pt x="13" y="55"/>
                    <a:pt x="13" y="55"/>
                  </a:cubicBezTo>
                  <a:cubicBezTo>
                    <a:pt x="0" y="55"/>
                    <a:pt x="0" y="55"/>
                    <a:pt x="0" y="55"/>
                  </a:cubicBezTo>
                  <a:cubicBezTo>
                    <a:pt x="0" y="28"/>
                    <a:pt x="0" y="28"/>
                    <a:pt x="0" y="28"/>
                  </a:cubicBezTo>
                  <a:cubicBezTo>
                    <a:pt x="13" y="28"/>
                    <a:pt x="13" y="28"/>
                    <a:pt x="13" y="28"/>
                  </a:cubicBezTo>
                  <a:cubicBezTo>
                    <a:pt x="13" y="0"/>
                    <a:pt x="13" y="0"/>
                    <a:pt x="13" y="0"/>
                  </a:cubicBezTo>
                  <a:cubicBezTo>
                    <a:pt x="44" y="0"/>
                    <a:pt x="44" y="0"/>
                    <a:pt x="44" y="0"/>
                  </a:cubicBezTo>
                  <a:cubicBezTo>
                    <a:pt x="44" y="28"/>
                    <a:pt x="44" y="28"/>
                    <a:pt x="44" y="28"/>
                  </a:cubicBezTo>
                  <a:cubicBezTo>
                    <a:pt x="70" y="28"/>
                    <a:pt x="70" y="28"/>
                    <a:pt x="70" y="28"/>
                  </a:cubicBezTo>
                  <a:cubicBezTo>
                    <a:pt x="70" y="55"/>
                    <a:pt x="70" y="55"/>
                    <a:pt x="70" y="55"/>
                  </a:cubicBezTo>
                  <a:cubicBezTo>
                    <a:pt x="44" y="55"/>
                    <a:pt x="44" y="55"/>
                    <a:pt x="44" y="55"/>
                  </a:cubicBezTo>
                  <a:cubicBezTo>
                    <a:pt x="44" y="102"/>
                    <a:pt x="44" y="102"/>
                    <a:pt x="44" y="102"/>
                  </a:cubicBezTo>
                  <a:cubicBezTo>
                    <a:pt x="44" y="109"/>
                    <a:pt x="47" y="112"/>
                    <a:pt x="54" y="112"/>
                  </a:cubicBezTo>
                  <a:cubicBezTo>
                    <a:pt x="60" y="112"/>
                    <a:pt x="65" y="111"/>
                    <a:pt x="69" y="109"/>
                  </a:cubicBezTo>
                  <a:cubicBezTo>
                    <a:pt x="69" y="134"/>
                    <a:pt x="69" y="134"/>
                    <a:pt x="69" y="134"/>
                  </a:cubicBezTo>
                  <a:cubicBezTo>
                    <a:pt x="63" y="137"/>
                    <a:pt x="55" y="140"/>
                    <a:pt x="45" y="140"/>
                  </a:cubicBezTo>
                  <a:cubicBezTo>
                    <a:pt x="26" y="140"/>
                    <a:pt x="13" y="132"/>
                    <a:pt x="13" y="107"/>
                  </a:cubicBez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112" name="Freeform 88"/>
            <p:cNvSpPr>
              <a:spLocks noEditPoints="1"/>
            </p:cNvSpPr>
            <p:nvPr userDrawn="1"/>
          </p:nvSpPr>
          <p:spPr bwMode="black">
            <a:xfrm>
              <a:off x="552" y="786"/>
              <a:ext cx="95" cy="122"/>
            </a:xfrm>
            <a:custGeom>
              <a:avLst/>
              <a:gdLst/>
              <a:ahLst/>
              <a:cxnLst>
                <a:cxn ang="0">
                  <a:pos x="0" y="2"/>
                </a:cxn>
                <a:cxn ang="0">
                  <a:pos x="31" y="2"/>
                </a:cxn>
                <a:cxn ang="0">
                  <a:pos x="31" y="18"/>
                </a:cxn>
                <a:cxn ang="0">
                  <a:pos x="65" y="0"/>
                </a:cxn>
                <a:cxn ang="0">
                  <a:pos x="115" y="57"/>
                </a:cxn>
                <a:cxn ang="0">
                  <a:pos x="115" y="57"/>
                </a:cxn>
                <a:cxn ang="0">
                  <a:pos x="65" y="114"/>
                </a:cxn>
                <a:cxn ang="0">
                  <a:pos x="31" y="98"/>
                </a:cxn>
                <a:cxn ang="0">
                  <a:pos x="31" y="145"/>
                </a:cxn>
                <a:cxn ang="0">
                  <a:pos x="0" y="145"/>
                </a:cxn>
                <a:cxn ang="0">
                  <a:pos x="0" y="2"/>
                </a:cxn>
                <a:cxn ang="0">
                  <a:pos x="84" y="57"/>
                </a:cxn>
                <a:cxn ang="0">
                  <a:pos x="84" y="57"/>
                </a:cxn>
                <a:cxn ang="0">
                  <a:pos x="57" y="27"/>
                </a:cxn>
                <a:cxn ang="0">
                  <a:pos x="30" y="57"/>
                </a:cxn>
                <a:cxn ang="0">
                  <a:pos x="30" y="57"/>
                </a:cxn>
                <a:cxn ang="0">
                  <a:pos x="57" y="88"/>
                </a:cxn>
                <a:cxn ang="0">
                  <a:pos x="84" y="57"/>
                </a:cxn>
              </a:cxnLst>
              <a:rect l="0" t="0" r="r" b="b"/>
              <a:pathLst>
                <a:path w="115" h="145">
                  <a:moveTo>
                    <a:pt x="0" y="2"/>
                  </a:moveTo>
                  <a:cubicBezTo>
                    <a:pt x="31" y="2"/>
                    <a:pt x="31" y="2"/>
                    <a:pt x="31" y="2"/>
                  </a:cubicBezTo>
                  <a:cubicBezTo>
                    <a:pt x="31" y="18"/>
                    <a:pt x="31" y="18"/>
                    <a:pt x="31" y="18"/>
                  </a:cubicBezTo>
                  <a:cubicBezTo>
                    <a:pt x="38" y="8"/>
                    <a:pt x="49" y="0"/>
                    <a:pt x="65" y="0"/>
                  </a:cubicBezTo>
                  <a:cubicBezTo>
                    <a:pt x="91" y="0"/>
                    <a:pt x="115" y="20"/>
                    <a:pt x="115" y="57"/>
                  </a:cubicBezTo>
                  <a:cubicBezTo>
                    <a:pt x="115" y="57"/>
                    <a:pt x="115" y="57"/>
                    <a:pt x="115" y="57"/>
                  </a:cubicBezTo>
                  <a:cubicBezTo>
                    <a:pt x="115" y="94"/>
                    <a:pt x="91" y="114"/>
                    <a:pt x="65" y="114"/>
                  </a:cubicBezTo>
                  <a:cubicBezTo>
                    <a:pt x="48" y="114"/>
                    <a:pt x="38" y="107"/>
                    <a:pt x="31" y="98"/>
                  </a:cubicBezTo>
                  <a:cubicBezTo>
                    <a:pt x="31" y="145"/>
                    <a:pt x="31" y="145"/>
                    <a:pt x="31" y="145"/>
                  </a:cubicBezTo>
                  <a:cubicBezTo>
                    <a:pt x="0" y="145"/>
                    <a:pt x="0" y="145"/>
                    <a:pt x="0" y="145"/>
                  </a:cubicBezTo>
                  <a:lnTo>
                    <a:pt x="0" y="2"/>
                  </a:lnTo>
                  <a:close/>
                  <a:moveTo>
                    <a:pt x="84" y="57"/>
                  </a:moveTo>
                  <a:cubicBezTo>
                    <a:pt x="84" y="57"/>
                    <a:pt x="84" y="57"/>
                    <a:pt x="84" y="57"/>
                  </a:cubicBezTo>
                  <a:cubicBezTo>
                    <a:pt x="84" y="39"/>
                    <a:pt x="72" y="27"/>
                    <a:pt x="57" y="27"/>
                  </a:cubicBezTo>
                  <a:cubicBezTo>
                    <a:pt x="43" y="27"/>
                    <a:pt x="30" y="39"/>
                    <a:pt x="30" y="57"/>
                  </a:cubicBezTo>
                  <a:cubicBezTo>
                    <a:pt x="30" y="57"/>
                    <a:pt x="30" y="57"/>
                    <a:pt x="30" y="57"/>
                  </a:cubicBezTo>
                  <a:cubicBezTo>
                    <a:pt x="30" y="76"/>
                    <a:pt x="43" y="88"/>
                    <a:pt x="57" y="88"/>
                  </a:cubicBezTo>
                  <a:cubicBezTo>
                    <a:pt x="72" y="88"/>
                    <a:pt x="84" y="76"/>
                    <a:pt x="84" y="57"/>
                  </a:cubicBez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113" name="Freeform 89"/>
            <p:cNvSpPr>
              <a:spLocks noEditPoints="1"/>
            </p:cNvSpPr>
            <p:nvPr userDrawn="1"/>
          </p:nvSpPr>
          <p:spPr bwMode="black">
            <a:xfrm>
              <a:off x="658" y="786"/>
              <a:ext cx="98" cy="122"/>
            </a:xfrm>
            <a:custGeom>
              <a:avLst/>
              <a:gdLst/>
              <a:ahLst/>
              <a:cxnLst>
                <a:cxn ang="0">
                  <a:pos x="0" y="2"/>
                </a:cxn>
                <a:cxn ang="0">
                  <a:pos x="31" y="2"/>
                </a:cxn>
                <a:cxn ang="0">
                  <a:pos x="31" y="18"/>
                </a:cxn>
                <a:cxn ang="0">
                  <a:pos x="65" y="0"/>
                </a:cxn>
                <a:cxn ang="0">
                  <a:pos x="115" y="57"/>
                </a:cxn>
                <a:cxn ang="0">
                  <a:pos x="115" y="57"/>
                </a:cxn>
                <a:cxn ang="0">
                  <a:pos x="65" y="114"/>
                </a:cxn>
                <a:cxn ang="0">
                  <a:pos x="31" y="98"/>
                </a:cxn>
                <a:cxn ang="0">
                  <a:pos x="31" y="145"/>
                </a:cxn>
                <a:cxn ang="0">
                  <a:pos x="0" y="145"/>
                </a:cxn>
                <a:cxn ang="0">
                  <a:pos x="0" y="2"/>
                </a:cxn>
                <a:cxn ang="0">
                  <a:pos x="84" y="57"/>
                </a:cxn>
                <a:cxn ang="0">
                  <a:pos x="84" y="57"/>
                </a:cxn>
                <a:cxn ang="0">
                  <a:pos x="57" y="27"/>
                </a:cxn>
                <a:cxn ang="0">
                  <a:pos x="30" y="57"/>
                </a:cxn>
                <a:cxn ang="0">
                  <a:pos x="30" y="57"/>
                </a:cxn>
                <a:cxn ang="0">
                  <a:pos x="57" y="88"/>
                </a:cxn>
                <a:cxn ang="0">
                  <a:pos x="84" y="57"/>
                </a:cxn>
              </a:cxnLst>
              <a:rect l="0" t="0" r="r" b="b"/>
              <a:pathLst>
                <a:path w="115" h="145">
                  <a:moveTo>
                    <a:pt x="0" y="2"/>
                  </a:moveTo>
                  <a:cubicBezTo>
                    <a:pt x="31" y="2"/>
                    <a:pt x="31" y="2"/>
                    <a:pt x="31" y="2"/>
                  </a:cubicBezTo>
                  <a:cubicBezTo>
                    <a:pt x="31" y="18"/>
                    <a:pt x="31" y="18"/>
                    <a:pt x="31" y="18"/>
                  </a:cubicBezTo>
                  <a:cubicBezTo>
                    <a:pt x="38" y="8"/>
                    <a:pt x="49" y="0"/>
                    <a:pt x="65" y="0"/>
                  </a:cubicBezTo>
                  <a:cubicBezTo>
                    <a:pt x="90" y="0"/>
                    <a:pt x="115" y="20"/>
                    <a:pt x="115" y="57"/>
                  </a:cubicBezTo>
                  <a:cubicBezTo>
                    <a:pt x="115" y="57"/>
                    <a:pt x="115" y="57"/>
                    <a:pt x="115" y="57"/>
                  </a:cubicBezTo>
                  <a:cubicBezTo>
                    <a:pt x="115" y="94"/>
                    <a:pt x="91" y="114"/>
                    <a:pt x="65" y="114"/>
                  </a:cubicBezTo>
                  <a:cubicBezTo>
                    <a:pt x="48" y="114"/>
                    <a:pt x="38" y="107"/>
                    <a:pt x="31" y="98"/>
                  </a:cubicBezTo>
                  <a:cubicBezTo>
                    <a:pt x="31" y="145"/>
                    <a:pt x="31" y="145"/>
                    <a:pt x="31" y="145"/>
                  </a:cubicBezTo>
                  <a:cubicBezTo>
                    <a:pt x="0" y="145"/>
                    <a:pt x="0" y="145"/>
                    <a:pt x="0" y="145"/>
                  </a:cubicBezTo>
                  <a:lnTo>
                    <a:pt x="0" y="2"/>
                  </a:lnTo>
                  <a:close/>
                  <a:moveTo>
                    <a:pt x="84" y="57"/>
                  </a:moveTo>
                  <a:cubicBezTo>
                    <a:pt x="84" y="57"/>
                    <a:pt x="84" y="57"/>
                    <a:pt x="84" y="57"/>
                  </a:cubicBezTo>
                  <a:cubicBezTo>
                    <a:pt x="84" y="39"/>
                    <a:pt x="71" y="27"/>
                    <a:pt x="57" y="27"/>
                  </a:cubicBezTo>
                  <a:cubicBezTo>
                    <a:pt x="42" y="27"/>
                    <a:pt x="30" y="39"/>
                    <a:pt x="30" y="57"/>
                  </a:cubicBezTo>
                  <a:cubicBezTo>
                    <a:pt x="30" y="57"/>
                    <a:pt x="30" y="57"/>
                    <a:pt x="30" y="57"/>
                  </a:cubicBezTo>
                  <a:cubicBezTo>
                    <a:pt x="30" y="76"/>
                    <a:pt x="42" y="88"/>
                    <a:pt x="57" y="88"/>
                  </a:cubicBezTo>
                  <a:cubicBezTo>
                    <a:pt x="71" y="88"/>
                    <a:pt x="84" y="76"/>
                    <a:pt x="84" y="57"/>
                  </a:cubicBez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114" name="Freeform 90"/>
            <p:cNvSpPr>
              <a:spLocks noEditPoints="1"/>
            </p:cNvSpPr>
            <p:nvPr userDrawn="1"/>
          </p:nvSpPr>
          <p:spPr bwMode="black">
            <a:xfrm>
              <a:off x="421" y="761"/>
              <a:ext cx="123" cy="120"/>
            </a:xfrm>
            <a:custGeom>
              <a:avLst/>
              <a:gdLst/>
              <a:ahLst/>
              <a:cxnLst>
                <a:cxn ang="0">
                  <a:pos x="50" y="0"/>
                </a:cxn>
                <a:cxn ang="0">
                  <a:pos x="73" y="0"/>
                </a:cxn>
                <a:cxn ang="0">
                  <a:pos x="123" y="120"/>
                </a:cxn>
                <a:cxn ang="0">
                  <a:pos x="96" y="120"/>
                </a:cxn>
                <a:cxn ang="0">
                  <a:pos x="85" y="93"/>
                </a:cxn>
                <a:cxn ang="0">
                  <a:pos x="37" y="93"/>
                </a:cxn>
                <a:cxn ang="0">
                  <a:pos x="26" y="120"/>
                </a:cxn>
                <a:cxn ang="0">
                  <a:pos x="0" y="120"/>
                </a:cxn>
                <a:cxn ang="0">
                  <a:pos x="50" y="0"/>
                </a:cxn>
                <a:cxn ang="0">
                  <a:pos x="77" y="70"/>
                </a:cxn>
                <a:cxn ang="0">
                  <a:pos x="61" y="31"/>
                </a:cxn>
                <a:cxn ang="0">
                  <a:pos x="46" y="70"/>
                </a:cxn>
                <a:cxn ang="0">
                  <a:pos x="77" y="70"/>
                </a:cxn>
              </a:cxnLst>
              <a:rect l="0" t="0" r="r" b="b"/>
              <a:pathLst>
                <a:path w="123" h="120">
                  <a:moveTo>
                    <a:pt x="50" y="0"/>
                  </a:moveTo>
                  <a:lnTo>
                    <a:pt x="73" y="0"/>
                  </a:lnTo>
                  <a:lnTo>
                    <a:pt x="123" y="120"/>
                  </a:lnTo>
                  <a:lnTo>
                    <a:pt x="96" y="120"/>
                  </a:lnTo>
                  <a:lnTo>
                    <a:pt x="85" y="93"/>
                  </a:lnTo>
                  <a:lnTo>
                    <a:pt x="37" y="93"/>
                  </a:lnTo>
                  <a:lnTo>
                    <a:pt x="26" y="120"/>
                  </a:lnTo>
                  <a:lnTo>
                    <a:pt x="0" y="120"/>
                  </a:lnTo>
                  <a:lnTo>
                    <a:pt x="50" y="0"/>
                  </a:lnTo>
                  <a:close/>
                  <a:moveTo>
                    <a:pt x="77" y="70"/>
                  </a:moveTo>
                  <a:lnTo>
                    <a:pt x="61" y="31"/>
                  </a:lnTo>
                  <a:lnTo>
                    <a:pt x="46" y="70"/>
                  </a:lnTo>
                  <a:lnTo>
                    <a:pt x="77" y="70"/>
                  </a:ln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115" name="Freeform 91"/>
            <p:cNvSpPr>
              <a:spLocks/>
            </p:cNvSpPr>
            <p:nvPr userDrawn="1"/>
          </p:nvSpPr>
          <p:spPr bwMode="black">
            <a:xfrm>
              <a:off x="142" y="163"/>
              <a:ext cx="609" cy="508"/>
            </a:xfrm>
            <a:custGeom>
              <a:avLst/>
              <a:gdLst/>
              <a:ahLst/>
              <a:cxnLst>
                <a:cxn ang="0">
                  <a:pos x="0" y="0"/>
                </a:cxn>
                <a:cxn ang="0">
                  <a:pos x="0" y="508"/>
                </a:cxn>
                <a:cxn ang="0">
                  <a:pos x="237" y="508"/>
                </a:cxn>
                <a:cxn ang="0">
                  <a:pos x="237" y="203"/>
                </a:cxn>
                <a:cxn ang="0">
                  <a:pos x="372" y="203"/>
                </a:cxn>
                <a:cxn ang="0">
                  <a:pos x="372" y="508"/>
                </a:cxn>
                <a:cxn ang="0">
                  <a:pos x="609" y="508"/>
                </a:cxn>
                <a:cxn ang="0">
                  <a:pos x="609" y="0"/>
                </a:cxn>
                <a:cxn ang="0">
                  <a:pos x="0" y="0"/>
                </a:cxn>
              </a:cxnLst>
              <a:rect l="0" t="0" r="r" b="b"/>
              <a:pathLst>
                <a:path w="609" h="508">
                  <a:moveTo>
                    <a:pt x="0" y="0"/>
                  </a:moveTo>
                  <a:lnTo>
                    <a:pt x="0" y="508"/>
                  </a:lnTo>
                  <a:lnTo>
                    <a:pt x="237" y="508"/>
                  </a:lnTo>
                  <a:lnTo>
                    <a:pt x="237" y="203"/>
                  </a:lnTo>
                  <a:lnTo>
                    <a:pt x="372" y="203"/>
                  </a:lnTo>
                  <a:lnTo>
                    <a:pt x="372" y="508"/>
                  </a:lnTo>
                  <a:lnTo>
                    <a:pt x="609" y="508"/>
                  </a:lnTo>
                  <a:lnTo>
                    <a:pt x="609" y="0"/>
                  </a:lnTo>
                  <a:lnTo>
                    <a:pt x="0" y="0"/>
                  </a:lnTo>
                  <a:close/>
                </a:path>
              </a:pathLst>
            </a:custGeom>
            <a:solidFill>
              <a:schemeClr val="hlink"/>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1116" name="Freeform 92"/>
            <p:cNvSpPr>
              <a:spLocks noEditPoints="1"/>
            </p:cNvSpPr>
            <p:nvPr userDrawn="1"/>
          </p:nvSpPr>
          <p:spPr bwMode="black">
            <a:xfrm>
              <a:off x="751" y="790"/>
              <a:ext cx="39" cy="20"/>
            </a:xfrm>
            <a:custGeom>
              <a:avLst/>
              <a:gdLst/>
              <a:ahLst/>
              <a:cxnLst>
                <a:cxn ang="0">
                  <a:pos x="15" y="3"/>
                </a:cxn>
                <a:cxn ang="0">
                  <a:pos x="9" y="3"/>
                </a:cxn>
                <a:cxn ang="0">
                  <a:pos x="9" y="21"/>
                </a:cxn>
                <a:cxn ang="0">
                  <a:pos x="6" y="21"/>
                </a:cxn>
                <a:cxn ang="0">
                  <a:pos x="6" y="3"/>
                </a:cxn>
                <a:cxn ang="0">
                  <a:pos x="0" y="3"/>
                </a:cxn>
                <a:cxn ang="0">
                  <a:pos x="0" y="0"/>
                </a:cxn>
                <a:cxn ang="0">
                  <a:pos x="15" y="0"/>
                </a:cxn>
                <a:cxn ang="0">
                  <a:pos x="15" y="3"/>
                </a:cxn>
                <a:cxn ang="0">
                  <a:pos x="39" y="21"/>
                </a:cxn>
                <a:cxn ang="0">
                  <a:pos x="36" y="21"/>
                </a:cxn>
                <a:cxn ang="0">
                  <a:pos x="36" y="3"/>
                </a:cxn>
                <a:cxn ang="0">
                  <a:pos x="36" y="3"/>
                </a:cxn>
                <a:cxn ang="0">
                  <a:pos x="30" y="21"/>
                </a:cxn>
                <a:cxn ang="0">
                  <a:pos x="27" y="21"/>
                </a:cxn>
                <a:cxn ang="0">
                  <a:pos x="22" y="3"/>
                </a:cxn>
                <a:cxn ang="0">
                  <a:pos x="22" y="3"/>
                </a:cxn>
                <a:cxn ang="0">
                  <a:pos x="22" y="21"/>
                </a:cxn>
                <a:cxn ang="0">
                  <a:pos x="18" y="21"/>
                </a:cxn>
                <a:cxn ang="0">
                  <a:pos x="18" y="0"/>
                </a:cxn>
                <a:cxn ang="0">
                  <a:pos x="23" y="0"/>
                </a:cxn>
                <a:cxn ang="0">
                  <a:pos x="29" y="16"/>
                </a:cxn>
                <a:cxn ang="0">
                  <a:pos x="34" y="0"/>
                </a:cxn>
                <a:cxn ang="0">
                  <a:pos x="39" y="0"/>
                </a:cxn>
                <a:cxn ang="0">
                  <a:pos x="39" y="21"/>
                </a:cxn>
              </a:cxnLst>
              <a:rect l="0" t="0" r="r" b="b"/>
              <a:pathLst>
                <a:path w="39" h="21">
                  <a:moveTo>
                    <a:pt x="15" y="3"/>
                  </a:moveTo>
                  <a:lnTo>
                    <a:pt x="9" y="3"/>
                  </a:lnTo>
                  <a:lnTo>
                    <a:pt x="9" y="21"/>
                  </a:lnTo>
                  <a:lnTo>
                    <a:pt x="6" y="21"/>
                  </a:lnTo>
                  <a:lnTo>
                    <a:pt x="6" y="3"/>
                  </a:lnTo>
                  <a:lnTo>
                    <a:pt x="0" y="3"/>
                  </a:lnTo>
                  <a:lnTo>
                    <a:pt x="0" y="0"/>
                  </a:lnTo>
                  <a:lnTo>
                    <a:pt x="15" y="0"/>
                  </a:lnTo>
                  <a:lnTo>
                    <a:pt x="15" y="3"/>
                  </a:lnTo>
                  <a:close/>
                  <a:moveTo>
                    <a:pt x="39" y="21"/>
                  </a:moveTo>
                  <a:lnTo>
                    <a:pt x="36" y="21"/>
                  </a:lnTo>
                  <a:lnTo>
                    <a:pt x="36" y="3"/>
                  </a:lnTo>
                  <a:lnTo>
                    <a:pt x="36" y="3"/>
                  </a:lnTo>
                  <a:lnTo>
                    <a:pt x="30" y="21"/>
                  </a:lnTo>
                  <a:lnTo>
                    <a:pt x="27" y="21"/>
                  </a:lnTo>
                  <a:lnTo>
                    <a:pt x="22" y="3"/>
                  </a:lnTo>
                  <a:lnTo>
                    <a:pt x="22" y="3"/>
                  </a:lnTo>
                  <a:lnTo>
                    <a:pt x="22" y="21"/>
                  </a:lnTo>
                  <a:lnTo>
                    <a:pt x="18" y="21"/>
                  </a:lnTo>
                  <a:lnTo>
                    <a:pt x="18" y="0"/>
                  </a:lnTo>
                  <a:lnTo>
                    <a:pt x="23" y="0"/>
                  </a:lnTo>
                  <a:lnTo>
                    <a:pt x="29" y="16"/>
                  </a:lnTo>
                  <a:lnTo>
                    <a:pt x="34" y="0"/>
                  </a:lnTo>
                  <a:lnTo>
                    <a:pt x="39" y="0"/>
                  </a:lnTo>
                  <a:lnTo>
                    <a:pt x="39" y="21"/>
                  </a:lnTo>
                  <a:close/>
                </a:path>
              </a:pathLst>
            </a:custGeom>
            <a:solidFill>
              <a:srgbClr val="000000"/>
            </a:solidFill>
            <a:ln w="9525">
              <a:noFill/>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000" b="1">
          <a:solidFill>
            <a:schemeClr val="tx1"/>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3000" b="1">
          <a:solidFill>
            <a:schemeClr val="tx1"/>
          </a:solidFill>
          <a:latin typeface="Arial" charset="0"/>
          <a:ea typeface="ＭＳ Ｐゴシック" pitchFamily="-106" charset="-128"/>
          <a:cs typeface="ＭＳ Ｐゴシック" pitchFamily="-106" charset="-128"/>
        </a:defRPr>
      </a:lvl2pPr>
      <a:lvl3pPr algn="l" rtl="0" eaLnBrk="0" fontAlgn="base" hangingPunct="0">
        <a:spcBef>
          <a:spcPct val="0"/>
        </a:spcBef>
        <a:spcAft>
          <a:spcPct val="0"/>
        </a:spcAft>
        <a:defRPr sz="3000" b="1">
          <a:solidFill>
            <a:schemeClr val="tx1"/>
          </a:solidFill>
          <a:latin typeface="Arial" charset="0"/>
          <a:ea typeface="ＭＳ Ｐゴシック" pitchFamily="-106" charset="-128"/>
          <a:cs typeface="ＭＳ Ｐゴシック" pitchFamily="-106" charset="-128"/>
        </a:defRPr>
      </a:lvl3pPr>
      <a:lvl4pPr algn="l" rtl="0" eaLnBrk="0" fontAlgn="base" hangingPunct="0">
        <a:spcBef>
          <a:spcPct val="0"/>
        </a:spcBef>
        <a:spcAft>
          <a:spcPct val="0"/>
        </a:spcAft>
        <a:defRPr sz="3000" b="1">
          <a:solidFill>
            <a:schemeClr val="tx1"/>
          </a:solidFill>
          <a:latin typeface="Arial" charset="0"/>
          <a:ea typeface="ＭＳ Ｐゴシック" pitchFamily="-106" charset="-128"/>
          <a:cs typeface="ＭＳ Ｐゴシック" pitchFamily="-106" charset="-128"/>
        </a:defRPr>
      </a:lvl4pPr>
      <a:lvl5pPr algn="l" rtl="0" eaLnBrk="0" fontAlgn="base" hangingPunct="0">
        <a:spcBef>
          <a:spcPct val="0"/>
        </a:spcBef>
        <a:spcAft>
          <a:spcPct val="0"/>
        </a:spcAft>
        <a:defRPr sz="3000" b="1">
          <a:solidFill>
            <a:schemeClr val="tx1"/>
          </a:solidFill>
          <a:latin typeface="Arial" charset="0"/>
          <a:ea typeface="ＭＳ Ｐゴシック" pitchFamily="-106" charset="-128"/>
          <a:cs typeface="ＭＳ Ｐゴシック" pitchFamily="-106" charset="-128"/>
        </a:defRPr>
      </a:lvl5pPr>
      <a:lvl6pPr marL="457200" algn="l" rtl="0" fontAlgn="base">
        <a:spcBef>
          <a:spcPct val="0"/>
        </a:spcBef>
        <a:spcAft>
          <a:spcPct val="0"/>
        </a:spcAft>
        <a:defRPr sz="3000" b="1">
          <a:solidFill>
            <a:schemeClr val="tx1"/>
          </a:solidFill>
          <a:latin typeface="Arial" charset="0"/>
        </a:defRPr>
      </a:lvl6pPr>
      <a:lvl7pPr marL="914400" algn="l" rtl="0" fontAlgn="base">
        <a:spcBef>
          <a:spcPct val="0"/>
        </a:spcBef>
        <a:spcAft>
          <a:spcPct val="0"/>
        </a:spcAft>
        <a:defRPr sz="3000" b="1">
          <a:solidFill>
            <a:schemeClr val="tx1"/>
          </a:solidFill>
          <a:latin typeface="Arial" charset="0"/>
        </a:defRPr>
      </a:lvl7pPr>
      <a:lvl8pPr marL="1371600" algn="l" rtl="0" fontAlgn="base">
        <a:spcBef>
          <a:spcPct val="0"/>
        </a:spcBef>
        <a:spcAft>
          <a:spcPct val="0"/>
        </a:spcAft>
        <a:defRPr sz="3000" b="1">
          <a:solidFill>
            <a:schemeClr val="tx1"/>
          </a:solidFill>
          <a:latin typeface="Arial" charset="0"/>
        </a:defRPr>
      </a:lvl8pPr>
      <a:lvl9pPr marL="1828800" algn="l" rtl="0" fontAlgn="base">
        <a:spcBef>
          <a:spcPct val="0"/>
        </a:spcBef>
        <a:spcAft>
          <a:spcPct val="0"/>
        </a:spcAft>
        <a:defRPr sz="3000" b="1">
          <a:solidFill>
            <a:schemeClr val="tx1"/>
          </a:solidFill>
          <a:latin typeface="Arial" charset="0"/>
        </a:defRPr>
      </a:lvl9pPr>
    </p:titleStyle>
    <p:bodyStyle>
      <a:lvl1pPr marL="298450" indent="-298450" algn="l" rtl="0" eaLnBrk="0" fontAlgn="base" hangingPunct="0">
        <a:spcBef>
          <a:spcPct val="20000"/>
        </a:spcBef>
        <a:spcAft>
          <a:spcPct val="0"/>
        </a:spcAft>
        <a:buFont typeface="Wingdings 2" charset="2"/>
        <a:buChar char="¡"/>
        <a:defRPr sz="2800">
          <a:solidFill>
            <a:schemeClr val="tx1"/>
          </a:solidFill>
          <a:latin typeface="+mn-lt"/>
          <a:ea typeface="ＭＳ Ｐゴシック" pitchFamily="-106" charset="-128"/>
          <a:cs typeface="ＭＳ Ｐゴシック" pitchFamily="-106" charset="-128"/>
        </a:defRPr>
      </a:lvl1pPr>
      <a:lvl2pPr marL="636588" indent="-336550" algn="l" rtl="0" eaLnBrk="0" fontAlgn="base" hangingPunct="0">
        <a:spcBef>
          <a:spcPct val="20000"/>
        </a:spcBef>
        <a:spcAft>
          <a:spcPct val="0"/>
        </a:spcAft>
        <a:buFont typeface="Arial" charset="0"/>
        <a:buChar char="–"/>
        <a:defRPr sz="2600">
          <a:solidFill>
            <a:schemeClr val="tx1"/>
          </a:solidFill>
          <a:latin typeface="+mn-lt"/>
          <a:ea typeface="ＭＳ Ｐゴシック" pitchFamily="-106" charset="-128"/>
        </a:defRPr>
      </a:lvl2pPr>
      <a:lvl3pPr marL="927100" indent="-288925" algn="l" rtl="0" eaLnBrk="0" fontAlgn="base" hangingPunct="0">
        <a:spcBef>
          <a:spcPct val="20000"/>
        </a:spcBef>
        <a:spcAft>
          <a:spcPct val="0"/>
        </a:spcAft>
        <a:buFont typeface="Wingdings 2" charset="2"/>
        <a:buChar char="¡"/>
        <a:defRPr sz="2400">
          <a:solidFill>
            <a:schemeClr val="tx1"/>
          </a:solidFill>
          <a:latin typeface="+mn-lt"/>
          <a:ea typeface="ＭＳ Ｐゴシック" pitchFamily="-106" charset="-128"/>
        </a:defRPr>
      </a:lvl3pPr>
      <a:lvl4pPr marL="1236663" indent="-307975" algn="l" rtl="0" eaLnBrk="0" fontAlgn="base" hangingPunct="0">
        <a:spcBef>
          <a:spcPct val="20000"/>
        </a:spcBef>
        <a:spcAft>
          <a:spcPct val="0"/>
        </a:spcAft>
        <a:buFont typeface="Arial" charset="0"/>
        <a:buChar char="–"/>
        <a:defRPr sz="2000">
          <a:solidFill>
            <a:schemeClr val="tx1"/>
          </a:solidFill>
          <a:latin typeface="+mn-lt"/>
          <a:ea typeface="ＭＳ Ｐゴシック" pitchFamily="-106" charset="-128"/>
        </a:defRPr>
      </a:lvl4pPr>
      <a:lvl5pPr marL="1504950" indent="-266700" algn="l" rtl="0" eaLnBrk="0" fontAlgn="base" hangingPunct="0">
        <a:spcBef>
          <a:spcPct val="20000"/>
        </a:spcBef>
        <a:spcAft>
          <a:spcPct val="0"/>
        </a:spcAft>
        <a:buFont typeface="Wingdings 2" charset="2"/>
        <a:buChar char="¡"/>
        <a:defRPr sz="2000">
          <a:solidFill>
            <a:schemeClr val="tx1"/>
          </a:solidFill>
          <a:latin typeface="+mn-lt"/>
          <a:ea typeface="ＭＳ Ｐゴシック" pitchFamily="-106" charset="-128"/>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67" name="Picture 43" descr="Macintosh HD:Users:lawterd:Desktop:PowerPoint:art:PPT_Background_010308b.png"/>
          <p:cNvPicPr>
            <a:picLocks noChangeAspect="1" noChangeArrowheads="1"/>
          </p:cNvPicPr>
          <p:nvPr/>
        </p:nvPicPr>
        <p:blipFill>
          <a:blip r:embed="rId14" r:link="rId15"/>
          <a:srcRect/>
          <a:stretch>
            <a:fillRect/>
          </a:stretch>
        </p:blipFill>
        <p:spPr bwMode="auto">
          <a:xfrm>
            <a:off x="0" y="0"/>
            <a:ext cx="9158288" cy="2030413"/>
          </a:xfrm>
          <a:prstGeom prst="rect">
            <a:avLst/>
          </a:prstGeom>
          <a:noFill/>
        </p:spPr>
      </p:pic>
      <p:sp>
        <p:nvSpPr>
          <p:cNvPr id="1026" name="Rectangle 2"/>
          <p:cNvSpPr>
            <a:spLocks noGrp="1" noChangeArrowheads="1"/>
          </p:cNvSpPr>
          <p:nvPr>
            <p:ph type="title"/>
          </p:nvPr>
        </p:nvSpPr>
        <p:spPr bwMode="auto">
          <a:xfrm>
            <a:off x="377825" y="241300"/>
            <a:ext cx="8245475" cy="973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90525" y="1427163"/>
            <a:ext cx="8281988" cy="4648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6" name="Text Box 12"/>
          <p:cNvSpPr txBox="1">
            <a:spLocks noChangeArrowheads="1"/>
          </p:cNvSpPr>
          <p:nvPr/>
        </p:nvSpPr>
        <p:spPr bwMode="auto">
          <a:xfrm>
            <a:off x="8594725" y="6705600"/>
            <a:ext cx="123825" cy="122238"/>
          </a:xfrm>
          <a:prstGeom prst="rect">
            <a:avLst/>
          </a:prstGeom>
          <a:noFill/>
          <a:ln w="9525">
            <a:noFill/>
            <a:miter lim="800000"/>
            <a:headEnd/>
            <a:tailEnd/>
          </a:ln>
          <a:effectLst/>
        </p:spPr>
        <p:txBody>
          <a:bodyPr wrap="none" lIns="0" tIns="0" rIns="0" bIns="0">
            <a:spAutoFit/>
          </a:bodyPr>
          <a:lstStyle/>
          <a:p>
            <a:pPr algn="r" rtl="0" fontAlgn="base">
              <a:spcBef>
                <a:spcPct val="0"/>
              </a:spcBef>
              <a:spcAft>
                <a:spcPct val="0"/>
              </a:spcAft>
            </a:pPr>
            <a:fld id="{60F1851B-10B4-4D88-8CF3-FF29496EEB6A}" type="slidenum">
              <a:rPr lang="en-US" sz="800" kern="1200">
                <a:solidFill>
                  <a:srgbClr val="000000"/>
                </a:solidFill>
                <a:latin typeface="Arial" charset="0"/>
                <a:ea typeface="+mn-ea"/>
                <a:cs typeface="+mn-cs"/>
              </a:rPr>
              <a:pPr algn="r" rtl="0" fontAlgn="base">
                <a:spcBef>
                  <a:spcPct val="0"/>
                </a:spcBef>
                <a:spcAft>
                  <a:spcPct val="0"/>
                </a:spcAft>
              </a:pPr>
              <a:t>‹#›</a:t>
            </a:fld>
            <a:endParaRPr lang="en-US" sz="800" kern="1200">
              <a:solidFill>
                <a:srgbClr val="000000"/>
              </a:solidFill>
              <a:latin typeface="Arial" charset="0"/>
              <a:ea typeface="+mn-ea"/>
              <a:cs typeface="+mn-cs"/>
            </a:endParaRPr>
          </a:p>
        </p:txBody>
      </p:sp>
      <p:sp>
        <p:nvSpPr>
          <p:cNvPr id="1071" name="Rectangle 47"/>
          <p:cNvSpPr>
            <a:spLocks noChangeArrowheads="1"/>
          </p:cNvSpPr>
          <p:nvPr userDrawn="1"/>
        </p:nvSpPr>
        <p:spPr bwMode="auto">
          <a:xfrm>
            <a:off x="0" y="1257300"/>
            <a:ext cx="9144000" cy="74613"/>
          </a:xfrm>
          <a:prstGeom prst="rect">
            <a:avLst/>
          </a:prstGeom>
          <a:solidFill>
            <a:srgbClr val="FF0000"/>
          </a:solidFill>
          <a:ln w="9525">
            <a:noFill/>
            <a:miter lim="800000"/>
            <a:headEnd/>
            <a:tailEnd/>
          </a:ln>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pic>
        <p:nvPicPr>
          <p:cNvPr id="1073" name="Picture 49" descr="CI_PROJECTS:Verizon:Verizon_25385_House_Style:04_Production_Dev:04_Stationery_Production:PowerPoint:art:VZB_PowerPoint.png"/>
          <p:cNvPicPr>
            <a:picLocks noChangeAspect="1" noChangeArrowheads="1"/>
          </p:cNvPicPr>
          <p:nvPr userDrawn="1"/>
        </p:nvPicPr>
        <p:blipFill>
          <a:blip r:embed="rId16" r:link="rId17"/>
          <a:srcRect/>
          <a:stretch>
            <a:fillRect/>
          </a:stretch>
        </p:blipFill>
        <p:spPr bwMode="auto">
          <a:xfrm>
            <a:off x="7315200" y="6088063"/>
            <a:ext cx="1574800" cy="554037"/>
          </a:xfrm>
          <a:prstGeom prst="rect">
            <a:avLst/>
          </a:prstGeom>
          <a:noFill/>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p:fade/>
  </p:transition>
  <p:timing>
    <p:tnLst>
      <p:par>
        <p:cTn id="1" dur="indefinite" restart="never" nodeType="tmRoot"/>
      </p:par>
    </p:tnLst>
  </p:timing>
  <p:txStyles>
    <p:titleStyle>
      <a:lvl1pPr algn="r" rtl="0" fontAlgn="base">
        <a:spcBef>
          <a:spcPct val="0"/>
        </a:spcBef>
        <a:spcAft>
          <a:spcPct val="0"/>
        </a:spcAft>
        <a:defRPr sz="2800" b="1">
          <a:solidFill>
            <a:schemeClr val="tx1"/>
          </a:solidFill>
          <a:latin typeface="+mj-lt"/>
          <a:ea typeface="+mj-ea"/>
          <a:cs typeface="+mj-cs"/>
        </a:defRPr>
      </a:lvl1pPr>
      <a:lvl2pPr algn="r" rtl="0" fontAlgn="base">
        <a:spcBef>
          <a:spcPct val="0"/>
        </a:spcBef>
        <a:spcAft>
          <a:spcPct val="0"/>
        </a:spcAft>
        <a:defRPr sz="2800" b="1">
          <a:solidFill>
            <a:schemeClr val="tx1"/>
          </a:solidFill>
          <a:latin typeface="Arial" charset="0"/>
        </a:defRPr>
      </a:lvl2pPr>
      <a:lvl3pPr algn="r" rtl="0" fontAlgn="base">
        <a:spcBef>
          <a:spcPct val="0"/>
        </a:spcBef>
        <a:spcAft>
          <a:spcPct val="0"/>
        </a:spcAft>
        <a:defRPr sz="2800" b="1">
          <a:solidFill>
            <a:schemeClr val="tx1"/>
          </a:solidFill>
          <a:latin typeface="Arial" charset="0"/>
        </a:defRPr>
      </a:lvl3pPr>
      <a:lvl4pPr algn="r" rtl="0" fontAlgn="base">
        <a:spcBef>
          <a:spcPct val="0"/>
        </a:spcBef>
        <a:spcAft>
          <a:spcPct val="0"/>
        </a:spcAft>
        <a:defRPr sz="2800" b="1">
          <a:solidFill>
            <a:schemeClr val="tx1"/>
          </a:solidFill>
          <a:latin typeface="Arial" charset="0"/>
        </a:defRPr>
      </a:lvl4pPr>
      <a:lvl5pPr algn="r" rtl="0" fontAlgn="base">
        <a:spcBef>
          <a:spcPct val="0"/>
        </a:spcBef>
        <a:spcAft>
          <a:spcPct val="0"/>
        </a:spcAft>
        <a:defRPr sz="2800" b="1">
          <a:solidFill>
            <a:schemeClr val="tx1"/>
          </a:solidFill>
          <a:latin typeface="Arial" charset="0"/>
        </a:defRPr>
      </a:lvl5pPr>
      <a:lvl6pPr marL="457200" algn="r" rtl="0" fontAlgn="base">
        <a:spcBef>
          <a:spcPct val="0"/>
        </a:spcBef>
        <a:spcAft>
          <a:spcPct val="0"/>
        </a:spcAft>
        <a:defRPr sz="2800" b="1">
          <a:solidFill>
            <a:schemeClr val="tx1"/>
          </a:solidFill>
          <a:latin typeface="Arial" charset="0"/>
        </a:defRPr>
      </a:lvl6pPr>
      <a:lvl7pPr marL="914400" algn="r" rtl="0" fontAlgn="base">
        <a:spcBef>
          <a:spcPct val="0"/>
        </a:spcBef>
        <a:spcAft>
          <a:spcPct val="0"/>
        </a:spcAft>
        <a:defRPr sz="2800" b="1">
          <a:solidFill>
            <a:schemeClr val="tx1"/>
          </a:solidFill>
          <a:latin typeface="Arial" charset="0"/>
        </a:defRPr>
      </a:lvl7pPr>
      <a:lvl8pPr marL="1371600" algn="r" rtl="0" fontAlgn="base">
        <a:spcBef>
          <a:spcPct val="0"/>
        </a:spcBef>
        <a:spcAft>
          <a:spcPct val="0"/>
        </a:spcAft>
        <a:defRPr sz="2800" b="1">
          <a:solidFill>
            <a:schemeClr val="tx1"/>
          </a:solidFill>
          <a:latin typeface="Arial" charset="0"/>
        </a:defRPr>
      </a:lvl8pPr>
      <a:lvl9pPr marL="1828800" algn="r" rtl="0" fontAlgn="base">
        <a:spcBef>
          <a:spcPct val="0"/>
        </a:spcBef>
        <a:spcAft>
          <a:spcPct val="0"/>
        </a:spcAft>
        <a:defRPr sz="2800" b="1">
          <a:solidFill>
            <a:schemeClr val="tx1"/>
          </a:solidFill>
          <a:latin typeface="Arial" charset="0"/>
        </a:defRPr>
      </a:lvl9pPr>
    </p:titleStyle>
    <p:bodyStyle>
      <a:lvl1pPr marL="228600" indent="-228600" algn="l" rtl="0" fontAlgn="base">
        <a:spcBef>
          <a:spcPct val="20000"/>
        </a:spcBef>
        <a:spcAft>
          <a:spcPct val="0"/>
        </a:spcAft>
        <a:buChar char="•"/>
        <a:tabLst>
          <a:tab pos="1084263" algn="l"/>
        </a:tabLst>
        <a:defRPr sz="2000" b="1">
          <a:solidFill>
            <a:schemeClr val="tx1"/>
          </a:solidFill>
          <a:latin typeface="+mn-lt"/>
          <a:ea typeface="+mn-ea"/>
          <a:cs typeface="+mn-cs"/>
        </a:defRPr>
      </a:lvl1pPr>
      <a:lvl2pPr marL="693738" indent="-236538" algn="l" rtl="0" fontAlgn="base">
        <a:spcBef>
          <a:spcPct val="0"/>
        </a:spcBef>
        <a:spcAft>
          <a:spcPct val="0"/>
        </a:spcAft>
        <a:buChar char="–"/>
        <a:tabLst>
          <a:tab pos="1084263" algn="l"/>
        </a:tabLst>
        <a:defRPr b="1">
          <a:solidFill>
            <a:schemeClr val="tx1"/>
          </a:solidFill>
          <a:latin typeface="+mn-lt"/>
        </a:defRPr>
      </a:lvl2pPr>
      <a:lvl3pPr marL="1150938" indent="-236538" algn="l" rtl="0" fontAlgn="base">
        <a:spcBef>
          <a:spcPct val="0"/>
        </a:spcBef>
        <a:spcAft>
          <a:spcPct val="0"/>
        </a:spcAft>
        <a:buFont typeface="Times" pitchFamily="18" charset="0"/>
        <a:buChar char="•"/>
        <a:tabLst>
          <a:tab pos="1084263" algn="l"/>
        </a:tabLst>
        <a:defRPr b="1">
          <a:solidFill>
            <a:schemeClr val="tx1"/>
          </a:solidFill>
          <a:latin typeface="+mn-lt"/>
        </a:defRPr>
      </a:lvl3pPr>
      <a:lvl4pPr marL="1608138" indent="-236538" algn="l" rtl="0" fontAlgn="base">
        <a:spcBef>
          <a:spcPct val="0"/>
        </a:spcBef>
        <a:spcAft>
          <a:spcPct val="0"/>
        </a:spcAft>
        <a:buChar char="–"/>
        <a:tabLst>
          <a:tab pos="1084263" algn="l"/>
        </a:tabLst>
        <a:defRPr sz="1600" b="1">
          <a:solidFill>
            <a:schemeClr val="tx1"/>
          </a:solidFill>
          <a:latin typeface="+mn-lt"/>
        </a:defRPr>
      </a:lvl4pPr>
      <a:lvl5pPr marL="2065338" indent="-236538" algn="l" rtl="0" fontAlgn="base">
        <a:spcBef>
          <a:spcPct val="0"/>
        </a:spcBef>
        <a:spcAft>
          <a:spcPct val="0"/>
        </a:spcAft>
        <a:buFont typeface="Times" pitchFamily="18" charset="0"/>
        <a:buChar char="•"/>
        <a:tabLst>
          <a:tab pos="1084263" algn="l"/>
        </a:tabLst>
        <a:defRPr sz="1600" b="1">
          <a:solidFill>
            <a:schemeClr val="tx1"/>
          </a:solidFill>
          <a:latin typeface="+mn-lt"/>
        </a:defRPr>
      </a:lvl5pPr>
      <a:lvl6pPr marL="2522538" indent="-236538" algn="l" rtl="0" fontAlgn="base">
        <a:spcBef>
          <a:spcPct val="0"/>
        </a:spcBef>
        <a:spcAft>
          <a:spcPct val="0"/>
        </a:spcAft>
        <a:buFont typeface="Times" pitchFamily="18" charset="0"/>
        <a:buChar char="•"/>
        <a:tabLst>
          <a:tab pos="1084263" algn="l"/>
        </a:tabLst>
        <a:defRPr sz="1600" b="1">
          <a:solidFill>
            <a:schemeClr val="tx1"/>
          </a:solidFill>
          <a:latin typeface="+mn-lt"/>
        </a:defRPr>
      </a:lvl6pPr>
      <a:lvl7pPr marL="2979738" indent="-236538" algn="l" rtl="0" fontAlgn="base">
        <a:spcBef>
          <a:spcPct val="0"/>
        </a:spcBef>
        <a:spcAft>
          <a:spcPct val="0"/>
        </a:spcAft>
        <a:buFont typeface="Times" pitchFamily="18" charset="0"/>
        <a:buChar char="•"/>
        <a:tabLst>
          <a:tab pos="1084263" algn="l"/>
        </a:tabLst>
        <a:defRPr sz="1600" b="1">
          <a:solidFill>
            <a:schemeClr val="tx1"/>
          </a:solidFill>
          <a:latin typeface="+mn-lt"/>
        </a:defRPr>
      </a:lvl7pPr>
      <a:lvl8pPr marL="3436938" indent="-236538" algn="l" rtl="0" fontAlgn="base">
        <a:spcBef>
          <a:spcPct val="0"/>
        </a:spcBef>
        <a:spcAft>
          <a:spcPct val="0"/>
        </a:spcAft>
        <a:buFont typeface="Times" pitchFamily="18" charset="0"/>
        <a:buChar char="•"/>
        <a:tabLst>
          <a:tab pos="1084263" algn="l"/>
        </a:tabLst>
        <a:defRPr sz="1600" b="1">
          <a:solidFill>
            <a:schemeClr val="tx1"/>
          </a:solidFill>
          <a:latin typeface="+mn-lt"/>
        </a:defRPr>
      </a:lvl8pPr>
      <a:lvl9pPr marL="3894138" indent="-236538" algn="l" rtl="0" fontAlgn="base">
        <a:spcBef>
          <a:spcPct val="0"/>
        </a:spcBef>
        <a:spcAft>
          <a:spcPct val="0"/>
        </a:spcAft>
        <a:buFont typeface="Times" pitchFamily="18" charset="0"/>
        <a:buChar char="•"/>
        <a:tabLst>
          <a:tab pos="1084263" algn="l"/>
        </a:tabLst>
        <a:defRPr sz="16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2"/>
          <p:cNvPicPr>
            <a:picLocks noChangeAspect="1" noChangeArrowheads="1"/>
          </p:cNvPicPr>
          <p:nvPr userDrawn="1"/>
        </p:nvPicPr>
        <p:blipFill>
          <a:blip r:embed="rId13"/>
          <a:srcRect/>
          <a:stretch>
            <a:fillRect/>
          </a:stretch>
        </p:blipFill>
        <p:spPr bwMode="auto">
          <a:xfrm>
            <a:off x="7718425" y="479425"/>
            <a:ext cx="1155700" cy="663575"/>
          </a:xfrm>
          <a:prstGeom prst="rect">
            <a:avLst/>
          </a:prstGeom>
          <a:noFill/>
          <a:ln w="9525">
            <a:noFill/>
            <a:round/>
            <a:headEnd/>
            <a:tailEnd/>
          </a:ln>
        </p:spPr>
      </p:pic>
      <p:sp>
        <p:nvSpPr>
          <p:cNvPr id="1035" name="Rectangle 11"/>
          <p:cNvSpPr>
            <a:spLocks noChangeArrowheads="1"/>
          </p:cNvSpPr>
          <p:nvPr userDrawn="1"/>
        </p:nvSpPr>
        <p:spPr bwMode="auto">
          <a:xfrm>
            <a:off x="0" y="1276350"/>
            <a:ext cx="9144000" cy="457200"/>
          </a:xfrm>
          <a:prstGeom prst="rect">
            <a:avLst/>
          </a:prstGeom>
          <a:gradFill rotWithShape="1">
            <a:gsLst>
              <a:gs pos="0">
                <a:srgbClr val="DDDDDD"/>
              </a:gs>
              <a:gs pos="100000">
                <a:schemeClr val="bg1">
                  <a:alpha val="0"/>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kern="1200">
              <a:solidFill>
                <a:srgbClr val="000000"/>
              </a:solidFill>
              <a:latin typeface="Arial" charset="0"/>
              <a:ea typeface="+mn-ea"/>
              <a:cs typeface="+mn-cs"/>
            </a:endParaRPr>
          </a:p>
        </p:txBody>
      </p:sp>
      <p:sp>
        <p:nvSpPr>
          <p:cNvPr id="2059" name="Rectangle 11"/>
          <p:cNvSpPr>
            <a:spLocks noChangeArrowheads="1"/>
          </p:cNvSpPr>
          <p:nvPr userDrawn="1"/>
        </p:nvSpPr>
        <p:spPr bwMode="auto">
          <a:xfrm>
            <a:off x="8297863" y="6372225"/>
            <a:ext cx="400050" cy="304800"/>
          </a:xfrm>
          <a:prstGeom prst="rect">
            <a:avLst/>
          </a:prstGeom>
          <a:noFill/>
          <a:ln w="9525">
            <a:noFill/>
            <a:miter lim="800000"/>
            <a:headEnd/>
            <a:tailEnd/>
          </a:ln>
          <a:effectLst/>
        </p:spPr>
        <p:txBody>
          <a:bodyPr wrap="none">
            <a:spAutoFit/>
          </a:bodyPr>
          <a:lstStyle/>
          <a:p>
            <a:pPr algn="l" rtl="0" fontAlgn="base">
              <a:spcBef>
                <a:spcPct val="0"/>
              </a:spcBef>
              <a:spcAft>
                <a:spcPct val="0"/>
              </a:spcAft>
              <a:buClr>
                <a:srgbClr val="000000"/>
              </a:buClr>
              <a:buSzPct val="100000"/>
              <a:buFont typeface="Times New Roman" pitchFamily="18" charset="0"/>
              <a:buNone/>
              <a:defRPr/>
            </a:pPr>
            <a:fld id="{3079873F-197B-41D5-B5A5-252D7FCDDF39}" type="slidenum">
              <a:rPr lang="en-US" sz="1400" kern="1200">
                <a:solidFill>
                  <a:srgbClr val="000000"/>
                </a:solidFill>
                <a:latin typeface="Arial" charset="0"/>
                <a:ea typeface="ＭＳ Ｐゴシック" pitchFamily="1" charset="-128"/>
                <a:cs typeface="+mn-cs"/>
              </a:rPr>
              <a:pPr algn="l" rtl="0" fontAlgn="base">
                <a:spcBef>
                  <a:spcPct val="0"/>
                </a:spcBef>
                <a:spcAft>
                  <a:spcPct val="0"/>
                </a:spcAft>
                <a:buClr>
                  <a:srgbClr val="000000"/>
                </a:buClr>
                <a:buSzPct val="100000"/>
                <a:buFont typeface="Times New Roman" pitchFamily="18" charset="0"/>
                <a:buNone/>
                <a:defRPr/>
              </a:pPr>
              <a:t>‹#›</a:t>
            </a:fld>
            <a:endParaRPr lang="en-US" sz="1400" kern="1200">
              <a:solidFill>
                <a:srgbClr val="000000"/>
              </a:solidFill>
              <a:latin typeface="Arial" charset="0"/>
              <a:ea typeface="ＭＳ Ｐゴシック" pitchFamily="1" charset="-128"/>
              <a:cs typeface="+mn-cs"/>
            </a:endParaRP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spcBef>
          <a:spcPct val="0"/>
        </a:spcBef>
        <a:spcAft>
          <a:spcPct val="0"/>
        </a:spcAft>
        <a:defRPr sz="2000" b="1">
          <a:solidFill>
            <a:schemeClr val="tx2"/>
          </a:solidFill>
          <a:latin typeface="+mj-lt"/>
          <a:ea typeface="+mj-ea"/>
          <a:cs typeface="+mj-cs"/>
        </a:defRPr>
      </a:lvl1pPr>
      <a:lvl2pPr algn="l" rtl="0" eaLnBrk="0" fontAlgn="base" hangingPunct="0">
        <a:spcBef>
          <a:spcPct val="0"/>
        </a:spcBef>
        <a:spcAft>
          <a:spcPct val="0"/>
        </a:spcAft>
        <a:defRPr sz="2000" b="1">
          <a:solidFill>
            <a:schemeClr val="tx2"/>
          </a:solidFill>
          <a:latin typeface="Arial" charset="0"/>
        </a:defRPr>
      </a:lvl2pPr>
      <a:lvl3pPr algn="l" rtl="0" eaLnBrk="0" fontAlgn="base" hangingPunct="0">
        <a:spcBef>
          <a:spcPct val="0"/>
        </a:spcBef>
        <a:spcAft>
          <a:spcPct val="0"/>
        </a:spcAft>
        <a:defRPr sz="2000" b="1">
          <a:solidFill>
            <a:schemeClr val="tx2"/>
          </a:solidFill>
          <a:latin typeface="Arial" charset="0"/>
        </a:defRPr>
      </a:lvl3pPr>
      <a:lvl4pPr algn="l" rtl="0" eaLnBrk="0" fontAlgn="base" hangingPunct="0">
        <a:spcBef>
          <a:spcPct val="0"/>
        </a:spcBef>
        <a:spcAft>
          <a:spcPct val="0"/>
        </a:spcAft>
        <a:defRPr sz="2000" b="1">
          <a:solidFill>
            <a:schemeClr val="tx2"/>
          </a:solidFill>
          <a:latin typeface="Arial" charset="0"/>
        </a:defRPr>
      </a:lvl4pPr>
      <a:lvl5pPr algn="l" rtl="0" eaLnBrk="0" fontAlgn="base" hangingPunct="0">
        <a:spcBef>
          <a:spcPct val="0"/>
        </a:spcBef>
        <a:spcAft>
          <a:spcPct val="0"/>
        </a:spcAft>
        <a:defRPr sz="2000" b="1">
          <a:solidFill>
            <a:schemeClr val="tx2"/>
          </a:solidFill>
          <a:latin typeface="Arial" charset="0"/>
        </a:defRPr>
      </a:lvl5pPr>
      <a:lvl6pPr marL="457200" algn="l" rtl="0" fontAlgn="base">
        <a:spcBef>
          <a:spcPct val="0"/>
        </a:spcBef>
        <a:spcAft>
          <a:spcPct val="0"/>
        </a:spcAft>
        <a:defRPr sz="2000" b="1">
          <a:solidFill>
            <a:schemeClr val="tx2"/>
          </a:solidFill>
          <a:latin typeface="Arial" charset="0"/>
        </a:defRPr>
      </a:lvl6pPr>
      <a:lvl7pPr marL="914400" algn="l" rtl="0" fontAlgn="base">
        <a:spcBef>
          <a:spcPct val="0"/>
        </a:spcBef>
        <a:spcAft>
          <a:spcPct val="0"/>
        </a:spcAft>
        <a:defRPr sz="2000" b="1">
          <a:solidFill>
            <a:schemeClr val="tx2"/>
          </a:solidFill>
          <a:latin typeface="Arial" charset="0"/>
        </a:defRPr>
      </a:lvl7pPr>
      <a:lvl8pPr marL="1371600" algn="l" rtl="0" fontAlgn="base">
        <a:spcBef>
          <a:spcPct val="0"/>
        </a:spcBef>
        <a:spcAft>
          <a:spcPct val="0"/>
        </a:spcAft>
        <a:defRPr sz="2000" b="1">
          <a:solidFill>
            <a:schemeClr val="tx2"/>
          </a:solidFill>
          <a:latin typeface="Arial" charset="0"/>
        </a:defRPr>
      </a:lvl8pPr>
      <a:lvl9pPr marL="1828800" algn="l" rtl="0" fontAlgn="base">
        <a:spcBef>
          <a:spcPct val="0"/>
        </a:spcBef>
        <a:spcAft>
          <a:spcPct val="0"/>
        </a:spcAft>
        <a:defRPr sz="20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4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4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4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4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8.xml"/><Relationship Id="rId1" Type="http://schemas.openxmlformats.org/officeDocument/2006/relationships/slideLayout" Target="../slideLayouts/slideLayout42.xml"/><Relationship Id="rId5" Type="http://schemas.openxmlformats.org/officeDocument/2006/relationships/image" Target="../media/image25.emf"/><Relationship Id="rId4" Type="http://schemas.openxmlformats.org/officeDocument/2006/relationships/image" Target="../media/image24.emf"/></Relationships>
</file>

<file path=ppt/slides/_rels/slide24.xml.rels><?xml version="1.0" encoding="UTF-8" standalone="yes"?>
<Relationships xmlns="http://schemas.openxmlformats.org/package/2006/relationships"><Relationship Id="rId3" Type="http://schemas.openxmlformats.org/officeDocument/2006/relationships/hyperlink" Target="http://rds.yahoo.com/_ylt=A0WTb_7VANZKdkkAXGajzbkF/SIG=12c9890cl/EXP=1255625301/**http:/www.derok.net/derok/images/sports/Yankeeslogo.jpg"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8.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37.png"/><Relationship Id="rId11" Type="http://schemas.openxmlformats.org/officeDocument/2006/relationships/image" Target="../media/image42.jpeg"/><Relationship Id="rId5" Type="http://schemas.openxmlformats.org/officeDocument/2006/relationships/image" Target="../media/image36.png"/><Relationship Id="rId10" Type="http://schemas.openxmlformats.org/officeDocument/2006/relationships/image" Target="../media/image41.jpeg"/><Relationship Id="rId4" Type="http://schemas.openxmlformats.org/officeDocument/2006/relationships/image" Target="../media/image35.png"/><Relationship Id="rId9"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45.jpeg"/><Relationship Id="rId5" Type="http://schemas.openxmlformats.org/officeDocument/2006/relationships/hyperlink" Target="http://images.google.com/imgres?imgurl=http://www.protocol80.com/CMSFiles/IBM-AS400-iSeries-Servers.jpg&amp;imgrefurl=http://www.protocol80.com/IT-Services/AS400-Consulting.aspx&amp;usg=__VGzgwUR37nEe_Glx0-QRxa_SoiU=&amp;h=295&amp;w=275&amp;sz=21&amp;hl=en&amp;start=14&amp;tbnid=P7YkYhq_drR23M:&amp;tbnh=115&amp;tbnw=107&amp;prev=/images?q=computer+hardware+IBM+servers+P&amp;gbv=2&amp;hl=en" TargetMode="External"/><Relationship Id="rId4" Type="http://schemas.openxmlformats.org/officeDocument/2006/relationships/image" Target="../media/image4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48.jpeg"/><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8.jpeg"/><Relationship Id="rId3" Type="http://schemas.openxmlformats.org/officeDocument/2006/relationships/hyperlink" Target="http://www.thegreengrid.org/" TargetMode="External"/><Relationship Id="rId7" Type="http://schemas.openxmlformats.org/officeDocument/2006/relationships/image" Target="../media/image53.png"/><Relationship Id="rId12" Type="http://schemas.openxmlformats.org/officeDocument/2006/relationships/image" Target="../media/image57.png"/><Relationship Id="rId2" Type="http://schemas.openxmlformats.org/officeDocument/2006/relationships/notesSlide" Target="../notesSlides/notesSlide27.xml"/><Relationship Id="rId16" Type="http://schemas.openxmlformats.org/officeDocument/2006/relationships/image" Target="../media/image61.png"/><Relationship Id="rId1" Type="http://schemas.openxmlformats.org/officeDocument/2006/relationships/slideLayout" Target="../slideLayouts/slideLayout13.xml"/><Relationship Id="rId6" Type="http://schemas.openxmlformats.org/officeDocument/2006/relationships/hyperlink" Target="http://www.snia.org/forums/green" TargetMode="External"/><Relationship Id="rId11" Type="http://schemas.openxmlformats.org/officeDocument/2006/relationships/hyperlink" Target="http://uptimeinstitute.org/" TargetMode="External"/><Relationship Id="rId5" Type="http://schemas.openxmlformats.org/officeDocument/2006/relationships/image" Target="../media/image52.png"/><Relationship Id="rId15" Type="http://schemas.openxmlformats.org/officeDocument/2006/relationships/image" Target="../media/image60.jpeg"/><Relationship Id="rId10" Type="http://schemas.openxmlformats.org/officeDocument/2006/relationships/image" Target="../media/image56.png"/><Relationship Id="rId4" Type="http://schemas.openxmlformats.org/officeDocument/2006/relationships/image" Target="../media/image51.png"/><Relationship Id="rId9" Type="http://schemas.openxmlformats.org/officeDocument/2006/relationships/image" Target="../media/image55.png"/><Relationship Id="rId14" Type="http://schemas.openxmlformats.org/officeDocument/2006/relationships/image" Target="../media/image59.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hyperlink" Target="http://images.google.com/imgres?imgurl=http://www.protocol80.com/CMSFiles/IBM-AS400-iSeries-Servers.jpg&amp;imgrefurl=http://www.protocol80.com/IT-Services/AS400-Consulting.aspx&amp;usg=__VGzgwUR37nEe_Glx0-QRxa_SoiU=&amp;h=295&amp;w=275&amp;sz=21&amp;hl=en&amp;start=14&amp;tbnid=P7YkYhq_drR23M:&amp;tbnh=115&amp;tbnw=107&amp;prev=/images?q=computer+hardware+IBM+servers+P&amp;gbv=2&amp;hl=en" TargetMode="External"/><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64.jpeg"/><Relationship Id="rId4" Type="http://schemas.openxmlformats.org/officeDocument/2006/relationships/image" Target="../media/image63.jpeg"/></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18.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6.xml"/><Relationship Id="rId1" Type="http://schemas.openxmlformats.org/officeDocument/2006/relationships/slideLayout" Target="../slideLayouts/slideLayout25.xml"/><Relationship Id="rId4" Type="http://schemas.openxmlformats.org/officeDocument/2006/relationships/image" Target="../media/image83.emf"/></Relationships>
</file>

<file path=ppt/slides/_rels/slide4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CI_PROJECTS:Verizon:Verizon_25385_House_Style:04_Production_Dev:04_Stationery_Production:PowerPoint:art:VZB_PowerPoint.png" TargetMode="External"/><Relationship Id="rId3" Type="http://schemas.openxmlformats.org/officeDocument/2006/relationships/image" Target="../media/image85.png"/><Relationship Id="rId7" Type="http://schemas.openxmlformats.org/officeDocument/2006/relationships/image" Target="../media/image89.png"/><Relationship Id="rId12"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5.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0" Type="http://schemas.openxmlformats.org/officeDocument/2006/relationships/image" Target="../media/image92.emf"/><Relationship Id="rId4" Type="http://schemas.openxmlformats.org/officeDocument/2006/relationships/image" Target="../media/image86.jpeg"/><Relationship Id="rId9" Type="http://schemas.openxmlformats.org/officeDocument/2006/relationships/image" Target="../media/image91.png"/></Relationships>
</file>

<file path=ppt/slides/_rels/slide4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5.xml"/><Relationship Id="rId1" Type="http://schemas.openxmlformats.org/officeDocument/2006/relationships/vmlDrawing" Target="../drawings/vmlDrawing1.vml"/></Relationships>
</file>

<file path=ppt/slides/_rels/slide52.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3" Type="http://schemas.openxmlformats.org/officeDocument/2006/relationships/image" Target="../media/image96.png"/><Relationship Id="rId7" Type="http://schemas.openxmlformats.org/officeDocument/2006/relationships/image" Target="../media/image100.png"/><Relationship Id="rId12" Type="http://schemas.openxmlformats.org/officeDocument/2006/relationships/image" Target="../media/image105.png"/><Relationship Id="rId2" Type="http://schemas.openxmlformats.org/officeDocument/2006/relationships/notesSlide" Target="../notesSlides/notesSlide42.xml"/><Relationship Id="rId1" Type="http://schemas.openxmlformats.org/officeDocument/2006/relationships/slideLayout" Target="../slideLayouts/slideLayout30.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5" Type="http://schemas.openxmlformats.org/officeDocument/2006/relationships/image" Target="../media/image10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7.png"/></Relationships>
</file>

<file path=ppt/slides/_rels/slide5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5.xml"/><Relationship Id="rId4" Type="http://schemas.openxmlformats.org/officeDocument/2006/relationships/image" Target="../media/image111.jpeg"/></Relationships>
</file>

<file path=ppt/slides/_rels/slide5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3.xml"/><Relationship Id="rId1" Type="http://schemas.openxmlformats.org/officeDocument/2006/relationships/slideLayout" Target="../slideLayouts/slideLayout25.xml"/><Relationship Id="rId4" Type="http://schemas.openxmlformats.org/officeDocument/2006/relationships/image" Target="../media/image113.jpeg"/></Relationships>
</file>

<file path=ppt/slides/_rels/slide55.xml.rels><?xml version="1.0" encoding="UTF-8" standalone="yes"?>
<Relationships xmlns="http://schemas.openxmlformats.org/package/2006/relationships"><Relationship Id="rId3" Type="http://schemas.openxmlformats.org/officeDocument/2006/relationships/image" Target="../media/image115.wmf"/><Relationship Id="rId2" Type="http://schemas.openxmlformats.org/officeDocument/2006/relationships/image" Target="../media/image114.wmf"/><Relationship Id="rId1" Type="http://schemas.openxmlformats.org/officeDocument/2006/relationships/slideLayout" Target="../slideLayouts/slideLayout24.xml"/><Relationship Id="rId4"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F:\NYCTF09 SLIDES\NYCTF09 SLIDE.jpg"/>
          <p:cNvPicPr>
            <a:picLocks noChangeAspect="1" noChangeArrowheads="1"/>
          </p:cNvPicPr>
          <p:nvPr/>
        </p:nvPicPr>
        <p:blipFill>
          <a:blip r:embed="rId2"/>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228600" y="2362200"/>
            <a:ext cx="4273550" cy="1470025"/>
          </a:xfrm>
        </p:spPr>
        <p:txBody>
          <a:bodyPr anchor="t"/>
          <a:lstStyle/>
          <a:p>
            <a:pPr algn="ctr" eaLnBrk="1" hangingPunct="1"/>
            <a:r>
              <a:rPr lang="en-US" smtClean="0"/>
              <a:t>City IT Infrastructure Services</a:t>
            </a:r>
            <a:br>
              <a:rPr lang="en-US" smtClean="0"/>
            </a:br>
            <a:r>
              <a:rPr lang="en-US" smtClean="0"/>
              <a:t>(CITIServ) Overview</a:t>
            </a:r>
            <a:r>
              <a:rPr lang="en-US" sz="1600" smtClean="0"/>
              <a:t/>
            </a:r>
            <a:br>
              <a:rPr lang="en-US" sz="1600" smtClean="0"/>
            </a:br>
            <a:r>
              <a:rPr lang="en-US" sz="1600" smtClean="0"/>
              <a:t> </a:t>
            </a:r>
            <a:br>
              <a:rPr lang="en-US" sz="1600" smtClean="0"/>
            </a:br>
            <a:endParaRPr lang="en-US" sz="1800" smtClean="0"/>
          </a:p>
        </p:txBody>
      </p:sp>
      <p:sp>
        <p:nvSpPr>
          <p:cNvPr id="3075" name="Rectangle 3"/>
          <p:cNvSpPr>
            <a:spLocks noGrp="1" noChangeArrowheads="1"/>
          </p:cNvSpPr>
          <p:nvPr>
            <p:ph type="subTitle" idx="4294967295"/>
          </p:nvPr>
        </p:nvSpPr>
        <p:spPr>
          <a:xfrm>
            <a:off x="522288" y="3810000"/>
            <a:ext cx="3962400" cy="1752600"/>
          </a:xfrm>
        </p:spPr>
        <p:txBody>
          <a:bodyPr/>
          <a:lstStyle/>
          <a:p>
            <a:pPr marL="0" indent="0" algn="ctr" eaLnBrk="1" hangingPunct="1">
              <a:buFontTx/>
              <a:buNone/>
            </a:pPr>
            <a:r>
              <a:rPr lang="en-US" sz="1800" smtClean="0"/>
              <a:t>15 October 2009</a:t>
            </a:r>
          </a:p>
          <a:p>
            <a:pPr marL="0" indent="0" algn="ctr" eaLnBrk="1" hangingPunct="1">
              <a:buFontTx/>
              <a:buNone/>
            </a:pPr>
            <a:endParaRPr lang="en-US" sz="1800" smtClean="0"/>
          </a:p>
          <a:p>
            <a:pPr marL="0" indent="0" algn="ctr" eaLnBrk="1" hangingPunct="1">
              <a:buFontTx/>
              <a:buNone/>
            </a:pPr>
            <a:r>
              <a:rPr lang="en-US" sz="1800" smtClean="0"/>
              <a:t>Ron Bergmann </a:t>
            </a:r>
          </a:p>
          <a:p>
            <a:pPr marL="0" indent="0" algn="ctr" eaLnBrk="1" hangingPunct="1">
              <a:buFontTx/>
              <a:buNone/>
            </a:pPr>
            <a:r>
              <a:rPr lang="en-US" sz="1800" smtClean="0"/>
              <a:t>Mike Bimonte</a:t>
            </a:r>
          </a:p>
          <a:p>
            <a:pPr marL="0" indent="0" algn="ctr" eaLnBrk="1" hangingPunct="1">
              <a:buFontTx/>
              <a:buNone/>
            </a:pPr>
            <a:r>
              <a:rPr lang="en-US" sz="1800" smtClean="0"/>
              <a:t>Marilyn King Festa </a:t>
            </a:r>
          </a:p>
        </p:txBody>
      </p:sp>
      <p:pic>
        <p:nvPicPr>
          <p:cNvPr id="3076" name="Picture 6" descr="11MTC -4th Fl Data Center 023"/>
          <p:cNvPicPr>
            <a:picLocks noChangeAspect="1" noChangeArrowheads="1"/>
          </p:cNvPicPr>
          <p:nvPr/>
        </p:nvPicPr>
        <p:blipFill>
          <a:blip r:embed="rId3"/>
          <a:srcRect/>
          <a:stretch>
            <a:fillRect/>
          </a:stretch>
        </p:blipFill>
        <p:spPr bwMode="auto">
          <a:xfrm>
            <a:off x="5345113" y="3810000"/>
            <a:ext cx="3587750" cy="2098675"/>
          </a:xfrm>
          <a:prstGeom prst="rect">
            <a:avLst/>
          </a:prstGeom>
          <a:noFill/>
          <a:ln w="19050">
            <a:solidFill>
              <a:schemeClr val="tx1"/>
            </a:solidFill>
            <a:miter lim="800000"/>
            <a:headEnd/>
            <a:tailEnd/>
          </a:ln>
        </p:spPr>
      </p:pic>
      <p:pic>
        <p:nvPicPr>
          <p:cNvPr id="3077" name="Picture 12" descr="IMG_0293"/>
          <p:cNvPicPr>
            <a:picLocks noChangeAspect="1" noChangeArrowheads="1"/>
          </p:cNvPicPr>
          <p:nvPr/>
        </p:nvPicPr>
        <p:blipFill>
          <a:blip r:embed="rId4"/>
          <a:srcRect/>
          <a:stretch>
            <a:fillRect/>
          </a:stretch>
        </p:blipFill>
        <p:spPr bwMode="auto">
          <a:xfrm>
            <a:off x="4783138" y="1905000"/>
            <a:ext cx="3584575" cy="2105025"/>
          </a:xfrm>
          <a:prstGeom prst="rect">
            <a:avLst/>
          </a:prstGeom>
          <a:noFill/>
          <a:ln w="19050">
            <a:solidFill>
              <a:schemeClr val="tx1"/>
            </a:solidFill>
            <a:miter lim="800000"/>
            <a:headEnd/>
            <a:tailEnd/>
          </a:ln>
        </p:spPr>
      </p:pic>
      <p:sp>
        <p:nvSpPr>
          <p:cNvPr id="3078" name="Line 3"/>
          <p:cNvSpPr>
            <a:spLocks noChangeShapeType="1"/>
          </p:cNvSpPr>
          <p:nvPr/>
        </p:nvSpPr>
        <p:spPr bwMode="auto">
          <a:xfrm>
            <a:off x="0" y="1333500"/>
            <a:ext cx="9144000" cy="1588"/>
          </a:xfrm>
          <a:prstGeom prst="line">
            <a:avLst/>
          </a:prstGeom>
          <a:noFill/>
          <a:ln w="76320">
            <a:solidFill>
              <a:srgbClr val="FF9900"/>
            </a:solidFill>
            <a:miter lim="800000"/>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3079" name="Line 4"/>
          <p:cNvSpPr>
            <a:spLocks noChangeShapeType="1"/>
          </p:cNvSpPr>
          <p:nvPr/>
        </p:nvSpPr>
        <p:spPr bwMode="auto">
          <a:xfrm>
            <a:off x="0" y="1485900"/>
            <a:ext cx="9144000" cy="1588"/>
          </a:xfrm>
          <a:prstGeom prst="line">
            <a:avLst/>
          </a:prstGeom>
          <a:noFill/>
          <a:ln w="38160">
            <a:solidFill>
              <a:srgbClr val="000000"/>
            </a:solidFill>
            <a:miter lim="800000"/>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3080" name="Line 5"/>
          <p:cNvSpPr>
            <a:spLocks noChangeShapeType="1"/>
          </p:cNvSpPr>
          <p:nvPr/>
        </p:nvSpPr>
        <p:spPr bwMode="auto">
          <a:xfrm>
            <a:off x="0" y="1409700"/>
            <a:ext cx="9144000" cy="1588"/>
          </a:xfrm>
          <a:prstGeom prst="line">
            <a:avLst/>
          </a:prstGeom>
          <a:noFill/>
          <a:ln w="38160">
            <a:solidFill>
              <a:srgbClr val="000000"/>
            </a:solidFill>
            <a:miter lim="800000"/>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2598738" y="2324100"/>
            <a:ext cx="4502150" cy="685800"/>
          </a:xfrm>
          <a:prstGeom prst="rect">
            <a:avLst/>
          </a:prstGeom>
          <a:solidFill>
            <a:srgbClr val="DDDDDD"/>
          </a:solidFill>
          <a:ln w="9525">
            <a:noFill/>
            <a:miter lim="800000"/>
            <a:headEnd/>
            <a:tailEnd/>
          </a:ln>
        </p:spPr>
        <p:txBody>
          <a:bodyPr wrap="none" anchor="ct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4099" name="Title 20"/>
          <p:cNvSpPr txBox="1">
            <a:spLocks/>
          </p:cNvSpPr>
          <p:nvPr/>
        </p:nvSpPr>
        <p:spPr bwMode="auto">
          <a:xfrm>
            <a:off x="422275" y="685800"/>
            <a:ext cx="8229600" cy="331788"/>
          </a:xfrm>
          <a:prstGeom prst="rect">
            <a:avLst/>
          </a:prstGeom>
          <a:noFill/>
          <a:ln w="9525">
            <a:noFill/>
            <a:miter lim="800000"/>
            <a:headEnd/>
            <a:tailEnd/>
          </a:ln>
        </p:spPr>
        <p:txBody>
          <a:bodyPr/>
          <a:lstStyle/>
          <a:p>
            <a:pPr algn="l" rtl="0" fontAlgn="base">
              <a:spcBef>
                <a:spcPct val="0"/>
              </a:spcBef>
              <a:spcAft>
                <a:spcPct val="0"/>
              </a:spcAft>
            </a:pPr>
            <a:r>
              <a:rPr lang="en-US" sz="2000" b="1" kern="1200">
                <a:solidFill>
                  <a:srgbClr val="000000"/>
                </a:solidFill>
                <a:latin typeface="Arial" charset="0"/>
                <a:ea typeface="ＭＳ Ｐゴシック" pitchFamily="1" charset="-128"/>
                <a:cs typeface="+mn-cs"/>
              </a:rPr>
              <a:t>Agenda</a:t>
            </a:r>
          </a:p>
        </p:txBody>
      </p:sp>
      <p:sp>
        <p:nvSpPr>
          <p:cNvPr id="4100" name="Rectangle 30"/>
          <p:cNvSpPr>
            <a:spLocks noChangeArrowheads="1"/>
          </p:cNvSpPr>
          <p:nvPr/>
        </p:nvSpPr>
        <p:spPr bwMode="auto">
          <a:xfrm>
            <a:off x="2587625" y="2409825"/>
            <a:ext cx="6556375" cy="2076450"/>
          </a:xfrm>
          <a:prstGeom prst="rect">
            <a:avLst/>
          </a:prstGeom>
          <a:noFill/>
          <a:ln w="9525">
            <a:noFill/>
            <a:miter lim="800000"/>
            <a:headEnd/>
            <a:tailEnd/>
          </a:ln>
        </p:spPr>
        <p:txBody>
          <a:bodyPr>
            <a:spAutoFit/>
          </a:bodyPr>
          <a:lstStyle/>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1. CITIServ Overview</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	</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2. Governance and Operational Structure</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 </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3. Target Model Approach</a:t>
            </a:r>
          </a:p>
        </p:txBody>
      </p:sp>
      <p:grpSp>
        <p:nvGrpSpPr>
          <p:cNvPr id="2" name="Group 5"/>
          <p:cNvGrpSpPr>
            <a:grpSpLocks/>
          </p:cNvGrpSpPr>
          <p:nvPr/>
        </p:nvGrpSpPr>
        <p:grpSpPr bwMode="auto">
          <a:xfrm>
            <a:off x="257175" y="1976438"/>
            <a:ext cx="2127250" cy="3500437"/>
            <a:chOff x="77" y="936"/>
            <a:chExt cx="1550" cy="2113"/>
          </a:xfrm>
        </p:grpSpPr>
        <p:pic>
          <p:nvPicPr>
            <p:cNvPr id="4102" name="Picture 6" descr="MPj03096400000[1]"/>
            <p:cNvPicPr>
              <a:picLocks noChangeAspect="1" noChangeArrowheads="1"/>
            </p:cNvPicPr>
            <p:nvPr/>
          </p:nvPicPr>
          <p:blipFill>
            <a:blip r:embed="rId3">
              <a:grayscl/>
            </a:blip>
            <a:srcRect/>
            <a:stretch>
              <a:fillRect/>
            </a:stretch>
          </p:blipFill>
          <p:spPr bwMode="auto">
            <a:xfrm>
              <a:off x="78" y="936"/>
              <a:ext cx="1549" cy="2106"/>
            </a:xfrm>
            <a:prstGeom prst="rect">
              <a:avLst/>
            </a:prstGeom>
            <a:noFill/>
            <a:ln w="9525">
              <a:noFill/>
              <a:miter lim="800000"/>
              <a:headEnd/>
              <a:tailEnd/>
            </a:ln>
          </p:spPr>
        </p:pic>
        <p:sp>
          <p:nvSpPr>
            <p:cNvPr id="4103" name="Rectangle 7"/>
            <p:cNvSpPr>
              <a:spLocks noChangeArrowheads="1"/>
            </p:cNvSpPr>
            <p:nvPr/>
          </p:nvSpPr>
          <p:spPr bwMode="auto">
            <a:xfrm>
              <a:off x="77" y="936"/>
              <a:ext cx="1549" cy="2113"/>
            </a:xfrm>
            <a:prstGeom prst="rect">
              <a:avLst/>
            </a:prstGeom>
            <a:solidFill>
              <a:srgbClr val="00529B">
                <a:alpha val="20000"/>
              </a:srgbClr>
            </a:solidFill>
            <a:ln w="9525" algn="ctr">
              <a:noFill/>
              <a:miter lim="800000"/>
              <a:headEnd/>
              <a:tailEnd/>
            </a:ln>
          </p:spPr>
          <p:txBody>
            <a:bodyPr wrap="none" anchor="ctr"/>
            <a:lstStyle/>
            <a:p>
              <a:pPr algn="ctr" rtl="0" fontAlgn="base">
                <a:spcBef>
                  <a:spcPct val="0"/>
                </a:spcBef>
                <a:spcAft>
                  <a:spcPct val="0"/>
                </a:spcAft>
              </a:pPr>
              <a:endParaRPr lang="en-GB" kern="1200">
                <a:solidFill>
                  <a:srgbClr val="000000"/>
                </a:solidFill>
                <a:latin typeface="Arial" charset="0"/>
                <a:ea typeface="Arial Unicode MS" pitchFamily="34" charset="-128"/>
                <a:cs typeface="Arial Unicode MS" pitchFamily="34" charset="-128"/>
              </a:endParaRPr>
            </a:p>
          </p:txBody>
        </p:sp>
      </p:gr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457200" y="811213"/>
            <a:ext cx="8229600" cy="636587"/>
          </a:xfrm>
          <a:noFill/>
        </p:spPr>
        <p:txBody>
          <a:bodyPr anchor="t"/>
          <a:lstStyle/>
          <a:p>
            <a:pPr eaLnBrk="1" hangingPunct="1"/>
            <a:r>
              <a:rPr lang="en-US" smtClean="0"/>
              <a:t>Mandates for IT Change</a:t>
            </a:r>
          </a:p>
        </p:txBody>
      </p:sp>
      <p:sp>
        <p:nvSpPr>
          <p:cNvPr id="43011" name="Rectangle 3"/>
          <p:cNvSpPr>
            <a:spLocks noGrp="1" noChangeArrowheads="1"/>
          </p:cNvSpPr>
          <p:nvPr>
            <p:ph type="body" idx="4294967295"/>
          </p:nvPr>
        </p:nvSpPr>
        <p:spPr>
          <a:xfrm>
            <a:off x="773113" y="2057400"/>
            <a:ext cx="7910512" cy="725488"/>
          </a:xfrm>
          <a:gradFill rotWithShape="1">
            <a:gsLst>
              <a:gs pos="0">
                <a:srgbClr val="DDDDDD"/>
              </a:gs>
              <a:gs pos="50000">
                <a:schemeClr val="bg1"/>
              </a:gs>
              <a:gs pos="100000">
                <a:srgbClr val="DDDDDD"/>
              </a:gs>
            </a:gsLst>
            <a:lin ang="0" scaled="1"/>
          </a:gradFill>
        </p:spPr>
        <p:txBody>
          <a:bodyPr anchor="ctr"/>
          <a:lstStyle/>
          <a:p>
            <a:pPr marL="0" indent="0" eaLnBrk="1" hangingPunct="1">
              <a:buFontTx/>
              <a:buNone/>
              <a:defRPr/>
            </a:pPr>
            <a:r>
              <a:rPr lang="en-US" sz="1400" i="1" smtClean="0"/>
              <a:t>“New Yorkers expect and deserve responsive customer service….DoITT will undertake a number of efforts to strengthen and rationalize the IT infrastructure, strengthen standards and security, and position the City’s information technology so it can support future development.” </a:t>
            </a:r>
          </a:p>
        </p:txBody>
      </p:sp>
      <p:sp>
        <p:nvSpPr>
          <p:cNvPr id="43014" name="Rectangle 6"/>
          <p:cNvSpPr>
            <a:spLocks noChangeArrowheads="1"/>
          </p:cNvSpPr>
          <p:nvPr/>
        </p:nvSpPr>
        <p:spPr bwMode="auto">
          <a:xfrm>
            <a:off x="773113" y="4114800"/>
            <a:ext cx="7910512" cy="631825"/>
          </a:xfrm>
          <a:prstGeom prst="rect">
            <a:avLst/>
          </a:prstGeom>
          <a:gradFill rotWithShape="1">
            <a:gsLst>
              <a:gs pos="0">
                <a:srgbClr val="DDDDDD"/>
              </a:gs>
              <a:gs pos="50000">
                <a:schemeClr val="bg1"/>
              </a:gs>
              <a:gs pos="100000">
                <a:srgbClr val="DDDDDD"/>
              </a:gs>
            </a:gsLst>
            <a:lin ang="0" scaled="1"/>
          </a:gradFill>
          <a:ln w="9525">
            <a:noFill/>
            <a:miter lim="800000"/>
            <a:headEnd/>
            <a:tailEnd/>
          </a:ln>
        </p:spPr>
        <p:txBody>
          <a:bodyPr anchor="ctr"/>
          <a:lstStyle/>
          <a:p>
            <a:pPr algn="l" rtl="0" eaLnBrk="0" fontAlgn="base" hangingPunct="0">
              <a:spcBef>
                <a:spcPct val="20000"/>
              </a:spcBef>
              <a:spcAft>
                <a:spcPct val="0"/>
              </a:spcAft>
              <a:buClr>
                <a:srgbClr val="FF9900"/>
              </a:buClr>
              <a:buFont typeface="Wingdings" pitchFamily="2" charset="2"/>
              <a:buNone/>
              <a:defRPr/>
            </a:pPr>
            <a:r>
              <a:rPr lang="en-US" sz="1400" i="1" kern="1200" dirty="0">
                <a:solidFill>
                  <a:srgbClr val="000000"/>
                </a:solidFill>
                <a:latin typeface="Arial" pitchFamily="34" charset="0"/>
                <a:ea typeface="MS PGothic"/>
                <a:cs typeface="MS PGothic"/>
              </a:rPr>
              <a:t>“In the months ahead, we’ll continue stretching taxpayer dollars further … by consolidating City government’s 55 data centers…”</a:t>
            </a:r>
          </a:p>
        </p:txBody>
      </p:sp>
      <p:sp>
        <p:nvSpPr>
          <p:cNvPr id="5125" name="Rectangle 30"/>
          <p:cNvSpPr>
            <a:spLocks noChangeArrowheads="1"/>
          </p:cNvSpPr>
          <p:nvPr/>
        </p:nvSpPr>
        <p:spPr bwMode="auto">
          <a:xfrm>
            <a:off x="773113" y="4689475"/>
            <a:ext cx="7808912" cy="244475"/>
          </a:xfrm>
          <a:prstGeom prst="rect">
            <a:avLst/>
          </a:prstGeom>
          <a:noFill/>
          <a:ln w="9525">
            <a:noFill/>
            <a:miter lim="800000"/>
            <a:headEnd/>
            <a:tailEnd/>
          </a:ln>
        </p:spPr>
        <p:txBody>
          <a:bodyPr>
            <a:spAutoFit/>
          </a:bodyPr>
          <a:lstStyle/>
          <a:p>
            <a:pPr algn="l" rtl="0" fontAlgn="base">
              <a:spcBef>
                <a:spcPct val="0"/>
              </a:spcBef>
              <a:spcAft>
                <a:spcPct val="0"/>
              </a:spcAft>
            </a:pPr>
            <a:r>
              <a:rPr lang="en-US" sz="1000" b="1" kern="1200">
                <a:solidFill>
                  <a:srgbClr val="000000"/>
                </a:solidFill>
                <a:latin typeface="Arial" charset="0"/>
                <a:ea typeface="ＭＳ Ｐゴシック" pitchFamily="1" charset="-128"/>
                <a:cs typeface="+mn-cs"/>
              </a:rPr>
              <a:t>Source: Mayor’s State of the City Address, January 2009</a:t>
            </a:r>
          </a:p>
        </p:txBody>
      </p:sp>
      <p:sp>
        <p:nvSpPr>
          <p:cNvPr id="5126" name="Rectangle 30"/>
          <p:cNvSpPr>
            <a:spLocks noChangeArrowheads="1"/>
          </p:cNvSpPr>
          <p:nvPr/>
        </p:nvSpPr>
        <p:spPr bwMode="auto">
          <a:xfrm>
            <a:off x="773113" y="2749550"/>
            <a:ext cx="7808912" cy="244475"/>
          </a:xfrm>
          <a:prstGeom prst="rect">
            <a:avLst/>
          </a:prstGeom>
          <a:noFill/>
          <a:ln w="9525">
            <a:noFill/>
            <a:miter lim="800000"/>
            <a:headEnd/>
            <a:tailEnd/>
          </a:ln>
        </p:spPr>
        <p:txBody>
          <a:bodyPr>
            <a:spAutoFit/>
          </a:bodyPr>
          <a:lstStyle/>
          <a:p>
            <a:pPr algn="l" rtl="0" fontAlgn="base">
              <a:spcBef>
                <a:spcPct val="0"/>
              </a:spcBef>
              <a:spcAft>
                <a:spcPct val="0"/>
              </a:spcAft>
            </a:pPr>
            <a:r>
              <a:rPr lang="en-US" sz="1000" b="1" kern="1200">
                <a:solidFill>
                  <a:srgbClr val="000000"/>
                </a:solidFill>
                <a:latin typeface="Arial" charset="0"/>
                <a:ea typeface="ＭＳ Ｐゴシック" pitchFamily="1" charset="-128"/>
                <a:cs typeface="+mn-cs"/>
              </a:rPr>
              <a:t>Source: PlanIT NYC, November 2007</a:t>
            </a:r>
          </a:p>
        </p:txBody>
      </p:sp>
      <p:sp>
        <p:nvSpPr>
          <p:cNvPr id="5127" name="Rectangle 29"/>
          <p:cNvSpPr>
            <a:spLocks noChangeArrowheads="1"/>
          </p:cNvSpPr>
          <p:nvPr/>
        </p:nvSpPr>
        <p:spPr bwMode="auto">
          <a:xfrm>
            <a:off x="422275" y="1470025"/>
            <a:ext cx="8369300" cy="730250"/>
          </a:xfrm>
          <a:prstGeom prst="rect">
            <a:avLst/>
          </a:prstGeom>
          <a:noFill/>
          <a:ln w="9525">
            <a:noFill/>
            <a:miter lim="800000"/>
            <a:headEnd/>
            <a:tailEnd/>
          </a:ln>
        </p:spPr>
        <p:txBody>
          <a:bodyPr>
            <a:spAutoFit/>
          </a:bodyPr>
          <a:lstStyle/>
          <a:p>
            <a:pPr algn="just" rtl="0" fontAlgn="base">
              <a:spcBef>
                <a:spcPct val="0"/>
              </a:spcBef>
              <a:spcAft>
                <a:spcPct val="0"/>
              </a:spcAft>
            </a:pPr>
            <a:r>
              <a:rPr lang="en-US" sz="1400" b="1" kern="1200">
                <a:solidFill>
                  <a:srgbClr val="000000"/>
                </a:solidFill>
                <a:latin typeface="Arial" charset="0"/>
                <a:ea typeface="ＭＳ Ｐゴシック" pitchFamily="1" charset="-128"/>
                <a:cs typeface="+mn-cs"/>
              </a:rPr>
              <a:t>Meeting the Mayor’s mandate to become customer focused requires new customer interactions, cross-agency information sharing and a solid foundation of city-wide IT operations.</a:t>
            </a:r>
          </a:p>
          <a:p>
            <a:pPr algn="just" rtl="0" fontAlgn="base">
              <a:spcBef>
                <a:spcPct val="0"/>
              </a:spcBef>
              <a:spcAft>
                <a:spcPct val="0"/>
              </a:spcAft>
            </a:pPr>
            <a:endParaRPr lang="en-US" sz="1400" b="1" kern="1200">
              <a:solidFill>
                <a:srgbClr val="FF3300"/>
              </a:solidFill>
              <a:latin typeface="Arial" charset="0"/>
              <a:ea typeface="ＭＳ Ｐゴシック" pitchFamily="1" charset="-128"/>
              <a:cs typeface="+mn-cs"/>
            </a:endParaRPr>
          </a:p>
        </p:txBody>
      </p:sp>
      <p:sp>
        <p:nvSpPr>
          <p:cNvPr id="43019" name="Rectangle 11"/>
          <p:cNvSpPr>
            <a:spLocks noChangeArrowheads="1"/>
          </p:cNvSpPr>
          <p:nvPr/>
        </p:nvSpPr>
        <p:spPr bwMode="auto">
          <a:xfrm>
            <a:off x="773113" y="3048000"/>
            <a:ext cx="7910512" cy="762000"/>
          </a:xfrm>
          <a:prstGeom prst="rect">
            <a:avLst/>
          </a:prstGeom>
          <a:gradFill rotWithShape="1">
            <a:gsLst>
              <a:gs pos="0">
                <a:srgbClr val="DDDDDD"/>
              </a:gs>
              <a:gs pos="50000">
                <a:schemeClr val="bg1"/>
              </a:gs>
              <a:gs pos="100000">
                <a:srgbClr val="DDDDDD"/>
              </a:gs>
            </a:gsLst>
            <a:lin ang="0" scaled="1"/>
          </a:gradFill>
          <a:ln w="9525">
            <a:noFill/>
            <a:miter lim="800000"/>
            <a:headEnd/>
            <a:tailEnd/>
          </a:ln>
        </p:spPr>
        <p:txBody>
          <a:bodyPr anchor="ctr"/>
          <a:lstStyle/>
          <a:p>
            <a:pPr algn="l" rtl="0" eaLnBrk="0" fontAlgn="base" hangingPunct="0">
              <a:spcBef>
                <a:spcPct val="20000"/>
              </a:spcBef>
              <a:spcAft>
                <a:spcPct val="0"/>
              </a:spcAft>
              <a:buClr>
                <a:srgbClr val="FF9900"/>
              </a:buClr>
              <a:buFont typeface="Wingdings" pitchFamily="2" charset="2"/>
              <a:buNone/>
              <a:defRPr/>
            </a:pPr>
            <a:r>
              <a:rPr lang="en-US" sz="1400" i="1" kern="1200">
                <a:solidFill>
                  <a:srgbClr val="000000"/>
                </a:solidFill>
                <a:latin typeface="Arial" pitchFamily="34" charset="0"/>
                <a:ea typeface="MS PGothic"/>
                <a:cs typeface="MS PGothic"/>
              </a:rPr>
              <a:t>“The City shall implement cost-effective programs and energy-efficient practices designed to reduce the City government’s energy consumption and CO</a:t>
            </a:r>
            <a:r>
              <a:rPr lang="en-US" sz="1000" i="1" kern="1200">
                <a:solidFill>
                  <a:srgbClr val="000000"/>
                </a:solidFill>
                <a:latin typeface="Arial" pitchFamily="34" charset="0"/>
                <a:ea typeface="MS PGothic"/>
                <a:cs typeface="MS PGothic"/>
              </a:rPr>
              <a:t>2</a:t>
            </a:r>
            <a:r>
              <a:rPr lang="en-US" sz="1400" i="1" kern="1200">
                <a:solidFill>
                  <a:srgbClr val="000000"/>
                </a:solidFill>
                <a:latin typeface="Arial" pitchFamily="34" charset="0"/>
                <a:ea typeface="MS PGothic"/>
                <a:cs typeface="MS PGothic"/>
              </a:rPr>
              <a:t> emissions by 30% ...” </a:t>
            </a:r>
          </a:p>
        </p:txBody>
      </p:sp>
      <p:sp>
        <p:nvSpPr>
          <p:cNvPr id="5129" name="Rectangle 30"/>
          <p:cNvSpPr>
            <a:spLocks noChangeArrowheads="1"/>
          </p:cNvSpPr>
          <p:nvPr/>
        </p:nvSpPr>
        <p:spPr bwMode="auto">
          <a:xfrm>
            <a:off x="773113" y="3786188"/>
            <a:ext cx="7808912" cy="244475"/>
          </a:xfrm>
          <a:prstGeom prst="rect">
            <a:avLst/>
          </a:prstGeom>
          <a:noFill/>
          <a:ln w="9525">
            <a:noFill/>
            <a:miter lim="800000"/>
            <a:headEnd/>
            <a:tailEnd/>
          </a:ln>
        </p:spPr>
        <p:txBody>
          <a:bodyPr>
            <a:spAutoFit/>
          </a:bodyPr>
          <a:lstStyle/>
          <a:p>
            <a:pPr algn="l" rtl="0" fontAlgn="base">
              <a:spcBef>
                <a:spcPct val="0"/>
              </a:spcBef>
              <a:spcAft>
                <a:spcPct val="0"/>
              </a:spcAft>
            </a:pPr>
            <a:r>
              <a:rPr lang="en-US" sz="1000" b="1" kern="1200">
                <a:solidFill>
                  <a:srgbClr val="000000"/>
                </a:solidFill>
                <a:latin typeface="Arial" charset="0"/>
                <a:ea typeface="ＭＳ Ｐゴシック" pitchFamily="1" charset="-128"/>
                <a:cs typeface="+mn-cs"/>
              </a:rPr>
              <a:t>Source: Executive Order 109 &amp; PlaNYC 2030</a:t>
            </a:r>
          </a:p>
        </p:txBody>
      </p:sp>
      <p:sp>
        <p:nvSpPr>
          <p:cNvPr id="2" name="Rectangle 6"/>
          <p:cNvSpPr>
            <a:spLocks noChangeArrowheads="1"/>
          </p:cNvSpPr>
          <p:nvPr/>
        </p:nvSpPr>
        <p:spPr bwMode="auto">
          <a:xfrm>
            <a:off x="773113" y="5029200"/>
            <a:ext cx="7910512" cy="631825"/>
          </a:xfrm>
          <a:prstGeom prst="rect">
            <a:avLst/>
          </a:prstGeom>
          <a:gradFill rotWithShape="1">
            <a:gsLst>
              <a:gs pos="0">
                <a:srgbClr val="DDDDDD"/>
              </a:gs>
              <a:gs pos="50000">
                <a:schemeClr val="bg1"/>
              </a:gs>
              <a:gs pos="100000">
                <a:srgbClr val="DDDDDD"/>
              </a:gs>
            </a:gsLst>
            <a:lin ang="0" scaled="1"/>
          </a:gradFill>
          <a:ln w="9525">
            <a:noFill/>
            <a:miter lim="800000"/>
            <a:headEnd/>
            <a:tailEnd/>
          </a:ln>
        </p:spPr>
        <p:txBody>
          <a:bodyPr anchor="ctr"/>
          <a:lstStyle/>
          <a:p>
            <a:pPr algn="l" rtl="0" eaLnBrk="0" fontAlgn="base" hangingPunct="0">
              <a:spcBef>
                <a:spcPct val="20000"/>
              </a:spcBef>
              <a:spcAft>
                <a:spcPct val="0"/>
              </a:spcAft>
              <a:buClr>
                <a:srgbClr val="FF9900"/>
              </a:buClr>
              <a:buFont typeface="Wingdings" pitchFamily="2" charset="2"/>
              <a:buNone/>
              <a:defRPr/>
            </a:pPr>
            <a:r>
              <a:rPr lang="en-US" sz="1400" i="1" kern="1200">
                <a:solidFill>
                  <a:srgbClr val="000000"/>
                </a:solidFill>
                <a:latin typeface="Arial" pitchFamily="34" charset="0"/>
                <a:ea typeface="MS PGothic"/>
                <a:cs typeface="MS PGothic"/>
              </a:rPr>
              <a:t>“…there is a growing need to produce the most computing power per square foot at the lowest possible cost in energy and resources.”</a:t>
            </a:r>
          </a:p>
        </p:txBody>
      </p:sp>
      <p:sp>
        <p:nvSpPr>
          <p:cNvPr id="5131" name="Rectangle 30"/>
          <p:cNvSpPr>
            <a:spLocks noChangeArrowheads="1"/>
          </p:cNvSpPr>
          <p:nvPr/>
        </p:nvSpPr>
        <p:spPr bwMode="auto">
          <a:xfrm>
            <a:off x="773113" y="5603875"/>
            <a:ext cx="7808912" cy="244475"/>
          </a:xfrm>
          <a:prstGeom prst="rect">
            <a:avLst/>
          </a:prstGeom>
          <a:noFill/>
          <a:ln w="9525">
            <a:noFill/>
            <a:miter lim="800000"/>
            <a:headEnd/>
            <a:tailEnd/>
          </a:ln>
        </p:spPr>
        <p:txBody>
          <a:bodyPr>
            <a:spAutoFit/>
          </a:bodyPr>
          <a:lstStyle/>
          <a:p>
            <a:pPr algn="l" rtl="0" fontAlgn="base">
              <a:spcBef>
                <a:spcPct val="0"/>
              </a:spcBef>
              <a:spcAft>
                <a:spcPct val="0"/>
              </a:spcAft>
            </a:pPr>
            <a:r>
              <a:rPr lang="en-US" sz="1000" b="1" kern="1200">
                <a:solidFill>
                  <a:srgbClr val="000000"/>
                </a:solidFill>
                <a:latin typeface="Arial" charset="0"/>
                <a:ea typeface="ＭＳ Ｐゴシック" pitchFamily="1" charset="-128"/>
                <a:cs typeface="+mn-cs"/>
              </a:rPr>
              <a:t>Source: “Data Center Overload” NY Times Magazine, June 8, 2009</a:t>
            </a:r>
          </a:p>
        </p:txBody>
      </p:sp>
      <p:sp>
        <p:nvSpPr>
          <p:cNvPr id="5132" name="Rectangle 6"/>
          <p:cNvSpPr>
            <a:spLocks noChangeArrowheads="1"/>
          </p:cNvSpPr>
          <p:nvPr/>
        </p:nvSpPr>
        <p:spPr bwMode="auto">
          <a:xfrm>
            <a:off x="561975" y="0"/>
            <a:ext cx="7667625" cy="631825"/>
          </a:xfrm>
          <a:prstGeom prst="rect">
            <a:avLst/>
          </a:prstGeom>
          <a:noFill/>
          <a:ln w="9525">
            <a:noFill/>
            <a:miter lim="800000"/>
            <a:headEnd/>
            <a:tailEnd/>
          </a:ln>
        </p:spPr>
        <p:txBody>
          <a:bodyPr anchor="ctr"/>
          <a:lstStyle/>
          <a:p>
            <a:pPr algn="l" rtl="0" eaLnBrk="0" fontAlgn="base" hangingPunct="0">
              <a:spcBef>
                <a:spcPct val="20000"/>
              </a:spcBef>
              <a:spcAft>
                <a:spcPct val="0"/>
              </a:spcAft>
              <a:buClr>
                <a:srgbClr val="FF9900"/>
              </a:buClr>
              <a:buFont typeface="Wingdings" pitchFamily="2" charset="2"/>
              <a:buNone/>
            </a:pPr>
            <a:endParaRPr lang="en-US" sz="1400" i="1" kern="1200">
              <a:solidFill>
                <a:srgbClr val="000000"/>
              </a:solidFill>
              <a:latin typeface="Arial" charset="0"/>
              <a:ea typeface="ＭＳ Ｐゴシック" pitchFamily="1" charset="-128"/>
              <a:cs typeface="+mn-cs"/>
            </a:endParaRPr>
          </a:p>
        </p:txBody>
      </p:sp>
      <p:sp>
        <p:nvSpPr>
          <p:cNvPr id="4" name="Rectangle 6"/>
          <p:cNvSpPr>
            <a:spLocks noChangeArrowheads="1"/>
          </p:cNvSpPr>
          <p:nvPr/>
        </p:nvSpPr>
        <p:spPr bwMode="auto">
          <a:xfrm>
            <a:off x="784225" y="5962650"/>
            <a:ext cx="7908925" cy="631825"/>
          </a:xfrm>
          <a:prstGeom prst="rect">
            <a:avLst/>
          </a:prstGeom>
          <a:gradFill rotWithShape="1">
            <a:gsLst>
              <a:gs pos="0">
                <a:srgbClr val="DDDDDD"/>
              </a:gs>
              <a:gs pos="50000">
                <a:schemeClr val="bg1"/>
              </a:gs>
              <a:gs pos="100000">
                <a:srgbClr val="DDDDDD"/>
              </a:gs>
            </a:gsLst>
            <a:lin ang="0" scaled="1"/>
          </a:gradFill>
          <a:ln w="9525">
            <a:noFill/>
            <a:miter lim="800000"/>
            <a:headEnd/>
            <a:tailEnd/>
          </a:ln>
        </p:spPr>
        <p:txBody>
          <a:bodyPr anchor="ctr"/>
          <a:lstStyle/>
          <a:p>
            <a:pPr algn="l" rtl="0" eaLnBrk="0" fontAlgn="base" hangingPunct="0">
              <a:spcBef>
                <a:spcPct val="20000"/>
              </a:spcBef>
              <a:spcAft>
                <a:spcPct val="0"/>
              </a:spcAft>
              <a:buClr>
                <a:srgbClr val="FF9900"/>
              </a:buClr>
              <a:buFont typeface="Wingdings" pitchFamily="2" charset="2"/>
              <a:buNone/>
              <a:defRPr/>
            </a:pPr>
            <a:r>
              <a:rPr lang="en-US" sz="1400" i="1" kern="1200">
                <a:solidFill>
                  <a:srgbClr val="000000"/>
                </a:solidFill>
                <a:latin typeface="Arial" charset="0"/>
                <a:ea typeface="ＭＳ Ｐゴシック" pitchFamily="1" charset="-128"/>
                <a:cs typeface="+mn-cs"/>
              </a:rPr>
              <a:t>“DoITT…shall have the following powers and duties …to provide appropriate, reliable, cost-effective and responsive computer and data communications services to agencies…”</a:t>
            </a:r>
          </a:p>
        </p:txBody>
      </p:sp>
      <p:sp>
        <p:nvSpPr>
          <p:cNvPr id="5134" name="Rectangle 30"/>
          <p:cNvSpPr>
            <a:spLocks noChangeArrowheads="1"/>
          </p:cNvSpPr>
          <p:nvPr/>
        </p:nvSpPr>
        <p:spPr bwMode="auto">
          <a:xfrm>
            <a:off x="784225" y="6537325"/>
            <a:ext cx="7807325" cy="244475"/>
          </a:xfrm>
          <a:prstGeom prst="rect">
            <a:avLst/>
          </a:prstGeom>
          <a:noFill/>
          <a:ln w="9525">
            <a:noFill/>
            <a:miter lim="800000"/>
            <a:headEnd/>
            <a:tailEnd/>
          </a:ln>
        </p:spPr>
        <p:txBody>
          <a:bodyPr>
            <a:spAutoFit/>
          </a:bodyPr>
          <a:lstStyle/>
          <a:p>
            <a:pPr algn="l" rtl="0" fontAlgn="base">
              <a:spcBef>
                <a:spcPct val="0"/>
              </a:spcBef>
              <a:spcAft>
                <a:spcPct val="0"/>
              </a:spcAft>
            </a:pPr>
            <a:r>
              <a:rPr lang="fr-FR" sz="1000" b="1" kern="1200">
                <a:solidFill>
                  <a:srgbClr val="000000"/>
                </a:solidFill>
                <a:latin typeface="Arial" charset="0"/>
                <a:ea typeface="ＭＳ Ｐゴシック" pitchFamily="1" charset="-128"/>
                <a:cs typeface="+mn-cs"/>
              </a:rPr>
              <a:t>Source: NYC Charter, Chapter 48, Section 1072</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20"/>
          <p:cNvSpPr txBox="1">
            <a:spLocks/>
          </p:cNvSpPr>
          <p:nvPr/>
        </p:nvSpPr>
        <p:spPr bwMode="auto">
          <a:xfrm>
            <a:off x="422275" y="714375"/>
            <a:ext cx="8229600" cy="331788"/>
          </a:xfrm>
          <a:prstGeom prst="rect">
            <a:avLst/>
          </a:prstGeom>
          <a:noFill/>
          <a:ln w="9525">
            <a:noFill/>
            <a:miter lim="800000"/>
            <a:headEnd/>
            <a:tailEnd/>
          </a:ln>
        </p:spPr>
        <p:txBody>
          <a:bodyPr/>
          <a:lstStyle/>
          <a:p>
            <a:pPr algn="l" rtl="0" fontAlgn="base">
              <a:spcBef>
                <a:spcPct val="0"/>
              </a:spcBef>
              <a:spcAft>
                <a:spcPct val="0"/>
              </a:spcAft>
            </a:pPr>
            <a:r>
              <a:rPr lang="en-US" sz="2000" b="1" kern="1200">
                <a:solidFill>
                  <a:srgbClr val="000000"/>
                </a:solidFill>
                <a:latin typeface="Arial" charset="0"/>
                <a:ea typeface="ＭＳ Ｐゴシック" pitchFamily="1" charset="-128"/>
                <a:cs typeface="+mn-cs"/>
              </a:rPr>
              <a:t>Current Situation – Systemic Inefficiency</a:t>
            </a:r>
          </a:p>
        </p:txBody>
      </p:sp>
      <p:sp>
        <p:nvSpPr>
          <p:cNvPr id="6147" name="Rectangle 30"/>
          <p:cNvSpPr>
            <a:spLocks noChangeArrowheads="1"/>
          </p:cNvSpPr>
          <p:nvPr/>
        </p:nvSpPr>
        <p:spPr bwMode="auto">
          <a:xfrm>
            <a:off x="422275" y="1801813"/>
            <a:ext cx="3235325" cy="1581150"/>
          </a:xfrm>
          <a:prstGeom prst="rect">
            <a:avLst/>
          </a:prstGeom>
          <a:noFill/>
          <a:ln w="9525">
            <a:noFill/>
            <a:miter lim="800000"/>
            <a:headEnd/>
            <a:tailEnd/>
          </a:ln>
        </p:spPr>
        <p:txBody>
          <a:bodyPr>
            <a:spAutoFit/>
          </a:bodyPr>
          <a:lstStyle/>
          <a:p>
            <a:pPr algn="l" rtl="0" fontAlgn="base">
              <a:spcBef>
                <a:spcPct val="0"/>
              </a:spcBef>
              <a:spcAft>
                <a:spcPct val="0"/>
              </a:spcAft>
            </a:pPr>
            <a:r>
              <a:rPr lang="en-US" sz="1400" b="1" kern="1200">
                <a:solidFill>
                  <a:srgbClr val="000000"/>
                </a:solidFill>
                <a:latin typeface="Arial" charset="0"/>
                <a:ea typeface="ＭＳ Ｐゴシック" pitchFamily="1" charset="-128"/>
                <a:cs typeface="+mn-cs"/>
              </a:rPr>
              <a:t>Critical information, systems, and IT personnel are scattered across 55+ locations, managed by 40 different agencies, delivering a wide variety of service levels.  </a:t>
            </a:r>
          </a:p>
          <a:p>
            <a:pPr algn="l" rtl="0" fontAlgn="base">
              <a:spcBef>
                <a:spcPct val="0"/>
              </a:spcBef>
              <a:spcAft>
                <a:spcPct val="0"/>
              </a:spcAft>
            </a:pPr>
            <a:endParaRPr lang="en-US" sz="1400" b="1" kern="1200">
              <a:solidFill>
                <a:srgbClr val="000000"/>
              </a:solidFill>
              <a:latin typeface="Arial" charset="0"/>
              <a:ea typeface="ＭＳ Ｐゴシック" pitchFamily="1" charset="-128"/>
              <a:cs typeface="+mn-cs"/>
            </a:endParaRPr>
          </a:p>
          <a:p>
            <a:pPr algn="l" rtl="0" fontAlgn="base">
              <a:spcBef>
                <a:spcPct val="0"/>
              </a:spcBef>
              <a:spcAft>
                <a:spcPct val="0"/>
              </a:spcAft>
            </a:pPr>
            <a:r>
              <a:rPr lang="en-US" sz="1400" b="1" kern="1200">
                <a:solidFill>
                  <a:srgbClr val="000000"/>
                </a:solidFill>
                <a:latin typeface="Arial" charset="0"/>
                <a:ea typeface="ＭＳ Ｐゴシック" pitchFamily="1" charset="-128"/>
                <a:cs typeface="+mn-cs"/>
              </a:rPr>
              <a:t>This fragmentation results in:</a:t>
            </a:r>
          </a:p>
        </p:txBody>
      </p:sp>
      <p:sp>
        <p:nvSpPr>
          <p:cNvPr id="6148" name="Rectangle 30"/>
          <p:cNvSpPr>
            <a:spLocks noChangeArrowheads="1"/>
          </p:cNvSpPr>
          <p:nvPr/>
        </p:nvSpPr>
        <p:spPr bwMode="auto">
          <a:xfrm>
            <a:off x="422275" y="3422650"/>
            <a:ext cx="2954338" cy="3465513"/>
          </a:xfrm>
          <a:prstGeom prst="rect">
            <a:avLst/>
          </a:prstGeom>
          <a:noFill/>
          <a:ln w="9525">
            <a:noFill/>
            <a:miter lim="800000"/>
            <a:headEnd/>
            <a:tailEnd/>
          </a:ln>
        </p:spPr>
        <p:txBody>
          <a:bodyPr>
            <a:spAutoFit/>
          </a:bodyPr>
          <a:lstStyle/>
          <a:p>
            <a:pPr marL="225425" indent="-225425" algn="l" rtl="0" fontAlgn="base">
              <a:spcBef>
                <a:spcPct val="0"/>
              </a:spcBef>
              <a:spcAft>
                <a:spcPct val="0"/>
              </a:spcAft>
              <a:buClr>
                <a:srgbClr val="FF9900"/>
              </a:buClr>
              <a:buFont typeface="Wingdings" pitchFamily="2" charset="2"/>
              <a:buChar char="q"/>
            </a:pPr>
            <a:r>
              <a:rPr lang="en-US" sz="1400" b="1" kern="1200">
                <a:solidFill>
                  <a:srgbClr val="000000"/>
                </a:solidFill>
                <a:latin typeface="Arial" charset="0"/>
                <a:ea typeface="ＭＳ Ｐゴシック" pitchFamily="1" charset="-128"/>
                <a:cs typeface="+mn-cs"/>
              </a:rPr>
              <a:t>Little City-wide planning or economies of scale</a:t>
            </a:r>
          </a:p>
          <a:p>
            <a:pPr marL="225425" indent="-225425" algn="l" rtl="0" fontAlgn="base">
              <a:spcBef>
                <a:spcPct val="0"/>
              </a:spcBef>
              <a:spcAft>
                <a:spcPct val="0"/>
              </a:spcAft>
              <a:buClr>
                <a:srgbClr val="FF99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225425" indent="-225425" algn="l" rtl="0" fontAlgn="base">
              <a:spcBef>
                <a:spcPct val="0"/>
              </a:spcBef>
              <a:spcAft>
                <a:spcPct val="0"/>
              </a:spcAft>
              <a:buClr>
                <a:srgbClr val="FF9900"/>
              </a:buClr>
              <a:buFont typeface="Wingdings" pitchFamily="2" charset="2"/>
              <a:buChar char="q"/>
            </a:pPr>
            <a:r>
              <a:rPr lang="en-US" sz="1400" b="1" kern="1200">
                <a:solidFill>
                  <a:srgbClr val="000000"/>
                </a:solidFill>
                <a:latin typeface="Arial" charset="0"/>
                <a:ea typeface="ＭＳ Ｐゴシック" pitchFamily="1" charset="-128"/>
                <a:cs typeface="+mn-cs"/>
              </a:rPr>
              <a:t>Obstacles to efficient sharing of services and skills</a:t>
            </a:r>
          </a:p>
          <a:p>
            <a:pPr marL="225425" indent="-225425" algn="l" rtl="0" fontAlgn="base">
              <a:spcBef>
                <a:spcPct val="0"/>
              </a:spcBef>
              <a:spcAft>
                <a:spcPct val="0"/>
              </a:spcAft>
              <a:buClr>
                <a:srgbClr val="FF99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225425" indent="-225425" algn="l" rtl="0" fontAlgn="base">
              <a:spcBef>
                <a:spcPct val="0"/>
              </a:spcBef>
              <a:spcAft>
                <a:spcPct val="0"/>
              </a:spcAft>
              <a:buClr>
                <a:srgbClr val="FF9900"/>
              </a:buClr>
              <a:buFont typeface="Wingdings" pitchFamily="2" charset="2"/>
              <a:buChar char="q"/>
            </a:pPr>
            <a:r>
              <a:rPr lang="en-US" sz="1400" b="1" kern="1200">
                <a:solidFill>
                  <a:srgbClr val="000000"/>
                </a:solidFill>
                <a:latin typeface="Arial" charset="0"/>
                <a:ea typeface="ＭＳ Ｐゴシック" pitchFamily="1" charset="-128"/>
                <a:cs typeface="+mn-cs"/>
              </a:rPr>
              <a:t>No coherent disaster recovery and security planning</a:t>
            </a:r>
          </a:p>
          <a:p>
            <a:pPr marL="225425" indent="-225425" algn="l" rtl="0" fontAlgn="base">
              <a:spcBef>
                <a:spcPct val="0"/>
              </a:spcBef>
              <a:spcAft>
                <a:spcPct val="0"/>
              </a:spcAft>
              <a:buClr>
                <a:srgbClr val="FF99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225425" indent="-225425" algn="l" rtl="0" fontAlgn="base">
              <a:spcBef>
                <a:spcPct val="0"/>
              </a:spcBef>
              <a:spcAft>
                <a:spcPct val="0"/>
              </a:spcAft>
              <a:buClr>
                <a:srgbClr val="FF9900"/>
              </a:buClr>
              <a:buFont typeface="Wingdings" pitchFamily="2" charset="2"/>
              <a:buChar char="q"/>
            </a:pPr>
            <a:r>
              <a:rPr lang="en-US" sz="1400" b="1" kern="1200">
                <a:solidFill>
                  <a:srgbClr val="000000"/>
                </a:solidFill>
                <a:latin typeface="Arial" charset="0"/>
                <a:ea typeface="ＭＳ Ｐゴシック" pitchFamily="1" charset="-128"/>
                <a:cs typeface="+mn-cs"/>
              </a:rPr>
              <a:t>Space, power, and cooling capacity are at their limits for several agencies</a:t>
            </a:r>
          </a:p>
          <a:p>
            <a:pPr marL="225425" indent="-225425" algn="l" rtl="0" fontAlgn="base">
              <a:spcBef>
                <a:spcPct val="0"/>
              </a:spcBef>
              <a:spcAft>
                <a:spcPct val="0"/>
              </a:spcAft>
              <a:buClr>
                <a:srgbClr val="FF99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225425" indent="-225425" algn="l" rtl="0" fontAlgn="base">
              <a:spcBef>
                <a:spcPct val="0"/>
              </a:spcBef>
              <a:spcAft>
                <a:spcPct val="0"/>
              </a:spcAft>
              <a:buClr>
                <a:srgbClr val="FF99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225425" indent="-225425" algn="l" rtl="0" fontAlgn="base">
              <a:spcBef>
                <a:spcPct val="0"/>
              </a:spcBef>
              <a:spcAft>
                <a:spcPct val="0"/>
              </a:spcAft>
              <a:buFontTx/>
              <a:buChar char="•"/>
            </a:pPr>
            <a:endParaRPr lang="en-US" sz="1200" b="1" kern="1200">
              <a:solidFill>
                <a:srgbClr val="000000"/>
              </a:solidFill>
              <a:latin typeface="Arial" charset="0"/>
              <a:ea typeface="ＭＳ Ｐゴシック" pitchFamily="1" charset="-128"/>
              <a:cs typeface="+mn-cs"/>
            </a:endParaRPr>
          </a:p>
        </p:txBody>
      </p:sp>
      <p:pic>
        <p:nvPicPr>
          <p:cNvPr id="9233" name="Picture 17"/>
          <p:cNvPicPr>
            <a:picLocks noChangeAspect="1" noChangeArrowheads="1"/>
          </p:cNvPicPr>
          <p:nvPr/>
        </p:nvPicPr>
        <p:blipFill>
          <a:blip r:embed="rId3"/>
          <a:srcRect/>
          <a:stretch>
            <a:fillRect/>
          </a:stretch>
        </p:blipFill>
        <p:spPr bwMode="auto">
          <a:xfrm>
            <a:off x="3938588" y="2239963"/>
            <a:ext cx="4176712" cy="2978150"/>
          </a:xfrm>
          <a:prstGeom prst="rect">
            <a:avLst/>
          </a:prstGeom>
          <a:noFill/>
          <a:ln w="38100">
            <a:solidFill>
              <a:schemeClr val="tx1"/>
            </a:solidFill>
            <a:miter lim="800000"/>
            <a:headEnd/>
            <a:tailEnd/>
          </a:ln>
          <a:effectLst>
            <a:outerShdw blurRad="63500" dist="38100" dir="2700000" algn="tl" rotWithShape="0">
              <a:srgbClr val="000000">
                <a:alpha val="39999"/>
              </a:srgbClr>
            </a:outerShdw>
          </a:effectLst>
        </p:spPr>
      </p:pic>
      <p:sp>
        <p:nvSpPr>
          <p:cNvPr id="6150" name="Isosceles Triangle 5"/>
          <p:cNvSpPr>
            <a:spLocks noChangeArrowheads="1"/>
          </p:cNvSpPr>
          <p:nvPr/>
        </p:nvSpPr>
        <p:spPr bwMode="auto">
          <a:xfrm rot="-5400000">
            <a:off x="5373687" y="3929063"/>
            <a:ext cx="1927225" cy="1250950"/>
          </a:xfrm>
          <a:prstGeom prst="triangle">
            <a:avLst>
              <a:gd name="adj" fmla="val 87509"/>
            </a:avLst>
          </a:prstGeom>
          <a:solidFill>
            <a:srgbClr val="000000">
              <a:alpha val="25882"/>
            </a:srgbClr>
          </a:solidFill>
          <a:ln w="25400">
            <a:solidFill>
              <a:schemeClr val="tx1"/>
            </a:solidFill>
            <a:miter lim="800000"/>
            <a:headEnd/>
            <a:tailEnd/>
          </a:ln>
        </p:spPr>
        <p:txBody>
          <a:bodyPr rot="10800000" anchor="ctr"/>
          <a:lstStyle/>
          <a:p>
            <a:pPr algn="ctr" rtl="0" fontAlgn="base">
              <a:spcBef>
                <a:spcPct val="0"/>
              </a:spcBef>
              <a:spcAft>
                <a:spcPct val="0"/>
              </a:spcAft>
            </a:pPr>
            <a:endParaRPr lang="en-US" sz="1600" kern="1200">
              <a:solidFill>
                <a:srgbClr val="FFFFFF"/>
              </a:solidFill>
              <a:latin typeface="Arial" charset="0"/>
              <a:ea typeface="ＭＳ Ｐゴシック" pitchFamily="1" charset="-128"/>
              <a:cs typeface="+mn-cs"/>
            </a:endParaRPr>
          </a:p>
        </p:txBody>
      </p:sp>
      <p:pic>
        <p:nvPicPr>
          <p:cNvPr id="10" name="Picture 9" descr="map small google road copy.jpg"/>
          <p:cNvPicPr>
            <a:picLocks noChangeAspect="1"/>
          </p:cNvPicPr>
          <p:nvPr/>
        </p:nvPicPr>
        <p:blipFill>
          <a:blip r:embed="rId4"/>
          <a:srcRect/>
          <a:stretch>
            <a:fillRect/>
          </a:stretch>
        </p:blipFill>
        <p:spPr bwMode="auto">
          <a:xfrm>
            <a:off x="6975475" y="3563938"/>
            <a:ext cx="1887538" cy="2089150"/>
          </a:xfrm>
          <a:prstGeom prst="rect">
            <a:avLst/>
          </a:prstGeom>
          <a:noFill/>
          <a:ln w="38100">
            <a:solidFill>
              <a:schemeClr val="tx1"/>
            </a:solidFill>
            <a:miter lim="800000"/>
            <a:headEnd/>
            <a:tailEnd/>
          </a:ln>
          <a:effectLst>
            <a:outerShdw blurRad="63500" dist="38100" dir="2700000" algn="tl" rotWithShape="0">
              <a:srgbClr val="000000">
                <a:alpha val="39999"/>
              </a:srgbClr>
            </a:outerShdw>
          </a:effec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8" name="TextBox 23"/>
          <p:cNvSpPr txBox="1">
            <a:spLocks noChangeArrowheads="1"/>
          </p:cNvSpPr>
          <p:nvPr/>
        </p:nvSpPr>
        <p:spPr bwMode="auto">
          <a:xfrm>
            <a:off x="2390775" y="2081213"/>
            <a:ext cx="2411413" cy="63976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38100">
            <a:noFill/>
            <a:miter lim="800000"/>
            <a:headEnd/>
            <a:tailEnd/>
          </a:ln>
        </p:spPr>
        <p:txBody>
          <a:bodyPr lIns="274320">
            <a:spAutoFit/>
          </a:bodyPr>
          <a:lstStyle/>
          <a:p>
            <a:pPr algn="l" rtl="0" fontAlgn="base">
              <a:spcBef>
                <a:spcPct val="0"/>
              </a:spcBef>
              <a:spcAft>
                <a:spcPct val="0"/>
              </a:spcAft>
              <a:defRPr/>
            </a:pPr>
            <a:r>
              <a:rPr lang="en-US" sz="1200" kern="1200">
                <a:solidFill>
                  <a:srgbClr val="000000"/>
                </a:solidFill>
                <a:latin typeface="Arial" pitchFamily="34" charset="0"/>
                <a:ea typeface="MS PGothic"/>
                <a:cs typeface="MS PGothic"/>
              </a:rPr>
              <a:t>Inadequate physical facilities result in costly equipment failures and service outages</a:t>
            </a:r>
            <a:endParaRPr lang="en-US" sz="1200" i="1" kern="1200">
              <a:solidFill>
                <a:srgbClr val="000000"/>
              </a:solidFill>
              <a:latin typeface="Arial" pitchFamily="34" charset="0"/>
              <a:ea typeface="MS PGothic"/>
              <a:cs typeface="MS PGothic"/>
            </a:endParaRPr>
          </a:p>
        </p:txBody>
      </p:sp>
      <p:sp>
        <p:nvSpPr>
          <p:cNvPr id="51209" name="TextBox 24"/>
          <p:cNvSpPr txBox="1">
            <a:spLocks noChangeArrowheads="1"/>
          </p:cNvSpPr>
          <p:nvPr/>
        </p:nvSpPr>
        <p:spPr bwMode="auto">
          <a:xfrm>
            <a:off x="2390775" y="4291013"/>
            <a:ext cx="2322513" cy="63976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38100">
            <a:noFill/>
            <a:miter lim="800000"/>
            <a:headEnd/>
            <a:tailEnd/>
          </a:ln>
        </p:spPr>
        <p:txBody>
          <a:bodyPr lIns="274320">
            <a:spAutoFit/>
          </a:bodyPr>
          <a:lstStyle/>
          <a:p>
            <a:pPr algn="l" rtl="0" fontAlgn="base">
              <a:spcBef>
                <a:spcPct val="0"/>
              </a:spcBef>
              <a:spcAft>
                <a:spcPct val="0"/>
              </a:spcAft>
              <a:defRPr/>
            </a:pPr>
            <a:r>
              <a:rPr lang="en-US" sz="1200" kern="1200">
                <a:solidFill>
                  <a:srgbClr val="000000"/>
                </a:solidFill>
                <a:latin typeface="Arial" pitchFamily="34" charset="0"/>
                <a:ea typeface="MS PGothic"/>
                <a:cs typeface="MS PGothic"/>
              </a:rPr>
              <a:t>Unplanned growth results in increased energy and operational costs</a:t>
            </a:r>
          </a:p>
        </p:txBody>
      </p:sp>
      <p:sp>
        <p:nvSpPr>
          <p:cNvPr id="7172" name="TextBox 15"/>
          <p:cNvSpPr txBox="1">
            <a:spLocks noChangeArrowheads="1"/>
          </p:cNvSpPr>
          <p:nvPr/>
        </p:nvSpPr>
        <p:spPr bwMode="auto">
          <a:xfrm>
            <a:off x="2532063" y="1828800"/>
            <a:ext cx="692150" cy="244475"/>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000" b="1" kern="1200">
                <a:solidFill>
                  <a:srgbClr val="000000"/>
                </a:solidFill>
                <a:latin typeface="Arial" charset="0"/>
                <a:ea typeface="ＭＳ Ｐゴシック" pitchFamily="1" charset="-128"/>
                <a:cs typeface="+mn-cs"/>
              </a:rPr>
              <a:t>DAMAGE</a:t>
            </a:r>
          </a:p>
        </p:txBody>
      </p:sp>
      <p:sp>
        <p:nvSpPr>
          <p:cNvPr id="7173" name="TextBox 16"/>
          <p:cNvSpPr txBox="1">
            <a:spLocks noChangeArrowheads="1"/>
          </p:cNvSpPr>
          <p:nvPr/>
        </p:nvSpPr>
        <p:spPr bwMode="auto">
          <a:xfrm>
            <a:off x="2532063" y="4038600"/>
            <a:ext cx="1270000" cy="244475"/>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000" b="1" kern="1200">
                <a:solidFill>
                  <a:srgbClr val="000000"/>
                </a:solidFill>
                <a:latin typeface="Arial" charset="0"/>
                <a:ea typeface="ＭＳ Ｐゴシック" pitchFamily="1" charset="-128"/>
                <a:cs typeface="+mn-cs"/>
              </a:rPr>
              <a:t>DISORGANIZATION</a:t>
            </a:r>
          </a:p>
        </p:txBody>
      </p:sp>
      <p:sp>
        <p:nvSpPr>
          <p:cNvPr id="7174" name="Title 20"/>
          <p:cNvSpPr txBox="1">
            <a:spLocks/>
          </p:cNvSpPr>
          <p:nvPr/>
        </p:nvSpPr>
        <p:spPr bwMode="auto">
          <a:xfrm>
            <a:off x="352425" y="457200"/>
            <a:ext cx="6149975" cy="331788"/>
          </a:xfrm>
          <a:prstGeom prst="rect">
            <a:avLst/>
          </a:prstGeom>
          <a:noFill/>
          <a:ln w="9525">
            <a:noFill/>
            <a:miter lim="800000"/>
            <a:headEnd/>
            <a:tailEnd/>
          </a:ln>
        </p:spPr>
        <p:txBody>
          <a:bodyPr/>
          <a:lstStyle/>
          <a:p>
            <a:pPr algn="l" rtl="0" fontAlgn="base">
              <a:spcBef>
                <a:spcPct val="0"/>
              </a:spcBef>
              <a:spcAft>
                <a:spcPct val="0"/>
              </a:spcAft>
            </a:pPr>
            <a:r>
              <a:rPr lang="en-US" sz="2000" b="1" kern="1200">
                <a:solidFill>
                  <a:srgbClr val="000000"/>
                </a:solidFill>
                <a:latin typeface="Arial" charset="0"/>
                <a:ea typeface="ＭＳ Ｐゴシック" pitchFamily="1" charset="-128"/>
                <a:cs typeface="+mn-cs"/>
              </a:rPr>
              <a:t>Current Situation – </a:t>
            </a:r>
          </a:p>
          <a:p>
            <a:pPr algn="l" rtl="0" fontAlgn="base">
              <a:spcBef>
                <a:spcPct val="0"/>
              </a:spcBef>
              <a:spcAft>
                <a:spcPct val="0"/>
              </a:spcAft>
            </a:pPr>
            <a:r>
              <a:rPr lang="en-US" sz="2000" b="1" kern="1200">
                <a:solidFill>
                  <a:srgbClr val="000000"/>
                </a:solidFill>
                <a:latin typeface="Arial" charset="0"/>
                <a:ea typeface="ＭＳ Ｐゴシック" pitchFamily="1" charset="-128"/>
                <a:cs typeface="+mn-cs"/>
              </a:rPr>
              <a:t>Many Agency IT Operations are Struggling</a:t>
            </a:r>
          </a:p>
        </p:txBody>
      </p:sp>
      <p:pic>
        <p:nvPicPr>
          <p:cNvPr id="7175" name="Picture 7" descr="dc_001.jpg"/>
          <p:cNvPicPr>
            <a:picLocks noChangeAspect="1"/>
          </p:cNvPicPr>
          <p:nvPr/>
        </p:nvPicPr>
        <p:blipFill>
          <a:blip r:embed="rId3"/>
          <a:srcRect/>
          <a:stretch>
            <a:fillRect/>
          </a:stretch>
        </p:blipFill>
        <p:spPr bwMode="auto">
          <a:xfrm>
            <a:off x="280988" y="1905000"/>
            <a:ext cx="2251075" cy="1828800"/>
          </a:xfrm>
          <a:prstGeom prst="rect">
            <a:avLst/>
          </a:prstGeom>
          <a:noFill/>
          <a:ln w="19050">
            <a:solidFill>
              <a:schemeClr val="tx1"/>
            </a:solidFill>
            <a:miter lim="800000"/>
            <a:headEnd/>
            <a:tailEnd/>
          </a:ln>
        </p:spPr>
      </p:pic>
      <p:pic>
        <p:nvPicPr>
          <p:cNvPr id="7176" name="Picture 10" descr="dc_004.jpg"/>
          <p:cNvPicPr>
            <a:picLocks noChangeAspect="1"/>
          </p:cNvPicPr>
          <p:nvPr/>
        </p:nvPicPr>
        <p:blipFill>
          <a:blip r:embed="rId4"/>
          <a:srcRect/>
          <a:stretch>
            <a:fillRect/>
          </a:stretch>
        </p:blipFill>
        <p:spPr bwMode="auto">
          <a:xfrm>
            <a:off x="280988" y="4114800"/>
            <a:ext cx="2251075" cy="1828800"/>
          </a:xfrm>
          <a:prstGeom prst="rect">
            <a:avLst/>
          </a:prstGeom>
          <a:noFill/>
          <a:ln w="19050">
            <a:solidFill>
              <a:schemeClr val="tx1"/>
            </a:solidFill>
            <a:miter lim="800000"/>
            <a:headEnd/>
            <a:tailEnd/>
          </a:ln>
        </p:spPr>
      </p:pic>
      <p:sp>
        <p:nvSpPr>
          <p:cNvPr id="7177" name="Rectangle 23"/>
          <p:cNvSpPr>
            <a:spLocks noChangeArrowheads="1"/>
          </p:cNvSpPr>
          <p:nvPr/>
        </p:nvSpPr>
        <p:spPr bwMode="auto">
          <a:xfrm>
            <a:off x="4852988" y="1828800"/>
            <a:ext cx="3587750" cy="1155700"/>
          </a:xfrm>
          <a:prstGeom prst="rect">
            <a:avLst/>
          </a:prstGeom>
          <a:noFill/>
          <a:ln w="9525">
            <a:noFill/>
            <a:miter lim="800000"/>
            <a:headEnd/>
            <a:tailEnd/>
          </a:ln>
        </p:spPr>
        <p:txBody>
          <a:bodyPr>
            <a:spAutoFit/>
          </a:bodyPr>
          <a:lstStyle/>
          <a:p>
            <a:pPr algn="l" rtl="0" fontAlgn="base">
              <a:spcBef>
                <a:spcPct val="0"/>
              </a:spcBef>
              <a:spcAft>
                <a:spcPct val="0"/>
              </a:spcAft>
            </a:pPr>
            <a:r>
              <a:rPr lang="en-US" sz="1400" b="1" kern="1200">
                <a:solidFill>
                  <a:srgbClr val="000000"/>
                </a:solidFill>
                <a:latin typeface="Arial" charset="0"/>
                <a:ea typeface="ＭＳ Ｐゴシック" pitchFamily="1" charset="-128"/>
                <a:cs typeface="+mn-cs"/>
              </a:rPr>
              <a:t>Many of the City’s 55+ data centers lack the critical mass to implement cost-saving and service-strengthening improvements</a:t>
            </a:r>
          </a:p>
          <a:p>
            <a:pPr algn="l" rtl="0" fontAlgn="base">
              <a:spcBef>
                <a:spcPct val="0"/>
              </a:spcBef>
              <a:spcAft>
                <a:spcPct val="0"/>
              </a:spcAft>
            </a:pPr>
            <a:endParaRPr lang="en-US" sz="1400" b="1" kern="1200">
              <a:solidFill>
                <a:srgbClr val="000000"/>
              </a:solidFill>
              <a:latin typeface="Arial" charset="0"/>
              <a:ea typeface="ＭＳ Ｐゴシック" pitchFamily="1" charset="-128"/>
              <a:cs typeface="+mn-cs"/>
            </a:endParaRPr>
          </a:p>
        </p:txBody>
      </p:sp>
      <p:sp>
        <p:nvSpPr>
          <p:cNvPr id="7178" name="Rectangle 23"/>
          <p:cNvSpPr>
            <a:spLocks noChangeArrowheads="1"/>
          </p:cNvSpPr>
          <p:nvPr/>
        </p:nvSpPr>
        <p:spPr bwMode="auto">
          <a:xfrm>
            <a:off x="4852988" y="2735263"/>
            <a:ext cx="3587750" cy="3103562"/>
          </a:xfrm>
          <a:prstGeom prst="rect">
            <a:avLst/>
          </a:prstGeom>
          <a:noFill/>
          <a:ln w="9525">
            <a:noFill/>
            <a:miter lim="800000"/>
            <a:headEnd/>
            <a:tailEnd/>
          </a:ln>
        </p:spPr>
        <p:txBody>
          <a:bodyPr>
            <a:spAutoFit/>
          </a:bodyPr>
          <a:lstStyle/>
          <a:p>
            <a:pPr marL="228600" indent="-228600" algn="l" rtl="0" fontAlgn="base">
              <a:spcBef>
                <a:spcPct val="0"/>
              </a:spcBef>
              <a:spcAft>
                <a:spcPct val="0"/>
              </a:spcAft>
              <a:buClr>
                <a:srgbClr val="FF9900"/>
              </a:buClr>
            </a:pPr>
            <a:endParaRPr lang="en-US" sz="600" b="1" kern="1200">
              <a:solidFill>
                <a:srgbClr val="000000"/>
              </a:solidFill>
              <a:latin typeface="Arial" charset="0"/>
              <a:ea typeface="ＭＳ Ｐゴシック" pitchFamily="1" charset="-128"/>
              <a:cs typeface="+mn-cs"/>
            </a:endParaRPr>
          </a:p>
          <a:p>
            <a:pPr marL="228600" indent="-228600" algn="l" rtl="0" fontAlgn="base">
              <a:spcBef>
                <a:spcPct val="0"/>
              </a:spcBef>
              <a:spcAft>
                <a:spcPct val="0"/>
              </a:spcAft>
              <a:buClr>
                <a:srgbClr val="FF9900"/>
              </a:buClr>
              <a:buFont typeface="Wingdings" pitchFamily="2" charset="2"/>
              <a:buChar char="q"/>
            </a:pPr>
            <a:r>
              <a:rPr lang="en-US" sz="1400" b="1" kern="1200">
                <a:solidFill>
                  <a:srgbClr val="000000"/>
                </a:solidFill>
                <a:latin typeface="Arial" charset="0"/>
                <a:ea typeface="ＭＳ Ｐゴシック" pitchFamily="1" charset="-128"/>
                <a:cs typeface="+mn-cs"/>
              </a:rPr>
              <a:t>Wide variation in quality of facilities</a:t>
            </a:r>
          </a:p>
          <a:p>
            <a:pPr marL="228600" indent="-228600" algn="l" rtl="0" fontAlgn="base">
              <a:spcBef>
                <a:spcPct val="0"/>
              </a:spcBef>
              <a:spcAft>
                <a:spcPct val="0"/>
              </a:spcAft>
              <a:buClr>
                <a:srgbClr val="FF9900"/>
              </a:buClr>
              <a:buFont typeface="Wingdings" pitchFamily="2" charset="2"/>
              <a:buChar char="q"/>
            </a:pPr>
            <a:endParaRPr lang="en-US" sz="700" b="1" kern="1200">
              <a:solidFill>
                <a:srgbClr val="000000"/>
              </a:solidFill>
              <a:latin typeface="Arial" charset="0"/>
              <a:ea typeface="ＭＳ Ｐゴシック" pitchFamily="1" charset="-128"/>
              <a:cs typeface="+mn-cs"/>
            </a:endParaRPr>
          </a:p>
          <a:p>
            <a:pPr marL="457200" lvl="1" indent="-114300" algn="l" rtl="0" fontAlgn="base">
              <a:spcBef>
                <a:spcPct val="0"/>
              </a:spcBef>
              <a:spcAft>
                <a:spcPct val="0"/>
              </a:spcAft>
              <a:buClr>
                <a:srgbClr val="FF9900"/>
              </a:buClr>
              <a:buFont typeface="Wingdings" pitchFamily="2" charset="2"/>
              <a:buChar char="§"/>
            </a:pPr>
            <a:r>
              <a:rPr lang="en-US" sz="1200" kern="1200">
                <a:solidFill>
                  <a:srgbClr val="000000"/>
                </a:solidFill>
                <a:latin typeface="Arial" charset="0"/>
                <a:ea typeface="ＭＳ Ｐゴシック" pitchFamily="1" charset="-128"/>
                <a:cs typeface="+mn-cs"/>
              </a:rPr>
              <a:t>40 agency Data Centers are smaller than 1000 sq. ft.</a:t>
            </a:r>
          </a:p>
          <a:p>
            <a:pPr marL="457200" lvl="1" indent="-114300" algn="l" rtl="0" fontAlgn="base">
              <a:spcBef>
                <a:spcPct val="0"/>
              </a:spcBef>
              <a:spcAft>
                <a:spcPct val="0"/>
              </a:spcAft>
              <a:buClr>
                <a:srgbClr val="FF9900"/>
              </a:buClr>
              <a:buFont typeface="Wingdings" pitchFamily="2" charset="2"/>
              <a:buChar char="§"/>
            </a:pPr>
            <a:r>
              <a:rPr lang="en-US" sz="1200" kern="1200">
                <a:solidFill>
                  <a:srgbClr val="000000"/>
                </a:solidFill>
                <a:latin typeface="Arial" charset="0"/>
                <a:ea typeface="ＭＳ Ｐゴシック" pitchFamily="1" charset="-128"/>
                <a:cs typeface="+mn-cs"/>
              </a:rPr>
              <a:t>Many agency Data Centers do not have sufficient fire suppression</a:t>
            </a:r>
          </a:p>
          <a:p>
            <a:pPr marL="457200" lvl="1" indent="-114300" algn="l" rtl="0" fontAlgn="base">
              <a:spcBef>
                <a:spcPct val="0"/>
              </a:spcBef>
              <a:spcAft>
                <a:spcPct val="0"/>
              </a:spcAft>
              <a:buClr>
                <a:srgbClr val="FF9900"/>
              </a:buClr>
            </a:pPr>
            <a:endParaRPr lang="en-US" sz="500" b="1" kern="1200">
              <a:solidFill>
                <a:srgbClr val="000000"/>
              </a:solidFill>
              <a:latin typeface="Arial" charset="0"/>
              <a:ea typeface="ＭＳ Ｐゴシック" pitchFamily="1" charset="-128"/>
              <a:cs typeface="+mn-cs"/>
            </a:endParaRPr>
          </a:p>
          <a:p>
            <a:pPr marL="228600" indent="-228600" algn="l" rtl="0" fontAlgn="base">
              <a:spcBef>
                <a:spcPct val="0"/>
              </a:spcBef>
              <a:spcAft>
                <a:spcPct val="0"/>
              </a:spcAft>
              <a:buClr>
                <a:srgbClr val="FF9900"/>
              </a:buClr>
              <a:buFont typeface="Wingdings" pitchFamily="2" charset="2"/>
              <a:buChar char="q"/>
            </a:pPr>
            <a:r>
              <a:rPr lang="en-US" sz="1400" b="1" kern="1200">
                <a:solidFill>
                  <a:srgbClr val="000000"/>
                </a:solidFill>
                <a:latin typeface="Arial" charset="0"/>
                <a:ea typeface="ＭＳ Ｐゴシック" pitchFamily="1" charset="-128"/>
                <a:cs typeface="+mn-cs"/>
              </a:rPr>
              <a:t>Inconsistent service levels &amp; capabilities</a:t>
            </a:r>
          </a:p>
          <a:p>
            <a:pPr marL="228600" indent="-228600" algn="l" rtl="0" fontAlgn="base">
              <a:spcBef>
                <a:spcPct val="0"/>
              </a:spcBef>
              <a:spcAft>
                <a:spcPct val="0"/>
              </a:spcAft>
              <a:buClr>
                <a:srgbClr val="FF9900"/>
              </a:buClr>
              <a:buFont typeface="Wingdings" pitchFamily="2" charset="2"/>
              <a:buChar char="q"/>
            </a:pPr>
            <a:endParaRPr lang="en-US" sz="700" b="1" kern="1200">
              <a:solidFill>
                <a:srgbClr val="000000"/>
              </a:solidFill>
              <a:latin typeface="Arial" charset="0"/>
              <a:ea typeface="ＭＳ Ｐゴシック" pitchFamily="1" charset="-128"/>
              <a:cs typeface="+mn-cs"/>
            </a:endParaRPr>
          </a:p>
          <a:p>
            <a:pPr marL="457200" lvl="1" indent="-114300" algn="l" rtl="0" fontAlgn="base">
              <a:spcBef>
                <a:spcPct val="0"/>
              </a:spcBef>
              <a:spcAft>
                <a:spcPct val="0"/>
              </a:spcAft>
              <a:buClr>
                <a:srgbClr val="FF9900"/>
              </a:buClr>
              <a:buFont typeface="Wingdings" pitchFamily="2" charset="2"/>
              <a:buChar char="§"/>
            </a:pPr>
            <a:r>
              <a:rPr lang="en-US" sz="1200" kern="1200">
                <a:solidFill>
                  <a:srgbClr val="000000"/>
                </a:solidFill>
                <a:latin typeface="Arial" charset="0"/>
                <a:ea typeface="ＭＳ Ｐゴシック" pitchFamily="1" charset="-128"/>
                <a:cs typeface="+mn-cs"/>
              </a:rPr>
              <a:t>Many agency Data Centers do not have robust DR plans in place</a:t>
            </a:r>
            <a:endParaRPr lang="en-US" sz="1200" kern="1200" baseline="30000">
              <a:solidFill>
                <a:srgbClr val="000000"/>
              </a:solidFill>
              <a:latin typeface="Arial" charset="0"/>
              <a:ea typeface="ＭＳ Ｐゴシック" pitchFamily="1" charset="-128"/>
              <a:cs typeface="+mn-cs"/>
            </a:endParaRPr>
          </a:p>
          <a:p>
            <a:pPr marL="457200" lvl="1" indent="-114300" algn="l" rtl="0" fontAlgn="base">
              <a:spcBef>
                <a:spcPct val="0"/>
              </a:spcBef>
              <a:spcAft>
                <a:spcPct val="0"/>
              </a:spcAft>
              <a:buClr>
                <a:srgbClr val="FF9900"/>
              </a:buClr>
              <a:buFont typeface="Wingdings" pitchFamily="2" charset="2"/>
              <a:buChar char="§"/>
            </a:pPr>
            <a:r>
              <a:rPr lang="en-US" sz="1200" kern="1200">
                <a:solidFill>
                  <a:srgbClr val="000000"/>
                </a:solidFill>
                <a:latin typeface="Arial" charset="0"/>
                <a:ea typeface="ＭＳ Ｐゴシック" pitchFamily="1" charset="-128"/>
                <a:cs typeface="+mn-cs"/>
              </a:rPr>
              <a:t>Limited 24/7 support</a:t>
            </a:r>
          </a:p>
          <a:p>
            <a:pPr marL="228600" indent="-228600" algn="l" rtl="0" fontAlgn="base">
              <a:spcBef>
                <a:spcPct val="0"/>
              </a:spcBef>
              <a:spcAft>
                <a:spcPct val="0"/>
              </a:spcAft>
              <a:buClr>
                <a:srgbClr val="FF9900"/>
              </a:buClr>
              <a:buFontTx/>
              <a:buChar char="•"/>
            </a:pPr>
            <a:endParaRPr lang="en-US" sz="500" b="1" kern="1200">
              <a:solidFill>
                <a:srgbClr val="000000"/>
              </a:solidFill>
              <a:latin typeface="Arial" charset="0"/>
              <a:ea typeface="ＭＳ Ｐゴシック" pitchFamily="1" charset="-128"/>
              <a:cs typeface="+mn-cs"/>
            </a:endParaRPr>
          </a:p>
          <a:p>
            <a:pPr marL="228600" indent="-228600" algn="l" rtl="0" fontAlgn="base">
              <a:spcBef>
                <a:spcPct val="0"/>
              </a:spcBef>
              <a:spcAft>
                <a:spcPct val="0"/>
              </a:spcAft>
              <a:buClr>
                <a:srgbClr val="FF9900"/>
              </a:buClr>
              <a:buFont typeface="Wingdings" pitchFamily="2" charset="2"/>
              <a:buChar char="q"/>
            </a:pPr>
            <a:r>
              <a:rPr lang="en-US" sz="1400" b="1" kern="1200">
                <a:solidFill>
                  <a:srgbClr val="000000"/>
                </a:solidFill>
                <a:latin typeface="Arial" charset="0"/>
                <a:ea typeface="ＭＳ Ｐゴシック" pitchFamily="1" charset="-128"/>
                <a:cs typeface="+mn-cs"/>
              </a:rPr>
              <a:t>Tactical demands on personnel inhibit long-term planning and maintenance</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3"/>
          <p:cNvSpPr>
            <a:spLocks noChangeArrowheads="1"/>
          </p:cNvSpPr>
          <p:nvPr/>
        </p:nvSpPr>
        <p:spPr bwMode="auto">
          <a:xfrm>
            <a:off x="492125" y="1743075"/>
            <a:ext cx="8518525" cy="304800"/>
          </a:xfrm>
          <a:prstGeom prst="rect">
            <a:avLst/>
          </a:prstGeom>
          <a:noFill/>
          <a:ln w="9525">
            <a:noFill/>
            <a:miter lim="800000"/>
            <a:headEnd/>
            <a:tailEnd/>
          </a:ln>
        </p:spPr>
        <p:txBody>
          <a:bodyPr>
            <a:spAutoFit/>
          </a:bodyPr>
          <a:lstStyle/>
          <a:p>
            <a:pPr algn="l" rtl="0" fontAlgn="base">
              <a:spcBef>
                <a:spcPct val="0"/>
              </a:spcBef>
              <a:spcAft>
                <a:spcPct val="0"/>
              </a:spcAft>
            </a:pPr>
            <a:r>
              <a:rPr lang="en-US" sz="1400" b="1" kern="1200">
                <a:solidFill>
                  <a:srgbClr val="000000"/>
                </a:solidFill>
                <a:latin typeface="Arial" charset="0"/>
                <a:ea typeface="ＭＳ Ｐゴシック" pitchFamily="1" charset="-128"/>
                <a:cs typeface="+mn-cs"/>
              </a:rPr>
              <a:t>CITIServ establishes an environment in which IT Services can be delivered reliably and efficiently</a:t>
            </a:r>
          </a:p>
        </p:txBody>
      </p:sp>
      <p:sp>
        <p:nvSpPr>
          <p:cNvPr id="8195" name="Title 20"/>
          <p:cNvSpPr txBox="1">
            <a:spLocks/>
          </p:cNvSpPr>
          <p:nvPr/>
        </p:nvSpPr>
        <p:spPr bwMode="auto">
          <a:xfrm>
            <a:off x="422275" y="600075"/>
            <a:ext cx="8229600" cy="331788"/>
          </a:xfrm>
          <a:prstGeom prst="rect">
            <a:avLst/>
          </a:prstGeom>
          <a:noFill/>
          <a:ln w="9525">
            <a:noFill/>
            <a:miter lim="800000"/>
            <a:headEnd/>
            <a:tailEnd/>
          </a:ln>
        </p:spPr>
        <p:txBody>
          <a:bodyPr/>
          <a:lstStyle/>
          <a:p>
            <a:pPr algn="l" rtl="0" fontAlgn="base">
              <a:spcBef>
                <a:spcPct val="0"/>
              </a:spcBef>
              <a:spcAft>
                <a:spcPct val="0"/>
              </a:spcAft>
            </a:pPr>
            <a:r>
              <a:rPr lang="en-US" sz="2000" b="1" kern="1200">
                <a:solidFill>
                  <a:srgbClr val="000000"/>
                </a:solidFill>
                <a:latin typeface="Arial" charset="0"/>
                <a:ea typeface="ＭＳ Ｐゴシック" pitchFamily="1" charset="-128"/>
                <a:cs typeface="+mn-cs"/>
              </a:rPr>
              <a:t>City IT Infrastructure Services (CITIServ) Description</a:t>
            </a:r>
          </a:p>
        </p:txBody>
      </p:sp>
      <p:sp>
        <p:nvSpPr>
          <p:cNvPr id="8196" name="Rectangle 30"/>
          <p:cNvSpPr>
            <a:spLocks noChangeArrowheads="1"/>
          </p:cNvSpPr>
          <p:nvPr/>
        </p:nvSpPr>
        <p:spPr bwMode="auto">
          <a:xfrm>
            <a:off x="492125" y="2324100"/>
            <a:ext cx="3938588" cy="2547938"/>
          </a:xfrm>
          <a:prstGeom prst="rect">
            <a:avLst/>
          </a:prstGeom>
          <a:noFill/>
          <a:ln w="9525">
            <a:noFill/>
            <a:miter lim="800000"/>
            <a:headEnd/>
            <a:tailEnd/>
          </a:ln>
        </p:spPr>
        <p:txBody>
          <a:bodyPr>
            <a:spAutoFit/>
          </a:bodyPr>
          <a:lstStyle/>
          <a:p>
            <a:pPr marL="225425" indent="-225425" algn="l" rtl="0" fontAlgn="base">
              <a:spcBef>
                <a:spcPct val="0"/>
              </a:spcBef>
              <a:spcAft>
                <a:spcPct val="0"/>
              </a:spcAft>
            </a:pPr>
            <a:r>
              <a:rPr lang="en-US" sz="1400" b="1" kern="1200">
                <a:solidFill>
                  <a:srgbClr val="000000"/>
                </a:solidFill>
                <a:latin typeface="Arial" charset="0"/>
                <a:ea typeface="ＭＳ Ｐゴシック" pitchFamily="1" charset="-128"/>
                <a:cs typeface="+mn-cs"/>
              </a:rPr>
              <a:t>CITIServ is a program to:</a:t>
            </a:r>
          </a:p>
          <a:p>
            <a:pPr marL="225425" indent="-225425" algn="l" rtl="0" fontAlgn="base">
              <a:spcBef>
                <a:spcPct val="0"/>
              </a:spcBef>
              <a:spcAft>
                <a:spcPct val="0"/>
              </a:spcAft>
            </a:pPr>
            <a:endParaRPr lang="en-US" sz="400" b="1" kern="1200">
              <a:solidFill>
                <a:srgbClr val="000000"/>
              </a:solidFill>
              <a:latin typeface="Arial" charset="0"/>
              <a:ea typeface="ＭＳ Ｐゴシック" pitchFamily="1" charset="-128"/>
              <a:cs typeface="+mn-cs"/>
            </a:endParaRPr>
          </a:p>
          <a:p>
            <a:pPr marL="225425" indent="-225425" algn="l" rtl="0" fontAlgn="base">
              <a:spcBef>
                <a:spcPct val="0"/>
              </a:spcBef>
              <a:spcAft>
                <a:spcPct val="0"/>
              </a:spcAft>
              <a:buClr>
                <a:srgbClr val="FFC000"/>
              </a:buClr>
              <a:buFont typeface="Wingdings" pitchFamily="2" charset="2"/>
              <a:buChar char="q"/>
            </a:pPr>
            <a:r>
              <a:rPr lang="en-US" sz="1300" b="1" kern="1200">
                <a:solidFill>
                  <a:srgbClr val="000000"/>
                </a:solidFill>
                <a:latin typeface="Arial" charset="0"/>
                <a:ea typeface="ＭＳ Ｐゴシック" pitchFamily="1" charset="-128"/>
                <a:cs typeface="+mn-cs"/>
              </a:rPr>
              <a:t>Unify the City’s IT operations</a:t>
            </a:r>
          </a:p>
          <a:p>
            <a:pPr marL="225425" indent="-225425" algn="l" rtl="0" fontAlgn="base">
              <a:spcBef>
                <a:spcPct val="0"/>
              </a:spcBef>
              <a:spcAft>
                <a:spcPct val="0"/>
              </a:spcAft>
              <a:buClr>
                <a:srgbClr val="FFC000"/>
              </a:buClr>
              <a:buFont typeface="Wingdings" pitchFamily="2" charset="2"/>
              <a:buChar char="q"/>
            </a:pPr>
            <a:endParaRPr lang="en-US" sz="1300" b="1" kern="1200">
              <a:solidFill>
                <a:srgbClr val="000000"/>
              </a:solidFill>
              <a:latin typeface="Arial" charset="0"/>
              <a:ea typeface="ＭＳ Ｐゴシック" pitchFamily="1" charset="-128"/>
              <a:cs typeface="+mn-cs"/>
            </a:endParaRPr>
          </a:p>
          <a:p>
            <a:pPr marL="225425" indent="-225425" algn="l" rtl="0" fontAlgn="base">
              <a:spcBef>
                <a:spcPct val="0"/>
              </a:spcBef>
              <a:spcAft>
                <a:spcPct val="0"/>
              </a:spcAft>
              <a:buClr>
                <a:srgbClr val="FFC000"/>
              </a:buClr>
              <a:buFont typeface="Wingdings" pitchFamily="2" charset="2"/>
              <a:buChar char="q"/>
            </a:pPr>
            <a:r>
              <a:rPr lang="en-US" sz="1300" b="1" kern="1200">
                <a:solidFill>
                  <a:srgbClr val="000000"/>
                </a:solidFill>
                <a:latin typeface="Arial" charset="0"/>
                <a:ea typeface="ＭＳ Ｐゴシック" pitchFamily="1" charset="-128"/>
                <a:cs typeface="+mn-cs"/>
              </a:rPr>
              <a:t>Consolidate existing data centers into a limited number of fully interoperable data centers</a:t>
            </a:r>
          </a:p>
          <a:p>
            <a:pPr marL="225425" indent="-225425" algn="l" rtl="0" fontAlgn="base">
              <a:spcBef>
                <a:spcPct val="0"/>
              </a:spcBef>
              <a:spcAft>
                <a:spcPct val="0"/>
              </a:spcAft>
              <a:buClr>
                <a:srgbClr val="FFC000"/>
              </a:buClr>
              <a:buFont typeface="Wingdings" pitchFamily="2" charset="2"/>
              <a:buChar char="q"/>
            </a:pPr>
            <a:endParaRPr lang="en-US" sz="1300" b="1" kern="1200">
              <a:solidFill>
                <a:srgbClr val="000000"/>
              </a:solidFill>
              <a:latin typeface="Arial" charset="0"/>
              <a:ea typeface="ＭＳ Ｐゴシック" pitchFamily="1" charset="-128"/>
              <a:cs typeface="+mn-cs"/>
            </a:endParaRPr>
          </a:p>
          <a:p>
            <a:pPr marL="225425" indent="-225425" algn="l" rtl="0" fontAlgn="base">
              <a:spcBef>
                <a:spcPct val="0"/>
              </a:spcBef>
              <a:spcAft>
                <a:spcPct val="0"/>
              </a:spcAft>
              <a:buClr>
                <a:srgbClr val="FFC000"/>
              </a:buClr>
              <a:buFont typeface="Wingdings" pitchFamily="2" charset="2"/>
              <a:buChar char="q"/>
            </a:pPr>
            <a:r>
              <a:rPr lang="en-US" sz="1300" b="1" kern="1200">
                <a:solidFill>
                  <a:srgbClr val="000000"/>
                </a:solidFill>
                <a:latin typeface="Arial" charset="0"/>
                <a:ea typeface="ＭＳ Ｐゴシック" pitchFamily="1" charset="-128"/>
                <a:cs typeface="+mn-cs"/>
              </a:rPr>
              <a:t>Ensure high levels of customer service with well-defined service levels</a:t>
            </a:r>
          </a:p>
          <a:p>
            <a:pPr marL="225425" indent="-225425" algn="l" rtl="0" fontAlgn="base">
              <a:spcBef>
                <a:spcPct val="0"/>
              </a:spcBef>
              <a:spcAft>
                <a:spcPct val="0"/>
              </a:spcAft>
              <a:buClr>
                <a:srgbClr val="FFC000"/>
              </a:buClr>
              <a:buFont typeface="Wingdings" pitchFamily="2" charset="2"/>
              <a:buChar char="q"/>
            </a:pPr>
            <a:endParaRPr lang="en-US" sz="1300" b="1" kern="1200">
              <a:solidFill>
                <a:srgbClr val="000000"/>
              </a:solidFill>
              <a:latin typeface="Arial" charset="0"/>
              <a:ea typeface="ＭＳ Ｐゴシック" pitchFamily="1" charset="-128"/>
              <a:cs typeface="+mn-cs"/>
            </a:endParaRPr>
          </a:p>
          <a:p>
            <a:pPr marL="225425" indent="-225425" algn="l" rtl="0" fontAlgn="base">
              <a:spcBef>
                <a:spcPct val="0"/>
              </a:spcBef>
              <a:spcAft>
                <a:spcPct val="0"/>
              </a:spcAft>
              <a:buClr>
                <a:srgbClr val="FFC000"/>
              </a:buClr>
              <a:buFont typeface="Wingdings" pitchFamily="2" charset="2"/>
              <a:buChar char="q"/>
            </a:pPr>
            <a:r>
              <a:rPr lang="en-US" sz="1300" b="1" kern="1200">
                <a:solidFill>
                  <a:srgbClr val="000000"/>
                </a:solidFill>
                <a:latin typeface="Arial" charset="0"/>
                <a:ea typeface="ＭＳ Ｐゴシック" pitchFamily="1" charset="-128"/>
                <a:cs typeface="+mn-cs"/>
              </a:rPr>
              <a:t>Improve resiliency, security, and disaster recovery</a:t>
            </a:r>
          </a:p>
        </p:txBody>
      </p:sp>
      <p:sp>
        <p:nvSpPr>
          <p:cNvPr id="8197" name="Rectangle 25"/>
          <p:cNvSpPr>
            <a:spLocks noChangeArrowheads="1"/>
          </p:cNvSpPr>
          <p:nvPr/>
        </p:nvSpPr>
        <p:spPr bwMode="auto">
          <a:xfrm>
            <a:off x="492125" y="4956175"/>
            <a:ext cx="4994275" cy="1368425"/>
          </a:xfrm>
          <a:prstGeom prst="rect">
            <a:avLst/>
          </a:prstGeom>
          <a:noFill/>
          <a:ln w="9525">
            <a:noFill/>
            <a:miter lim="800000"/>
            <a:headEnd/>
            <a:tailEnd/>
          </a:ln>
        </p:spPr>
        <p:txBody>
          <a:bodyPr>
            <a:spAutoFit/>
          </a:bodyPr>
          <a:lstStyle/>
          <a:p>
            <a:pPr algn="l" rtl="0" fontAlgn="base">
              <a:spcBef>
                <a:spcPct val="0"/>
              </a:spcBef>
              <a:spcAft>
                <a:spcPct val="0"/>
              </a:spcAft>
            </a:pPr>
            <a:r>
              <a:rPr lang="en-US" sz="1400" b="1" kern="1200">
                <a:solidFill>
                  <a:srgbClr val="000000"/>
                </a:solidFill>
                <a:latin typeface="Arial" charset="0"/>
                <a:ea typeface="ＭＳ Ｐゴシック" pitchFamily="1" charset="-128"/>
                <a:cs typeface="+mn-cs"/>
              </a:rPr>
              <a:t>CITIServ is designed to address current problems and achieve significant cost avoidance for the City</a:t>
            </a:r>
          </a:p>
          <a:p>
            <a:pPr algn="l" rtl="0" fontAlgn="base">
              <a:spcBef>
                <a:spcPct val="0"/>
              </a:spcBef>
              <a:spcAft>
                <a:spcPct val="0"/>
              </a:spcAft>
            </a:pPr>
            <a:endParaRPr lang="en-US" sz="1400" b="1" kern="1200">
              <a:solidFill>
                <a:srgbClr val="000000"/>
              </a:solidFill>
              <a:latin typeface="Arial" charset="0"/>
              <a:ea typeface="ＭＳ Ｐゴシック" pitchFamily="1" charset="-128"/>
              <a:cs typeface="+mn-cs"/>
            </a:endParaRPr>
          </a:p>
          <a:p>
            <a:pPr algn="l" rtl="0" fontAlgn="base">
              <a:spcBef>
                <a:spcPct val="0"/>
              </a:spcBef>
              <a:spcAft>
                <a:spcPct val="0"/>
              </a:spcAft>
            </a:pPr>
            <a:r>
              <a:rPr lang="en-US" sz="1400" b="1" kern="1200">
                <a:solidFill>
                  <a:srgbClr val="000000"/>
                </a:solidFill>
                <a:latin typeface="Arial" charset="0"/>
                <a:ea typeface="ＭＳ Ｐゴシック" pitchFamily="1" charset="-128"/>
                <a:cs typeface="+mn-cs"/>
              </a:rPr>
              <a:t>CITIServ will ensure transparency for customers and will be governed by strategic and operational steering committees</a:t>
            </a:r>
          </a:p>
        </p:txBody>
      </p:sp>
      <p:pic>
        <p:nvPicPr>
          <p:cNvPr id="8198" name="Picture 22" descr="hhs connect 018"/>
          <p:cNvPicPr>
            <a:picLocks noChangeAspect="1" noChangeArrowheads="1"/>
          </p:cNvPicPr>
          <p:nvPr/>
        </p:nvPicPr>
        <p:blipFill>
          <a:blip r:embed="rId3"/>
          <a:srcRect/>
          <a:stretch>
            <a:fillRect/>
          </a:stretch>
        </p:blipFill>
        <p:spPr bwMode="auto">
          <a:xfrm>
            <a:off x="5762625" y="4162425"/>
            <a:ext cx="3024188" cy="2170113"/>
          </a:xfrm>
          <a:prstGeom prst="rect">
            <a:avLst/>
          </a:prstGeom>
          <a:noFill/>
          <a:ln w="19050">
            <a:solidFill>
              <a:schemeClr val="tx1"/>
            </a:solidFill>
            <a:miter lim="800000"/>
            <a:headEnd/>
            <a:tailEnd/>
          </a:ln>
        </p:spPr>
      </p:pic>
      <p:pic>
        <p:nvPicPr>
          <p:cNvPr id="8199" name="Picture 23" descr="IMG_0299"/>
          <p:cNvPicPr>
            <a:picLocks noChangeAspect="1" noChangeArrowheads="1"/>
          </p:cNvPicPr>
          <p:nvPr/>
        </p:nvPicPr>
        <p:blipFill>
          <a:blip r:embed="rId4"/>
          <a:srcRect/>
          <a:stretch>
            <a:fillRect/>
          </a:stretch>
        </p:blipFill>
        <p:spPr bwMode="auto">
          <a:xfrm>
            <a:off x="4586288" y="2247900"/>
            <a:ext cx="3024187" cy="2227263"/>
          </a:xfrm>
          <a:prstGeom prst="rect">
            <a:avLst/>
          </a:prstGeom>
          <a:noFill/>
          <a:ln w="19050">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gray">
          <a:xfrm>
            <a:off x="584200" y="3608388"/>
            <a:ext cx="7856538" cy="915987"/>
          </a:xfrm>
          <a:prstGeom prst="rect">
            <a:avLst/>
          </a:prstGeom>
          <a:gradFill rotWithShape="1">
            <a:gsLst>
              <a:gs pos="0">
                <a:srgbClr val="FFEDB9"/>
              </a:gs>
              <a:gs pos="100000">
                <a:srgbClr val="FFFFFF"/>
              </a:gs>
            </a:gsLst>
            <a:lin ang="0" scaled="1"/>
          </a:gradFill>
          <a:ln w="9525">
            <a:noFill/>
            <a:miter lim="800000"/>
            <a:headEnd/>
            <a:tailEnd/>
          </a:ln>
        </p:spPr>
        <p:txBody>
          <a:bodyPr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r>
              <a:rPr lang="en-US" sz="1300" b="1" kern="1200">
                <a:solidFill>
                  <a:srgbClr val="000000"/>
                </a:solidFill>
                <a:latin typeface="Arial" charset="0"/>
                <a:ea typeface="ＭＳ Ｐゴシック" pitchFamily="1" charset="-128"/>
                <a:cs typeface="+mn-cs"/>
              </a:rPr>
              <a:t>CITIServ enables improved service levels</a:t>
            </a: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Improved provisioning speed due to standardization of processes</a:t>
            </a: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Improved reliability and problem resolution speed due to simplification of infrastructure</a:t>
            </a:r>
            <a:endParaRPr lang="en-US" sz="1100" b="1" kern="1200" baseline="30000">
              <a:solidFill>
                <a:srgbClr val="000000"/>
              </a:solidFill>
              <a:latin typeface="Arial" charset="0"/>
              <a:ea typeface="ＭＳ Ｐゴシック" pitchFamily="1" charset="-128"/>
              <a:cs typeface="+mn-cs"/>
            </a:endParaRP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24x7 operations using up-to-date management automation</a:t>
            </a:r>
          </a:p>
        </p:txBody>
      </p:sp>
      <p:sp>
        <p:nvSpPr>
          <p:cNvPr id="9219" name="Rectangle 3"/>
          <p:cNvSpPr>
            <a:spLocks noChangeArrowheads="1"/>
          </p:cNvSpPr>
          <p:nvPr/>
        </p:nvSpPr>
        <p:spPr bwMode="gray">
          <a:xfrm>
            <a:off x="584200" y="4676775"/>
            <a:ext cx="7645400" cy="912813"/>
          </a:xfrm>
          <a:prstGeom prst="rect">
            <a:avLst/>
          </a:prstGeom>
          <a:gradFill rotWithShape="1">
            <a:gsLst>
              <a:gs pos="0">
                <a:srgbClr val="FFE0C1"/>
              </a:gs>
              <a:gs pos="100000">
                <a:srgbClr val="FFFFFF"/>
              </a:gs>
            </a:gsLst>
            <a:lin ang="0" scaled="1"/>
          </a:gradFill>
          <a:ln w="9525">
            <a:noFill/>
            <a:miter lim="800000"/>
            <a:headEnd/>
            <a:tailEnd/>
          </a:ln>
        </p:spPr>
        <p:txBody>
          <a:bodyPr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r>
              <a:rPr lang="en-US" sz="1300" b="1" kern="1200">
                <a:solidFill>
                  <a:srgbClr val="000000"/>
                </a:solidFill>
                <a:latin typeface="Arial" charset="0"/>
                <a:ea typeface="ＭＳ Ｐゴシック" pitchFamily="1" charset="-128"/>
                <a:cs typeface="+mn-cs"/>
              </a:rPr>
              <a:t>CITIServ supports improved agency business execution</a:t>
            </a: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Allows agency resources to focus on core business mission</a:t>
            </a: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Cross-agency sharing of infrastructure reduces per-user cost of IT improvements </a:t>
            </a:r>
            <a:endParaRPr lang="en-US" sz="1100" b="1" kern="1200" baseline="30000">
              <a:solidFill>
                <a:srgbClr val="000000"/>
              </a:solidFill>
              <a:latin typeface="Arial" charset="0"/>
              <a:ea typeface="ＭＳ Ｐゴシック" pitchFamily="1" charset="-128"/>
              <a:cs typeface="+mn-cs"/>
            </a:endParaRPr>
          </a:p>
        </p:txBody>
      </p:sp>
      <p:sp>
        <p:nvSpPr>
          <p:cNvPr id="9220" name="Rectangle 4"/>
          <p:cNvSpPr>
            <a:spLocks noChangeArrowheads="1"/>
          </p:cNvSpPr>
          <p:nvPr/>
        </p:nvSpPr>
        <p:spPr bwMode="gray">
          <a:xfrm>
            <a:off x="211138" y="4676775"/>
            <a:ext cx="1406525" cy="912813"/>
          </a:xfrm>
          <a:prstGeom prst="rect">
            <a:avLst/>
          </a:prstGeom>
          <a:solidFill>
            <a:srgbClr val="CC6600"/>
          </a:solidFill>
          <a:ln w="9525">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US" sz="1400" b="1" kern="1200">
                <a:solidFill>
                  <a:srgbClr val="FFFFFF"/>
                </a:solidFill>
                <a:latin typeface="Arial" charset="0"/>
                <a:ea typeface="Arial Unicode MS" pitchFamily="34" charset="-128"/>
                <a:cs typeface="Arial Unicode MS" pitchFamily="34" charset="-128"/>
              </a:rPr>
              <a:t>Agency Business Enablement</a:t>
            </a:r>
            <a:endParaRPr lang="en-GB" sz="1400" b="1" kern="1200">
              <a:solidFill>
                <a:srgbClr val="FFFFFF"/>
              </a:solidFill>
              <a:latin typeface="Arial" charset="0"/>
              <a:ea typeface="Arial Unicode MS" pitchFamily="34" charset="-128"/>
              <a:cs typeface="Arial Unicode MS" pitchFamily="34" charset="-128"/>
            </a:endParaRPr>
          </a:p>
        </p:txBody>
      </p:sp>
      <p:sp>
        <p:nvSpPr>
          <p:cNvPr id="9221" name="Rectangle 5"/>
          <p:cNvSpPr>
            <a:spLocks noChangeArrowheads="1"/>
          </p:cNvSpPr>
          <p:nvPr/>
        </p:nvSpPr>
        <p:spPr bwMode="gray">
          <a:xfrm>
            <a:off x="584200" y="2590800"/>
            <a:ext cx="8340725" cy="866775"/>
          </a:xfrm>
          <a:prstGeom prst="rect">
            <a:avLst/>
          </a:prstGeom>
          <a:gradFill rotWithShape="1">
            <a:gsLst>
              <a:gs pos="0">
                <a:srgbClr val="D8E3C7"/>
              </a:gs>
              <a:gs pos="100000">
                <a:srgbClr val="FFFFFF"/>
              </a:gs>
            </a:gsLst>
            <a:lin ang="0" scaled="1"/>
          </a:gradFill>
          <a:ln w="9525">
            <a:noFill/>
            <a:miter lim="800000"/>
            <a:headEnd/>
            <a:tailEnd/>
          </a:ln>
        </p:spPr>
        <p:txBody>
          <a:bodyPr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r>
              <a:rPr lang="en-US" sz="1300" b="1" kern="1200">
                <a:solidFill>
                  <a:srgbClr val="000000"/>
                </a:solidFill>
                <a:latin typeface="Arial" charset="0"/>
                <a:ea typeface="ＭＳ Ｐゴシック" pitchFamily="1" charset="-128"/>
                <a:cs typeface="+mn-cs"/>
              </a:rPr>
              <a:t>CITIServ reduces the City government’s carbon footprint</a:t>
            </a: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Aggregated data centers make 46% more efficient use of electricity for computing and cooling</a:t>
            </a:r>
            <a:endParaRPr lang="en-US" sz="1100" b="1" kern="1200" baseline="30000">
              <a:solidFill>
                <a:srgbClr val="000000"/>
              </a:solidFill>
              <a:latin typeface="Arial" charset="0"/>
              <a:ea typeface="ＭＳ Ｐゴシック" pitchFamily="1" charset="-128"/>
              <a:cs typeface="+mn-cs"/>
            </a:endParaRP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Reduces the City’s carbon dioxide emissions by an amount equivalent to 7600 automobiles</a:t>
            </a: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Reduces projected number of processors by 8,000+</a:t>
            </a:r>
          </a:p>
        </p:txBody>
      </p:sp>
      <p:sp>
        <p:nvSpPr>
          <p:cNvPr id="9222" name="Rectangle 6"/>
          <p:cNvSpPr>
            <a:spLocks noChangeArrowheads="1"/>
          </p:cNvSpPr>
          <p:nvPr/>
        </p:nvSpPr>
        <p:spPr bwMode="gray">
          <a:xfrm>
            <a:off x="214313" y="3609975"/>
            <a:ext cx="1406525" cy="914400"/>
          </a:xfrm>
          <a:prstGeom prst="rect">
            <a:avLst/>
          </a:prstGeom>
          <a:solidFill>
            <a:srgbClr val="E2A700"/>
          </a:solidFill>
          <a:ln w="9525">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US" sz="1400" b="1" kern="1200">
                <a:solidFill>
                  <a:srgbClr val="FFFFFF"/>
                </a:solidFill>
                <a:latin typeface="Arial" charset="0"/>
                <a:ea typeface="Arial Unicode MS" pitchFamily="34" charset="-128"/>
                <a:cs typeface="Arial Unicode MS" pitchFamily="34" charset="-128"/>
              </a:rPr>
              <a:t>Improved IT Services</a:t>
            </a:r>
            <a:endParaRPr lang="en-GB" sz="1400" b="1" kern="1200">
              <a:solidFill>
                <a:srgbClr val="FFFFFF"/>
              </a:solidFill>
              <a:latin typeface="Arial" charset="0"/>
              <a:ea typeface="Arial Unicode MS" pitchFamily="34" charset="-128"/>
              <a:cs typeface="Arial Unicode MS" pitchFamily="34" charset="-128"/>
            </a:endParaRPr>
          </a:p>
        </p:txBody>
      </p:sp>
      <p:sp>
        <p:nvSpPr>
          <p:cNvPr id="9223" name="Rectangle 7"/>
          <p:cNvSpPr>
            <a:spLocks noChangeArrowheads="1"/>
          </p:cNvSpPr>
          <p:nvPr/>
        </p:nvSpPr>
        <p:spPr bwMode="gray">
          <a:xfrm>
            <a:off x="211138" y="2598738"/>
            <a:ext cx="1406525" cy="858837"/>
          </a:xfrm>
          <a:prstGeom prst="rect">
            <a:avLst/>
          </a:prstGeom>
          <a:solidFill>
            <a:srgbClr val="83A452"/>
          </a:solidFill>
          <a:ln w="9525">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Green IT</a:t>
            </a:r>
          </a:p>
        </p:txBody>
      </p:sp>
      <p:sp>
        <p:nvSpPr>
          <p:cNvPr id="9224" name="Rectangle 8"/>
          <p:cNvSpPr>
            <a:spLocks noChangeArrowheads="1"/>
          </p:cNvSpPr>
          <p:nvPr/>
        </p:nvSpPr>
        <p:spPr bwMode="gray">
          <a:xfrm>
            <a:off x="584200" y="1552575"/>
            <a:ext cx="8278813" cy="893763"/>
          </a:xfrm>
          <a:prstGeom prst="rect">
            <a:avLst/>
          </a:prstGeom>
          <a:gradFill rotWithShape="1">
            <a:gsLst>
              <a:gs pos="0">
                <a:srgbClr val="A5B9C3"/>
              </a:gs>
              <a:gs pos="100000">
                <a:srgbClr val="FFFFFF"/>
              </a:gs>
            </a:gsLst>
            <a:lin ang="0" scaled="1"/>
          </a:gradFill>
          <a:ln w="9525">
            <a:noFill/>
            <a:miter lim="800000"/>
            <a:headEnd/>
            <a:tailEnd/>
          </a:ln>
        </p:spPr>
        <p:txBody>
          <a:bodyPr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r>
              <a:rPr lang="en-US" sz="1300" b="1" kern="1200">
                <a:solidFill>
                  <a:srgbClr val="000000"/>
                </a:solidFill>
                <a:latin typeface="Arial" charset="0"/>
                <a:ea typeface="ＭＳ Ｐゴシック" pitchFamily="1" charset="-128"/>
                <a:cs typeface="+mn-cs"/>
              </a:rPr>
              <a:t>CITIServ dramatically improves utilization of technology and resources</a:t>
            </a: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Provides the City significant cost avoidance over 5 years</a:t>
            </a:r>
          </a:p>
          <a:p>
            <a:pPr marL="547688" lvl="1" indent="-215900" algn="l" rtl="0" eaLnBrk="0" fontAlgn="base" hangingPunct="0">
              <a:lnSpc>
                <a:spcPct val="8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Agencies will share in program savings</a:t>
            </a:r>
          </a:p>
        </p:txBody>
      </p:sp>
      <p:sp>
        <p:nvSpPr>
          <p:cNvPr id="9225" name="Rectangle 9"/>
          <p:cNvSpPr>
            <a:spLocks noChangeArrowheads="1"/>
          </p:cNvSpPr>
          <p:nvPr/>
        </p:nvSpPr>
        <p:spPr bwMode="gray">
          <a:xfrm>
            <a:off x="211138" y="1552575"/>
            <a:ext cx="1406525" cy="893763"/>
          </a:xfrm>
          <a:prstGeom prst="rect">
            <a:avLst/>
          </a:prstGeom>
          <a:solidFill>
            <a:srgbClr val="557281"/>
          </a:solidFill>
          <a:ln w="9525">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Cost Efficiency</a:t>
            </a:r>
          </a:p>
        </p:txBody>
      </p:sp>
      <p:sp>
        <p:nvSpPr>
          <p:cNvPr id="9226" name="Rectangle 10"/>
          <p:cNvSpPr>
            <a:spLocks noChangeArrowheads="1"/>
          </p:cNvSpPr>
          <p:nvPr/>
        </p:nvSpPr>
        <p:spPr bwMode="gray">
          <a:xfrm>
            <a:off x="584200" y="5743575"/>
            <a:ext cx="7645400" cy="914400"/>
          </a:xfrm>
          <a:prstGeom prst="rect">
            <a:avLst/>
          </a:prstGeom>
          <a:gradFill rotWithShape="1">
            <a:gsLst>
              <a:gs pos="0">
                <a:srgbClr val="D9C6E4"/>
              </a:gs>
              <a:gs pos="100000">
                <a:srgbClr val="FFFFFF"/>
              </a:gs>
            </a:gsLst>
            <a:lin ang="0" scaled="1"/>
          </a:gradFill>
          <a:ln w="9525">
            <a:noFill/>
            <a:miter lim="800000"/>
            <a:headEnd/>
            <a:tailEnd/>
          </a:ln>
        </p:spPr>
        <p:txBody>
          <a:bodyPr lIns="1253927" tIns="0" rIns="0" bIns="0" anchor="ctr"/>
          <a:lstStyle/>
          <a:p>
            <a:pPr marL="169863" indent="-169863" algn="l" rtl="0" eaLnBrk="0" fontAlgn="base" hangingPunct="0">
              <a:lnSpc>
                <a:spcPct val="99000"/>
              </a:lnSpc>
              <a:spcBef>
                <a:spcPct val="20000"/>
              </a:spcBef>
              <a:spcAft>
                <a:spcPct val="0"/>
              </a:spcAft>
              <a:buClr>
                <a:srgbClr val="FF9900"/>
              </a:buClr>
              <a:buFont typeface="Wingdings" pitchFamily="2" charset="2"/>
              <a:buChar char="§"/>
            </a:pPr>
            <a:r>
              <a:rPr lang="en-US" sz="1300" b="1" kern="1200">
                <a:solidFill>
                  <a:srgbClr val="000000"/>
                </a:solidFill>
                <a:latin typeface="Arial" charset="0"/>
                <a:ea typeface="ＭＳ Ｐゴシック" pitchFamily="1" charset="-128"/>
                <a:cs typeface="+mn-cs"/>
              </a:rPr>
              <a:t>CITIServ improves the City’s security posture and resiliency</a:t>
            </a:r>
          </a:p>
          <a:p>
            <a:pPr marL="547688" lvl="1" indent="-215900" algn="l" rtl="0" eaLnBrk="0" fontAlgn="base" hangingPunct="0">
              <a:lnSpc>
                <a:spcPct val="9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Consolidation allows a coherent City-wide DR approach to be implemented</a:t>
            </a:r>
          </a:p>
          <a:p>
            <a:pPr marL="547688" lvl="1" indent="-215900" algn="l" rtl="0" eaLnBrk="0" fontAlgn="base" hangingPunct="0">
              <a:lnSpc>
                <a:spcPct val="99000"/>
              </a:lnSpc>
              <a:spcBef>
                <a:spcPct val="20000"/>
              </a:spcBef>
              <a:spcAft>
                <a:spcPct val="0"/>
              </a:spcAft>
              <a:buClr>
                <a:srgbClr val="FF9900"/>
              </a:buClr>
              <a:buFont typeface="Wingdings" pitchFamily="2" charset="2"/>
              <a:buChar char="§"/>
            </a:pPr>
            <a:r>
              <a:rPr lang="en-US" sz="1100" b="1" kern="1200">
                <a:solidFill>
                  <a:srgbClr val="000000"/>
                </a:solidFill>
                <a:latin typeface="Arial" charset="0"/>
                <a:ea typeface="ＭＳ Ｐゴシック" pitchFamily="1" charset="-128"/>
                <a:cs typeface="+mn-cs"/>
              </a:rPr>
              <a:t>Enables strengthening of physical and cybersecurity controls</a:t>
            </a:r>
          </a:p>
        </p:txBody>
      </p:sp>
      <p:sp>
        <p:nvSpPr>
          <p:cNvPr id="9227" name="Rectangle 11"/>
          <p:cNvSpPr>
            <a:spLocks noChangeArrowheads="1"/>
          </p:cNvSpPr>
          <p:nvPr/>
        </p:nvSpPr>
        <p:spPr bwMode="gray">
          <a:xfrm>
            <a:off x="211138" y="5745163"/>
            <a:ext cx="1406525" cy="912812"/>
          </a:xfrm>
          <a:prstGeom prst="rect">
            <a:avLst/>
          </a:prstGeom>
          <a:solidFill>
            <a:srgbClr val="993366"/>
          </a:solidFill>
          <a:ln w="9525">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Disaster Recovery / Security</a:t>
            </a:r>
          </a:p>
        </p:txBody>
      </p:sp>
      <p:sp>
        <p:nvSpPr>
          <p:cNvPr id="9228" name="Title 20"/>
          <p:cNvSpPr txBox="1">
            <a:spLocks/>
          </p:cNvSpPr>
          <p:nvPr/>
        </p:nvSpPr>
        <p:spPr bwMode="auto">
          <a:xfrm>
            <a:off x="211138" y="762000"/>
            <a:ext cx="8229600" cy="331788"/>
          </a:xfrm>
          <a:prstGeom prst="rect">
            <a:avLst/>
          </a:prstGeom>
          <a:noFill/>
          <a:ln w="9525">
            <a:noFill/>
            <a:miter lim="800000"/>
            <a:headEnd/>
            <a:tailEnd/>
          </a:ln>
        </p:spPr>
        <p:txBody>
          <a:bodyPr/>
          <a:lstStyle/>
          <a:p>
            <a:pPr algn="l" rtl="0" fontAlgn="base">
              <a:spcBef>
                <a:spcPct val="0"/>
              </a:spcBef>
              <a:spcAft>
                <a:spcPct val="0"/>
              </a:spcAft>
            </a:pPr>
            <a:r>
              <a:rPr lang="en-US" sz="2000" b="1" kern="1200">
                <a:solidFill>
                  <a:srgbClr val="000000"/>
                </a:solidFill>
                <a:latin typeface="Arial" charset="0"/>
                <a:ea typeface="ＭＳ Ｐゴシック" pitchFamily="1" charset="-128"/>
                <a:cs typeface="+mn-cs"/>
              </a:rPr>
              <a:t>Benefits - CITIServ Creates Value for NYC</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title" idx="4294967295"/>
          </p:nvPr>
        </p:nvSpPr>
        <p:spPr/>
        <p:txBody>
          <a:bodyPr anchor="t"/>
          <a:lstStyle/>
          <a:p>
            <a:pPr eaLnBrk="1" hangingPunct="1"/>
            <a:r>
              <a:rPr lang="en-US" smtClean="0"/>
              <a:t>CITIServ Provides Green Benefits for the City</a:t>
            </a:r>
          </a:p>
        </p:txBody>
      </p:sp>
      <p:pic>
        <p:nvPicPr>
          <p:cNvPr id="10243" name="Picture 16" descr="j0402479"/>
          <p:cNvPicPr>
            <a:picLocks noChangeAspect="1" noChangeArrowheads="1"/>
          </p:cNvPicPr>
          <p:nvPr/>
        </p:nvPicPr>
        <p:blipFill>
          <a:blip r:embed="rId3"/>
          <a:srcRect/>
          <a:stretch>
            <a:fillRect/>
          </a:stretch>
        </p:blipFill>
        <p:spPr bwMode="gray">
          <a:xfrm>
            <a:off x="217488" y="2136775"/>
            <a:ext cx="1404937" cy="990600"/>
          </a:xfrm>
          <a:prstGeom prst="rect">
            <a:avLst/>
          </a:prstGeom>
          <a:noFill/>
          <a:ln w="9525">
            <a:noFill/>
            <a:miter lim="800000"/>
            <a:headEnd/>
            <a:tailEnd/>
          </a:ln>
        </p:spPr>
      </p:pic>
      <p:pic>
        <p:nvPicPr>
          <p:cNvPr id="10244" name="Picture 18" descr="MPj03165360000[1]"/>
          <p:cNvPicPr>
            <a:picLocks noChangeAspect="1" noChangeArrowheads="1"/>
          </p:cNvPicPr>
          <p:nvPr/>
        </p:nvPicPr>
        <p:blipFill>
          <a:blip r:embed="rId4"/>
          <a:srcRect/>
          <a:stretch>
            <a:fillRect/>
          </a:stretch>
        </p:blipFill>
        <p:spPr bwMode="gray">
          <a:xfrm>
            <a:off x="217488" y="3756025"/>
            <a:ext cx="1404937" cy="1047750"/>
          </a:xfrm>
          <a:prstGeom prst="rect">
            <a:avLst/>
          </a:prstGeom>
          <a:noFill/>
          <a:ln w="9525">
            <a:noFill/>
            <a:miter lim="800000"/>
            <a:headEnd/>
            <a:tailEnd/>
          </a:ln>
        </p:spPr>
      </p:pic>
      <p:sp>
        <p:nvSpPr>
          <p:cNvPr id="10245" name="Rectangle 19"/>
          <p:cNvSpPr>
            <a:spLocks noChangeArrowheads="1"/>
          </p:cNvSpPr>
          <p:nvPr/>
        </p:nvSpPr>
        <p:spPr bwMode="auto">
          <a:xfrm>
            <a:off x="1676400" y="2127250"/>
            <a:ext cx="7391400" cy="4121150"/>
          </a:xfrm>
          <a:prstGeom prst="rect">
            <a:avLst/>
          </a:prstGeom>
          <a:noFill/>
          <a:ln w="9525" algn="ctr">
            <a:noFill/>
            <a:miter lim="800000"/>
            <a:headEnd/>
            <a:tailEnd/>
          </a:ln>
        </p:spPr>
        <p:txBody>
          <a:bodyPr lIns="90000" tIns="46800" rIns="90000" bIns="46800"/>
          <a:lstStyle/>
          <a:p>
            <a:pPr marL="228600" indent="-228600" algn="l" defTabSz="457200" rtl="0" fontAlgn="base">
              <a:spcBef>
                <a:spcPct val="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Reduced energy consumption / CO2 emissions</a:t>
            </a:r>
          </a:p>
          <a:p>
            <a:pPr marL="742950" lvl="1" indent="-285750" algn="l" defTabSz="457200" rtl="0" fontAlgn="base">
              <a:spcBef>
                <a:spcPct val="0"/>
              </a:spcBef>
              <a:spcAft>
                <a:spcPct val="0"/>
              </a:spcAft>
              <a:buClr>
                <a:srgbClr val="FF9900"/>
              </a:buClr>
              <a:buFont typeface="Wingdings" pitchFamily="2" charset="2"/>
              <a:buChar char="§"/>
            </a:pPr>
            <a:r>
              <a:rPr lang="en-US" sz="1400" kern="1200">
                <a:solidFill>
                  <a:srgbClr val="000000"/>
                </a:solidFill>
                <a:latin typeface="Arial" charset="0"/>
                <a:ea typeface="ＭＳ Ｐゴシック" pitchFamily="1" charset="-128"/>
                <a:cs typeface="+mn-cs"/>
              </a:rPr>
              <a:t>Projected 40+% decrease in electricity use by City Data Centers by end of year 5</a:t>
            </a:r>
            <a:endParaRPr lang="en-US" sz="1400" kern="1200" baseline="30000">
              <a:solidFill>
                <a:srgbClr val="000000"/>
              </a:solidFill>
              <a:latin typeface="Arial" charset="0"/>
              <a:ea typeface="ＭＳ Ｐゴシック" pitchFamily="1" charset="-128"/>
              <a:cs typeface="+mn-cs"/>
            </a:endParaRPr>
          </a:p>
          <a:p>
            <a:pPr marL="742950" lvl="1" indent="-285750" algn="l" defTabSz="457200" rtl="0" fontAlgn="base">
              <a:spcBef>
                <a:spcPct val="0"/>
              </a:spcBef>
              <a:spcAft>
                <a:spcPct val="0"/>
              </a:spcAft>
              <a:buClr>
                <a:srgbClr val="FF9900"/>
              </a:buClr>
              <a:buFont typeface="Wingdings" pitchFamily="2" charset="2"/>
              <a:buChar char="§"/>
            </a:pPr>
            <a:r>
              <a:rPr lang="en-US" sz="1400" kern="1200">
                <a:solidFill>
                  <a:srgbClr val="000000"/>
                </a:solidFill>
                <a:latin typeface="Arial" charset="0"/>
                <a:ea typeface="ＭＳ Ｐゴシック" pitchFamily="1" charset="-128"/>
                <a:cs typeface="+mn-cs"/>
              </a:rPr>
              <a:t>Reduction of approximately 42,000 metric tons of CO2 emitted per year</a:t>
            </a:r>
          </a:p>
          <a:p>
            <a:pPr marL="742950" lvl="1" indent="-285750" algn="l" defTabSz="457200" rtl="0" fontAlgn="base">
              <a:spcBef>
                <a:spcPct val="0"/>
              </a:spcBef>
              <a:spcAft>
                <a:spcPct val="0"/>
              </a:spcAft>
              <a:buClr>
                <a:srgbClr val="FF9900"/>
              </a:buClr>
              <a:buFont typeface="Wingdings" pitchFamily="2" charset="2"/>
              <a:buChar char="§"/>
            </a:pPr>
            <a:r>
              <a:rPr lang="en-US" sz="1400" kern="1200">
                <a:solidFill>
                  <a:srgbClr val="000000"/>
                </a:solidFill>
                <a:latin typeface="Arial" charset="0"/>
                <a:ea typeface="ＭＳ Ｐゴシック" pitchFamily="1" charset="-128"/>
                <a:cs typeface="+mn-cs"/>
              </a:rPr>
              <a:t>Equivalent to the emissions of 7,600 cars</a:t>
            </a:r>
          </a:p>
          <a:p>
            <a:pPr marL="742950" lvl="1" indent="-285750" algn="l" defTabSz="457200" rtl="0" fontAlgn="base">
              <a:spcBef>
                <a:spcPct val="0"/>
              </a:spcBef>
              <a:spcAft>
                <a:spcPct val="0"/>
              </a:spcAft>
              <a:buClr>
                <a:srgbClr val="FF9900"/>
              </a:buClr>
              <a:buFont typeface="Wingdings" pitchFamily="2" charset="2"/>
              <a:buChar char="§"/>
            </a:pPr>
            <a:r>
              <a:rPr lang="en-US" sz="1400" kern="1200">
                <a:solidFill>
                  <a:srgbClr val="000000"/>
                </a:solidFill>
                <a:latin typeface="Arial" charset="0"/>
                <a:ea typeface="ＭＳ Ｐゴシック" pitchFamily="1" charset="-128"/>
                <a:cs typeface="+mn-cs"/>
              </a:rPr>
              <a:t>Equivalent to the CO2 absorption of 1 million medium-growth evergreen trees</a:t>
            </a:r>
          </a:p>
          <a:p>
            <a:pPr marL="228600" indent="-228600" algn="l" defTabSz="457200" rtl="0" fontAlgn="base">
              <a:spcBef>
                <a:spcPct val="0"/>
              </a:spcBef>
              <a:spcAft>
                <a:spcPct val="0"/>
              </a:spcAft>
              <a:buClr>
                <a:srgbClr val="FF9900"/>
              </a:buClr>
              <a:buFont typeface="Wingdings" pitchFamily="2" charset="2"/>
              <a:buChar char="§"/>
            </a:pPr>
            <a:endParaRPr lang="en-US" sz="1400" kern="1200">
              <a:solidFill>
                <a:srgbClr val="000000"/>
              </a:solidFill>
              <a:latin typeface="Arial" charset="0"/>
              <a:ea typeface="ＭＳ Ｐゴシック" pitchFamily="1" charset="-128"/>
              <a:cs typeface="+mn-cs"/>
            </a:endParaRPr>
          </a:p>
          <a:p>
            <a:pPr marL="228600" indent="-228600" algn="l" defTabSz="457200" rtl="0" fontAlgn="base">
              <a:spcBef>
                <a:spcPct val="0"/>
              </a:spcBef>
              <a:spcAft>
                <a:spcPct val="0"/>
              </a:spcAft>
              <a:buClr>
                <a:srgbClr val="FF9900"/>
              </a:buClr>
              <a:buFont typeface="Wingdings" pitchFamily="2" charset="2"/>
              <a:buChar char="§"/>
            </a:pPr>
            <a:endParaRPr lang="en-US" sz="1400" kern="1200">
              <a:solidFill>
                <a:srgbClr val="000000"/>
              </a:solidFill>
              <a:latin typeface="Arial" charset="0"/>
              <a:ea typeface="ＭＳ Ｐゴシック" pitchFamily="1" charset="-128"/>
              <a:cs typeface="+mn-cs"/>
            </a:endParaRPr>
          </a:p>
          <a:p>
            <a:pPr marL="228600" indent="-228600" algn="l" defTabSz="457200" rtl="0" fontAlgn="base">
              <a:spcBef>
                <a:spcPct val="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Reduced consumption of raw materials and reduced e-waste</a:t>
            </a:r>
          </a:p>
          <a:p>
            <a:pPr marL="742950" lvl="1" indent="-285750" algn="l" defTabSz="457200" rtl="0" fontAlgn="base">
              <a:spcBef>
                <a:spcPct val="0"/>
              </a:spcBef>
              <a:spcAft>
                <a:spcPct val="0"/>
              </a:spcAft>
              <a:buClr>
                <a:srgbClr val="FF9900"/>
              </a:buClr>
              <a:buFont typeface="Wingdings" pitchFamily="2" charset="2"/>
              <a:buChar char="§"/>
            </a:pPr>
            <a:r>
              <a:rPr lang="en-US" sz="1400" kern="1200">
                <a:solidFill>
                  <a:srgbClr val="000000"/>
                </a:solidFill>
                <a:latin typeface="Arial" charset="0"/>
                <a:ea typeface="ＭＳ Ｐゴシック" pitchFamily="1" charset="-128"/>
                <a:cs typeface="+mn-cs"/>
              </a:rPr>
              <a:t>Servers and monitors contain Lead, Cadmium, Mercury, Chromium, Beryllium</a:t>
            </a:r>
          </a:p>
          <a:p>
            <a:pPr marL="742950" lvl="1" indent="-285750" algn="l" defTabSz="457200" rtl="0" fontAlgn="base">
              <a:spcBef>
                <a:spcPct val="0"/>
              </a:spcBef>
              <a:spcAft>
                <a:spcPct val="0"/>
              </a:spcAft>
              <a:buClr>
                <a:srgbClr val="FF9900"/>
              </a:buClr>
              <a:buFont typeface="Wingdings" pitchFamily="2" charset="2"/>
              <a:buChar char="§"/>
            </a:pPr>
            <a:r>
              <a:rPr lang="en-US" sz="1400" kern="1200">
                <a:solidFill>
                  <a:srgbClr val="000000"/>
                </a:solidFill>
                <a:latin typeface="Arial" charset="0"/>
                <a:ea typeface="ＭＳ Ｐゴシック" pitchFamily="1" charset="-128"/>
                <a:cs typeface="+mn-cs"/>
              </a:rPr>
              <a:t>DoITT has eliminated the need for 450+ physical servers through server virtualization since 2005</a:t>
            </a:r>
          </a:p>
          <a:p>
            <a:pPr marL="742950" lvl="1" indent="-285750" algn="l" defTabSz="457200" rtl="0" fontAlgn="base">
              <a:spcBef>
                <a:spcPct val="0"/>
              </a:spcBef>
              <a:spcAft>
                <a:spcPct val="0"/>
              </a:spcAft>
              <a:buClr>
                <a:srgbClr val="FF9900"/>
              </a:buClr>
              <a:buFont typeface="Wingdings" pitchFamily="2" charset="2"/>
              <a:buChar char="§"/>
            </a:pPr>
            <a:r>
              <a:rPr lang="en-US" sz="1400" kern="1200">
                <a:solidFill>
                  <a:srgbClr val="000000"/>
                </a:solidFill>
                <a:latin typeface="Arial" charset="0"/>
                <a:ea typeface="ＭＳ Ｐゴシック" pitchFamily="1" charset="-128"/>
                <a:cs typeface="+mn-cs"/>
              </a:rPr>
              <a:t>CITIServ reduces processors needed by 8,000+ over the next 5 years</a:t>
            </a:r>
          </a:p>
          <a:p>
            <a:pPr marL="742950" lvl="1" indent="-285750" algn="l" defTabSz="457200" rtl="0" fontAlgn="base">
              <a:spcBef>
                <a:spcPct val="0"/>
              </a:spcBef>
              <a:spcAft>
                <a:spcPct val="0"/>
              </a:spcAft>
              <a:buClr>
                <a:srgbClr val="FF9900"/>
              </a:buClr>
              <a:buFont typeface="Wingdings" pitchFamily="2" charset="2"/>
              <a:buChar char="§"/>
            </a:pPr>
            <a:endParaRPr lang="en-US" sz="1400" kern="1200">
              <a:solidFill>
                <a:srgbClr val="000000"/>
              </a:solidFill>
              <a:latin typeface="Arial" charset="0"/>
              <a:ea typeface="ＭＳ Ｐゴシック" pitchFamily="1" charset="-128"/>
              <a:cs typeface="+mn-cs"/>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2551113" y="3095625"/>
            <a:ext cx="6340475" cy="685800"/>
          </a:xfrm>
          <a:prstGeom prst="rect">
            <a:avLst/>
          </a:prstGeom>
          <a:solidFill>
            <a:srgbClr val="DDDDDD"/>
          </a:solidFill>
          <a:ln w="9525">
            <a:noFill/>
            <a:miter lim="800000"/>
            <a:headEnd/>
            <a:tailEnd/>
          </a:ln>
        </p:spPr>
        <p:txBody>
          <a:bodyPr wrap="none" anchor="ct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1267" name="Title 20"/>
          <p:cNvSpPr txBox="1">
            <a:spLocks/>
          </p:cNvSpPr>
          <p:nvPr/>
        </p:nvSpPr>
        <p:spPr bwMode="auto">
          <a:xfrm>
            <a:off x="422275" y="685800"/>
            <a:ext cx="8229600" cy="331788"/>
          </a:xfrm>
          <a:prstGeom prst="rect">
            <a:avLst/>
          </a:prstGeom>
          <a:noFill/>
          <a:ln w="9525">
            <a:noFill/>
            <a:miter lim="800000"/>
            <a:headEnd/>
            <a:tailEnd/>
          </a:ln>
        </p:spPr>
        <p:txBody>
          <a:bodyPr/>
          <a:lstStyle/>
          <a:p>
            <a:pPr algn="l" rtl="0" fontAlgn="base">
              <a:spcBef>
                <a:spcPct val="0"/>
              </a:spcBef>
              <a:spcAft>
                <a:spcPct val="0"/>
              </a:spcAft>
            </a:pPr>
            <a:r>
              <a:rPr lang="en-US" sz="2000" b="1" kern="1200">
                <a:solidFill>
                  <a:srgbClr val="000000"/>
                </a:solidFill>
                <a:latin typeface="Arial" charset="0"/>
                <a:ea typeface="ＭＳ Ｐゴシック" pitchFamily="1" charset="-128"/>
                <a:cs typeface="+mn-cs"/>
              </a:rPr>
              <a:t>Agenda</a:t>
            </a:r>
          </a:p>
        </p:txBody>
      </p:sp>
      <p:sp>
        <p:nvSpPr>
          <p:cNvPr id="11268" name="Rectangle 30"/>
          <p:cNvSpPr>
            <a:spLocks noChangeArrowheads="1"/>
          </p:cNvSpPr>
          <p:nvPr/>
        </p:nvSpPr>
        <p:spPr bwMode="auto">
          <a:xfrm>
            <a:off x="2587625" y="2409825"/>
            <a:ext cx="6556375" cy="2076450"/>
          </a:xfrm>
          <a:prstGeom prst="rect">
            <a:avLst/>
          </a:prstGeom>
          <a:noFill/>
          <a:ln w="9525">
            <a:noFill/>
            <a:miter lim="800000"/>
            <a:headEnd/>
            <a:tailEnd/>
          </a:ln>
        </p:spPr>
        <p:txBody>
          <a:bodyPr>
            <a:spAutoFit/>
          </a:bodyPr>
          <a:lstStyle/>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1. CITIServ Overview</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	</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2. Governance and Operational Structure</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 </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3. Target Model Approach</a:t>
            </a:r>
          </a:p>
        </p:txBody>
      </p:sp>
      <p:grpSp>
        <p:nvGrpSpPr>
          <p:cNvPr id="2" name="Group 5"/>
          <p:cNvGrpSpPr>
            <a:grpSpLocks/>
          </p:cNvGrpSpPr>
          <p:nvPr/>
        </p:nvGrpSpPr>
        <p:grpSpPr bwMode="auto">
          <a:xfrm>
            <a:off x="257175" y="1976438"/>
            <a:ext cx="2127250" cy="3500437"/>
            <a:chOff x="77" y="936"/>
            <a:chExt cx="1550" cy="2113"/>
          </a:xfrm>
        </p:grpSpPr>
        <p:pic>
          <p:nvPicPr>
            <p:cNvPr id="11270" name="Picture 6" descr="MPj03096400000[1]"/>
            <p:cNvPicPr>
              <a:picLocks noChangeAspect="1" noChangeArrowheads="1"/>
            </p:cNvPicPr>
            <p:nvPr/>
          </p:nvPicPr>
          <p:blipFill>
            <a:blip r:embed="rId3">
              <a:grayscl/>
            </a:blip>
            <a:srcRect/>
            <a:stretch>
              <a:fillRect/>
            </a:stretch>
          </p:blipFill>
          <p:spPr bwMode="auto">
            <a:xfrm>
              <a:off x="78" y="936"/>
              <a:ext cx="1549" cy="2106"/>
            </a:xfrm>
            <a:prstGeom prst="rect">
              <a:avLst/>
            </a:prstGeom>
            <a:noFill/>
            <a:ln w="9525">
              <a:noFill/>
              <a:miter lim="800000"/>
              <a:headEnd/>
              <a:tailEnd/>
            </a:ln>
          </p:spPr>
        </p:pic>
        <p:sp>
          <p:nvSpPr>
            <p:cNvPr id="11271" name="Rectangle 7"/>
            <p:cNvSpPr>
              <a:spLocks noChangeArrowheads="1"/>
            </p:cNvSpPr>
            <p:nvPr/>
          </p:nvSpPr>
          <p:spPr bwMode="auto">
            <a:xfrm>
              <a:off x="77" y="936"/>
              <a:ext cx="1549" cy="2113"/>
            </a:xfrm>
            <a:prstGeom prst="rect">
              <a:avLst/>
            </a:prstGeom>
            <a:solidFill>
              <a:srgbClr val="00529B">
                <a:alpha val="20000"/>
              </a:srgbClr>
            </a:solidFill>
            <a:ln w="9525" algn="ctr">
              <a:noFill/>
              <a:miter lim="800000"/>
              <a:headEnd/>
              <a:tailEnd/>
            </a:ln>
          </p:spPr>
          <p:txBody>
            <a:bodyPr wrap="none" anchor="ctr"/>
            <a:lstStyle/>
            <a:p>
              <a:pPr algn="ctr" rtl="0" fontAlgn="base">
                <a:spcBef>
                  <a:spcPct val="0"/>
                </a:spcBef>
                <a:spcAft>
                  <a:spcPct val="0"/>
                </a:spcAft>
              </a:pPr>
              <a:endParaRPr lang="en-GB" kern="1200">
                <a:solidFill>
                  <a:srgbClr val="000000"/>
                </a:solidFill>
                <a:latin typeface="Arial" charset="0"/>
                <a:ea typeface="Arial Unicode MS" pitchFamily="34" charset="-128"/>
                <a:cs typeface="Arial Unicode MS" pitchFamily="34" charset="-128"/>
              </a:endParaRPr>
            </a:p>
          </p:txBody>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srcRect l="8928" t="15523" r="50012" b="13634"/>
          <a:stretch>
            <a:fillRect/>
          </a:stretch>
        </p:blipFill>
        <p:spPr bwMode="auto">
          <a:xfrm>
            <a:off x="5762625" y="1943100"/>
            <a:ext cx="1733550" cy="2428875"/>
          </a:xfrm>
          <a:prstGeom prst="rect">
            <a:avLst/>
          </a:prstGeom>
          <a:noFill/>
          <a:ln w="9525">
            <a:noFill/>
            <a:miter lim="800000"/>
            <a:headEnd/>
            <a:tailEnd/>
          </a:ln>
        </p:spPr>
      </p:pic>
      <p:pic>
        <p:nvPicPr>
          <p:cNvPr id="12291" name="Picture 3"/>
          <p:cNvPicPr>
            <a:picLocks noChangeAspect="1" noChangeArrowheads="1"/>
          </p:cNvPicPr>
          <p:nvPr/>
        </p:nvPicPr>
        <p:blipFill>
          <a:blip r:embed="rId3"/>
          <a:srcRect l="8928" t="15523" r="50012" b="13634"/>
          <a:stretch>
            <a:fillRect/>
          </a:stretch>
        </p:blipFill>
        <p:spPr bwMode="auto">
          <a:xfrm>
            <a:off x="5703888" y="1870075"/>
            <a:ext cx="1731962" cy="2428875"/>
          </a:xfrm>
          <a:prstGeom prst="rect">
            <a:avLst/>
          </a:prstGeom>
          <a:noFill/>
          <a:ln w="9525">
            <a:noFill/>
            <a:miter lim="800000"/>
            <a:headEnd/>
            <a:tailEnd/>
          </a:ln>
        </p:spPr>
      </p:pic>
      <p:sp>
        <p:nvSpPr>
          <p:cNvPr id="12292" name="Rectangle 2"/>
          <p:cNvSpPr>
            <a:spLocks noGrp="1" noChangeArrowheads="1"/>
          </p:cNvSpPr>
          <p:nvPr>
            <p:ph type="title" idx="4294967295"/>
          </p:nvPr>
        </p:nvSpPr>
        <p:spPr>
          <a:xfrm>
            <a:off x="457200" y="512763"/>
            <a:ext cx="8229600" cy="904875"/>
          </a:xfrm>
        </p:spPr>
        <p:txBody>
          <a:bodyPr lIns="90000" tIns="46800" rIns="90000" bIns="46800" anchor="t"/>
          <a:lstStyle/>
          <a:p>
            <a:pPr eaLnBrk="1" hangingPunct="1"/>
            <a:r>
              <a:rPr lang="en-US" smtClean="0"/>
              <a:t>Governance Approach </a:t>
            </a:r>
          </a:p>
        </p:txBody>
      </p:sp>
      <p:sp>
        <p:nvSpPr>
          <p:cNvPr id="12293" name="Rectangle 6"/>
          <p:cNvSpPr>
            <a:spLocks noChangeArrowheads="1"/>
          </p:cNvSpPr>
          <p:nvPr/>
        </p:nvSpPr>
        <p:spPr bwMode="auto">
          <a:xfrm>
            <a:off x="352425" y="2028825"/>
            <a:ext cx="4630738" cy="4376738"/>
          </a:xfrm>
          <a:prstGeom prst="rect">
            <a:avLst/>
          </a:prstGeom>
          <a:noFill/>
          <a:ln w="9525" algn="ctr">
            <a:noFill/>
            <a:round/>
            <a:headEnd/>
            <a:tailEnd/>
          </a:ln>
        </p:spPr>
        <p:txBody>
          <a:bodyPr lIns="90000" tIns="46800" rIns="90000" bIns="46800"/>
          <a:lstStyle/>
          <a:p>
            <a:pPr marL="342900" indent="-342900" algn="l" defTabSz="457200" rtl="0" fontAlgn="base">
              <a:spcBef>
                <a:spcPct val="0"/>
              </a:spcBef>
              <a:spcAft>
                <a:spcPct val="0"/>
              </a:spcAft>
              <a:buClr>
                <a:srgbClr val="FF9900"/>
              </a:buClr>
              <a:buFont typeface="Wingdings" pitchFamily="2" charset="2"/>
              <a:buChar char="§"/>
            </a:pPr>
            <a:r>
              <a:rPr lang="en-US" sz="2000" kern="1200">
                <a:solidFill>
                  <a:srgbClr val="000000"/>
                </a:solidFill>
                <a:latin typeface="Arial" charset="0"/>
                <a:ea typeface="ＭＳ Ｐゴシック" pitchFamily="1" charset="-128"/>
                <a:cs typeface="+mn-cs"/>
              </a:rPr>
              <a:t>Establishing the upfront governance approach has been critical for enabling rapid progress</a:t>
            </a:r>
          </a:p>
          <a:p>
            <a:pPr marL="342900" indent="-342900" algn="l" defTabSz="457200" rtl="0" fontAlgn="base">
              <a:spcBef>
                <a:spcPct val="0"/>
              </a:spcBef>
              <a:spcAft>
                <a:spcPct val="0"/>
              </a:spcAft>
              <a:buClr>
                <a:srgbClr val="FF9900"/>
              </a:buClr>
              <a:buFont typeface="Wingdings" pitchFamily="2" charset="2"/>
              <a:buChar char="§"/>
            </a:pPr>
            <a:endParaRPr lang="en-US" sz="2000" kern="1200">
              <a:solidFill>
                <a:srgbClr val="000000"/>
              </a:solidFill>
              <a:latin typeface="Arial" charset="0"/>
              <a:ea typeface="ＭＳ Ｐゴシック" pitchFamily="1" charset="-128"/>
              <a:cs typeface="+mn-cs"/>
            </a:endParaRPr>
          </a:p>
          <a:p>
            <a:pPr marL="342900" indent="-342900" algn="l" defTabSz="457200" rtl="0" fontAlgn="base">
              <a:spcBef>
                <a:spcPct val="0"/>
              </a:spcBef>
              <a:spcAft>
                <a:spcPct val="0"/>
              </a:spcAft>
              <a:buClr>
                <a:srgbClr val="FF9900"/>
              </a:buClr>
              <a:buFont typeface="Wingdings" pitchFamily="2" charset="2"/>
              <a:buChar char="§"/>
            </a:pPr>
            <a:r>
              <a:rPr lang="en-US" sz="2000" kern="1200">
                <a:solidFill>
                  <a:srgbClr val="000000"/>
                </a:solidFill>
                <a:latin typeface="Arial" charset="0"/>
                <a:ea typeface="ＭＳ Ｐゴシック" pitchFamily="1" charset="-128"/>
                <a:cs typeface="+mn-cs"/>
              </a:rPr>
              <a:t>A Governance Charter was developed to articulate roles and accountability across the different governing bodies</a:t>
            </a:r>
          </a:p>
          <a:p>
            <a:pPr marL="342900" indent="-342900" algn="l" defTabSz="457200" rtl="0" fontAlgn="base">
              <a:spcBef>
                <a:spcPct val="0"/>
              </a:spcBef>
              <a:spcAft>
                <a:spcPct val="0"/>
              </a:spcAft>
              <a:buClr>
                <a:srgbClr val="FF9900"/>
              </a:buClr>
              <a:buFont typeface="Wingdings" pitchFamily="2" charset="2"/>
              <a:buNone/>
            </a:pPr>
            <a:endParaRPr lang="en-US" sz="2000" kern="1200">
              <a:solidFill>
                <a:srgbClr val="000000"/>
              </a:solidFill>
              <a:latin typeface="Arial" charset="0"/>
              <a:ea typeface="ＭＳ Ｐゴシック" pitchFamily="1" charset="-128"/>
              <a:cs typeface="+mn-cs"/>
            </a:endParaRPr>
          </a:p>
        </p:txBody>
      </p:sp>
      <p:pic>
        <p:nvPicPr>
          <p:cNvPr id="12294" name="Picture 7"/>
          <p:cNvPicPr>
            <a:picLocks noChangeAspect="1" noChangeArrowheads="1"/>
          </p:cNvPicPr>
          <p:nvPr/>
        </p:nvPicPr>
        <p:blipFill>
          <a:blip r:embed="rId3"/>
          <a:srcRect l="8928" t="15523" r="50012" b="13634"/>
          <a:stretch>
            <a:fillRect/>
          </a:stretch>
        </p:blipFill>
        <p:spPr bwMode="auto">
          <a:xfrm>
            <a:off x="5627688" y="1785938"/>
            <a:ext cx="1731962" cy="2428875"/>
          </a:xfrm>
          <a:prstGeom prst="rect">
            <a:avLst/>
          </a:prstGeom>
          <a:noFill/>
          <a:ln w="9525">
            <a:noFill/>
            <a:miter lim="800000"/>
            <a:headEnd/>
            <a:tailEnd/>
          </a:ln>
        </p:spPr>
      </p:pic>
      <p:sp>
        <p:nvSpPr>
          <p:cNvPr id="12295" name="Rectangle 6"/>
          <p:cNvSpPr>
            <a:spLocks noChangeArrowheads="1"/>
          </p:cNvSpPr>
          <p:nvPr/>
        </p:nvSpPr>
        <p:spPr bwMode="auto">
          <a:xfrm>
            <a:off x="385763" y="4865688"/>
            <a:ext cx="8261350" cy="1417637"/>
          </a:xfrm>
          <a:prstGeom prst="rect">
            <a:avLst/>
          </a:prstGeom>
          <a:noFill/>
          <a:ln w="9525" algn="ctr">
            <a:noFill/>
            <a:round/>
            <a:headEnd/>
            <a:tailEnd/>
          </a:ln>
        </p:spPr>
        <p:txBody>
          <a:bodyPr lIns="90000" tIns="46800" rIns="90000" bIns="46800"/>
          <a:lstStyle/>
          <a:p>
            <a:pPr marL="342900" indent="-342900" algn="l" defTabSz="457200" rtl="0" fontAlgn="base">
              <a:spcBef>
                <a:spcPct val="0"/>
              </a:spcBef>
              <a:spcAft>
                <a:spcPct val="0"/>
              </a:spcAft>
              <a:buClr>
                <a:srgbClr val="FF9900"/>
              </a:buClr>
              <a:buFont typeface="Wingdings" pitchFamily="2" charset="2"/>
              <a:buChar char="§"/>
            </a:pPr>
            <a:r>
              <a:rPr lang="en-US" sz="2000" kern="1200">
                <a:solidFill>
                  <a:srgbClr val="000000"/>
                </a:solidFill>
                <a:latin typeface="Arial" charset="0"/>
                <a:ea typeface="ＭＳ Ｐゴシック" pitchFamily="1" charset="-128"/>
                <a:cs typeface="+mn-cs"/>
              </a:rPr>
              <a:t>Program principles were also developed early to provide clear guidance to decision-making and overarching goals</a:t>
            </a:r>
            <a:endParaRPr lang="en-US" sz="1400" kern="1200">
              <a:solidFill>
                <a:srgbClr val="000000"/>
              </a:solidFill>
              <a:latin typeface="Arial" charset="0"/>
              <a:ea typeface="ＭＳ Ｐゴシック" pitchFamily="1" charset="-128"/>
              <a:cs typeface="+mn-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_s40008"/>
          <p:cNvSpPr>
            <a:spLocks noChangeArrowheads="1"/>
          </p:cNvSpPr>
          <p:nvPr/>
        </p:nvSpPr>
        <p:spPr bwMode="auto">
          <a:xfrm>
            <a:off x="2073275" y="5891213"/>
            <a:ext cx="1336675" cy="557212"/>
          </a:xfrm>
          <a:prstGeom prst="roundRect">
            <a:avLst>
              <a:gd name="adj" fmla="val 16667"/>
            </a:avLst>
          </a:prstGeom>
          <a:solidFill>
            <a:srgbClr val="99CCFF"/>
          </a:solidFill>
          <a:ln w="9525">
            <a:solidFill>
              <a:schemeClr val="tx1"/>
            </a:solidFill>
            <a:round/>
            <a:headEnd/>
            <a:tailEnd/>
          </a:ln>
        </p:spPr>
        <p:txBody>
          <a:bodyPr wrap="none" lIns="0" tIns="0" rIns="0" bIns="0" anchor="ctr"/>
          <a:lstStyle/>
          <a:p>
            <a:pPr algn="ctr" rtl="0" fontAlgn="base">
              <a:spcBef>
                <a:spcPct val="0"/>
              </a:spcBef>
              <a:spcAft>
                <a:spcPct val="0"/>
              </a:spcAft>
            </a:pPr>
            <a:endParaRPr lang="en-US" sz="1000" kern="1200">
              <a:solidFill>
                <a:srgbClr val="000000"/>
              </a:solidFill>
              <a:latin typeface="Arial" charset="0"/>
              <a:ea typeface="ＭＳ Ｐゴシック" pitchFamily="1" charset="-128"/>
              <a:cs typeface="+mn-cs"/>
            </a:endParaRPr>
          </a:p>
        </p:txBody>
      </p:sp>
      <p:sp>
        <p:nvSpPr>
          <p:cNvPr id="13315" name="_s40008"/>
          <p:cNvSpPr>
            <a:spLocks noChangeArrowheads="1"/>
          </p:cNvSpPr>
          <p:nvPr/>
        </p:nvSpPr>
        <p:spPr bwMode="auto">
          <a:xfrm>
            <a:off x="3635375" y="5900738"/>
            <a:ext cx="1335088" cy="544512"/>
          </a:xfrm>
          <a:prstGeom prst="roundRect">
            <a:avLst>
              <a:gd name="adj" fmla="val 16667"/>
            </a:avLst>
          </a:prstGeom>
          <a:solidFill>
            <a:srgbClr val="99CCFF"/>
          </a:solidFill>
          <a:ln w="9525">
            <a:solidFill>
              <a:schemeClr val="tx1"/>
            </a:solidFill>
            <a:round/>
            <a:headEnd/>
            <a:tailEnd/>
          </a:ln>
        </p:spPr>
        <p:txBody>
          <a:bodyPr wrap="none" lIns="0" tIns="0" rIns="0" bIns="0" anchor="ctr"/>
          <a:lstStyle/>
          <a:p>
            <a:pPr algn="ctr" rtl="0" fontAlgn="base">
              <a:spcBef>
                <a:spcPct val="0"/>
              </a:spcBef>
              <a:spcAft>
                <a:spcPct val="0"/>
              </a:spcAft>
            </a:pPr>
            <a:endParaRPr lang="en-US" sz="1000" kern="1200">
              <a:solidFill>
                <a:srgbClr val="000000"/>
              </a:solidFill>
              <a:latin typeface="Arial" charset="0"/>
              <a:ea typeface="ＭＳ Ｐゴシック" pitchFamily="1" charset="-128"/>
              <a:cs typeface="+mn-cs"/>
            </a:endParaRPr>
          </a:p>
        </p:txBody>
      </p:sp>
      <p:sp>
        <p:nvSpPr>
          <p:cNvPr id="13316" name="_s40008"/>
          <p:cNvSpPr>
            <a:spLocks noChangeArrowheads="1"/>
          </p:cNvSpPr>
          <p:nvPr/>
        </p:nvSpPr>
        <p:spPr bwMode="auto">
          <a:xfrm>
            <a:off x="5245100" y="5900738"/>
            <a:ext cx="1335088" cy="544512"/>
          </a:xfrm>
          <a:prstGeom prst="roundRect">
            <a:avLst>
              <a:gd name="adj" fmla="val 16667"/>
            </a:avLst>
          </a:prstGeom>
          <a:solidFill>
            <a:srgbClr val="99CCFF"/>
          </a:solidFill>
          <a:ln w="9525">
            <a:solidFill>
              <a:schemeClr val="tx1"/>
            </a:solidFill>
            <a:round/>
            <a:headEnd/>
            <a:tailEnd/>
          </a:ln>
        </p:spPr>
        <p:txBody>
          <a:bodyPr wrap="none" lIns="0" tIns="0" rIns="0" bIns="0" anchor="ctr"/>
          <a:lstStyle/>
          <a:p>
            <a:pPr algn="ctr" rtl="0" fontAlgn="base">
              <a:spcBef>
                <a:spcPct val="0"/>
              </a:spcBef>
              <a:spcAft>
                <a:spcPct val="0"/>
              </a:spcAft>
            </a:pPr>
            <a:endParaRPr lang="en-US" sz="1000" kern="1200">
              <a:solidFill>
                <a:srgbClr val="000000"/>
              </a:solidFill>
              <a:latin typeface="Arial" charset="0"/>
              <a:ea typeface="ＭＳ Ｐゴシック" pitchFamily="1" charset="-128"/>
              <a:cs typeface="+mn-cs"/>
            </a:endParaRPr>
          </a:p>
        </p:txBody>
      </p:sp>
      <p:sp>
        <p:nvSpPr>
          <p:cNvPr id="13317" name="_s40008"/>
          <p:cNvSpPr>
            <a:spLocks noChangeArrowheads="1"/>
          </p:cNvSpPr>
          <p:nvPr/>
        </p:nvSpPr>
        <p:spPr bwMode="auto">
          <a:xfrm>
            <a:off x="6883400" y="5929313"/>
            <a:ext cx="1335088" cy="544512"/>
          </a:xfrm>
          <a:prstGeom prst="roundRect">
            <a:avLst>
              <a:gd name="adj" fmla="val 16667"/>
            </a:avLst>
          </a:prstGeom>
          <a:solidFill>
            <a:srgbClr val="99CCFF"/>
          </a:solidFill>
          <a:ln w="9525">
            <a:solidFill>
              <a:schemeClr val="tx1"/>
            </a:solidFill>
            <a:round/>
            <a:headEnd/>
            <a:tailEnd/>
          </a:ln>
        </p:spPr>
        <p:txBody>
          <a:bodyPr wrap="none" lIns="0" tIns="0" rIns="0" bIns="0" anchor="ctr"/>
          <a:lstStyle/>
          <a:p>
            <a:pPr algn="ctr" rtl="0" fontAlgn="base">
              <a:spcBef>
                <a:spcPct val="0"/>
              </a:spcBef>
              <a:spcAft>
                <a:spcPct val="0"/>
              </a:spcAft>
            </a:pPr>
            <a:endParaRPr lang="en-US" sz="1000" kern="1200">
              <a:solidFill>
                <a:srgbClr val="000000"/>
              </a:solidFill>
              <a:latin typeface="Arial" charset="0"/>
              <a:ea typeface="ＭＳ Ｐゴシック" pitchFamily="1" charset="-128"/>
              <a:cs typeface="+mn-cs"/>
            </a:endParaRPr>
          </a:p>
        </p:txBody>
      </p:sp>
      <p:sp>
        <p:nvSpPr>
          <p:cNvPr id="13318" name="Text Box 3"/>
          <p:cNvSpPr txBox="1">
            <a:spLocks noChangeArrowheads="1"/>
          </p:cNvSpPr>
          <p:nvPr/>
        </p:nvSpPr>
        <p:spPr bwMode="auto">
          <a:xfrm>
            <a:off x="422275" y="838200"/>
            <a:ext cx="8228013" cy="457200"/>
          </a:xfrm>
          <a:prstGeom prst="rect">
            <a:avLst/>
          </a:prstGeom>
          <a:noFill/>
          <a:ln w="9525">
            <a:noFill/>
            <a:round/>
            <a:headEnd/>
            <a:tailEnd/>
          </a:ln>
        </p:spPr>
        <p:txBody>
          <a:bodyPr lIns="90000" tIns="46800" rIns="90000" bIns="46800"/>
          <a:lstStyle/>
          <a:p>
            <a:pPr algn="l" defTabSz="457200" rtl="0" fontAlgn="base">
              <a:spcBef>
                <a:spcPct val="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kern="1200">
                <a:solidFill>
                  <a:srgbClr val="000000"/>
                </a:solidFill>
                <a:latin typeface="Arial" charset="0"/>
                <a:ea typeface="ＭＳ Ｐゴシック" pitchFamily="1" charset="-128"/>
                <a:cs typeface="+mn-cs"/>
              </a:rPr>
              <a:t>Recap of CITIServ Program Structure</a:t>
            </a:r>
          </a:p>
        </p:txBody>
      </p:sp>
      <p:sp>
        <p:nvSpPr>
          <p:cNvPr id="13319" name="_s39950"/>
          <p:cNvSpPr>
            <a:spLocks noChangeArrowheads="1"/>
          </p:cNvSpPr>
          <p:nvPr/>
        </p:nvSpPr>
        <p:spPr bwMode="auto">
          <a:xfrm>
            <a:off x="1973263" y="5732463"/>
            <a:ext cx="1290637" cy="544512"/>
          </a:xfrm>
          <a:prstGeom prst="roundRect">
            <a:avLst>
              <a:gd name="adj" fmla="val 16667"/>
            </a:avLst>
          </a:prstGeom>
          <a:solidFill>
            <a:srgbClr val="99CCFF"/>
          </a:solidFill>
          <a:ln w="9525">
            <a:solidFill>
              <a:schemeClr val="tx1"/>
            </a:solidFill>
            <a:round/>
            <a:headEnd/>
            <a:tailEnd/>
          </a:ln>
        </p:spPr>
        <p:txBody>
          <a:bodyPr wrap="none" lIns="0" tIns="0" rIns="0" bIns="0" anchor="ctr"/>
          <a:lstStyle/>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Service </a:t>
            </a:r>
          </a:p>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Offerings &amp; Delivery</a:t>
            </a:r>
          </a:p>
        </p:txBody>
      </p:sp>
      <p:sp>
        <p:nvSpPr>
          <p:cNvPr id="13320" name="_s39951"/>
          <p:cNvSpPr>
            <a:spLocks noChangeArrowheads="1"/>
          </p:cNvSpPr>
          <p:nvPr/>
        </p:nvSpPr>
        <p:spPr bwMode="auto">
          <a:xfrm>
            <a:off x="3549650" y="5732463"/>
            <a:ext cx="1336675" cy="544512"/>
          </a:xfrm>
          <a:prstGeom prst="roundRect">
            <a:avLst>
              <a:gd name="adj" fmla="val 16667"/>
            </a:avLst>
          </a:prstGeom>
          <a:solidFill>
            <a:srgbClr val="99CCFF"/>
          </a:solidFill>
          <a:ln w="9525">
            <a:solidFill>
              <a:schemeClr val="tx1"/>
            </a:solidFill>
            <a:round/>
            <a:headEnd/>
            <a:tailEnd/>
          </a:ln>
        </p:spPr>
        <p:txBody>
          <a:bodyPr wrap="none" lIns="0" tIns="0" rIns="0" bIns="0" anchor="ctr"/>
          <a:lstStyle/>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Technology </a:t>
            </a:r>
          </a:p>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Architecture</a:t>
            </a:r>
          </a:p>
        </p:txBody>
      </p:sp>
      <p:sp>
        <p:nvSpPr>
          <p:cNvPr id="13321" name="_s39952"/>
          <p:cNvSpPr>
            <a:spLocks noChangeArrowheads="1"/>
          </p:cNvSpPr>
          <p:nvPr/>
        </p:nvSpPr>
        <p:spPr bwMode="auto">
          <a:xfrm>
            <a:off x="5154613" y="5732463"/>
            <a:ext cx="1335087" cy="544512"/>
          </a:xfrm>
          <a:prstGeom prst="roundRect">
            <a:avLst>
              <a:gd name="adj" fmla="val 16667"/>
            </a:avLst>
          </a:prstGeom>
          <a:solidFill>
            <a:srgbClr val="99CCFF"/>
          </a:solidFill>
          <a:ln w="9525">
            <a:solidFill>
              <a:schemeClr val="tx1"/>
            </a:solidFill>
            <a:round/>
            <a:headEnd/>
            <a:tailEnd/>
          </a:ln>
        </p:spPr>
        <p:txBody>
          <a:bodyPr wrap="none" lIns="0" tIns="0" rIns="0" bIns="0" anchor="ctr"/>
          <a:lstStyle/>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Financial Model </a:t>
            </a:r>
          </a:p>
        </p:txBody>
      </p:sp>
      <p:sp>
        <p:nvSpPr>
          <p:cNvPr id="13322" name="_s40008"/>
          <p:cNvSpPr>
            <a:spLocks noChangeArrowheads="1"/>
          </p:cNvSpPr>
          <p:nvPr/>
        </p:nvSpPr>
        <p:spPr bwMode="auto">
          <a:xfrm>
            <a:off x="6765925" y="5732463"/>
            <a:ext cx="1335088" cy="544512"/>
          </a:xfrm>
          <a:prstGeom prst="roundRect">
            <a:avLst>
              <a:gd name="adj" fmla="val 16667"/>
            </a:avLst>
          </a:prstGeom>
          <a:solidFill>
            <a:srgbClr val="99CCFF"/>
          </a:solidFill>
          <a:ln w="9525">
            <a:solidFill>
              <a:schemeClr val="tx1"/>
            </a:solidFill>
            <a:round/>
            <a:headEnd/>
            <a:tailEnd/>
          </a:ln>
        </p:spPr>
        <p:txBody>
          <a:bodyPr wrap="none" lIns="0" tIns="0" rIns="0" bIns="0" anchor="ctr"/>
          <a:lstStyle/>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Transition Model</a:t>
            </a:r>
          </a:p>
        </p:txBody>
      </p:sp>
      <p:cxnSp>
        <p:nvCxnSpPr>
          <p:cNvPr id="13323" name="AutoShape 78"/>
          <p:cNvCxnSpPr>
            <a:cxnSpLocks noChangeShapeType="1"/>
            <a:endCxn id="13325" idx="0"/>
          </p:cNvCxnSpPr>
          <p:nvPr/>
        </p:nvCxnSpPr>
        <p:spPr bwMode="auto">
          <a:xfrm rot="5400000">
            <a:off x="4955382" y="3834606"/>
            <a:ext cx="184150" cy="1587"/>
          </a:xfrm>
          <a:prstGeom prst="bentConnector3">
            <a:avLst>
              <a:gd name="adj1" fmla="val 49139"/>
            </a:avLst>
          </a:prstGeom>
          <a:noFill/>
          <a:ln w="28575">
            <a:solidFill>
              <a:schemeClr val="tx1"/>
            </a:solidFill>
            <a:miter lim="800000"/>
            <a:headEnd/>
            <a:tailEnd/>
          </a:ln>
        </p:spPr>
      </p:cxnSp>
      <p:cxnSp>
        <p:nvCxnSpPr>
          <p:cNvPr id="13324" name="AutoShape 79"/>
          <p:cNvCxnSpPr>
            <a:cxnSpLocks noChangeShapeType="1"/>
          </p:cNvCxnSpPr>
          <p:nvPr/>
        </p:nvCxnSpPr>
        <p:spPr bwMode="auto">
          <a:xfrm rot="5400000">
            <a:off x="4978400" y="3279775"/>
            <a:ext cx="141288" cy="1588"/>
          </a:xfrm>
          <a:prstGeom prst="straightConnector1">
            <a:avLst/>
          </a:prstGeom>
          <a:noFill/>
          <a:ln w="28575">
            <a:solidFill>
              <a:schemeClr val="tx1"/>
            </a:solidFill>
            <a:round/>
            <a:headEnd/>
            <a:tailEnd/>
          </a:ln>
        </p:spPr>
      </p:cxnSp>
      <p:sp>
        <p:nvSpPr>
          <p:cNvPr id="13325" name="_s39948"/>
          <p:cNvSpPr>
            <a:spLocks noChangeArrowheads="1"/>
          </p:cNvSpPr>
          <p:nvPr/>
        </p:nvSpPr>
        <p:spPr bwMode="auto">
          <a:xfrm>
            <a:off x="4378325" y="3927475"/>
            <a:ext cx="1333500" cy="587375"/>
          </a:xfrm>
          <a:prstGeom prst="roundRect">
            <a:avLst>
              <a:gd name="adj" fmla="val 16667"/>
            </a:avLst>
          </a:prstGeom>
          <a:solidFill>
            <a:srgbClr val="CCFF99"/>
          </a:solidFill>
          <a:ln w="9525">
            <a:solidFill>
              <a:schemeClr val="tx1"/>
            </a:solidFill>
            <a:round/>
            <a:headEnd/>
            <a:tailEnd/>
          </a:ln>
        </p:spPr>
        <p:txBody>
          <a:bodyPr wrap="none" lIns="0" tIns="0" rIns="0" bIns="0" anchor="ctr"/>
          <a:lstStyle/>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Program Management </a:t>
            </a:r>
          </a:p>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Office (PMO)</a:t>
            </a:r>
          </a:p>
        </p:txBody>
      </p:sp>
      <p:sp>
        <p:nvSpPr>
          <p:cNvPr id="13326" name="Rectangle 83"/>
          <p:cNvSpPr>
            <a:spLocks noChangeArrowheads="1"/>
          </p:cNvSpPr>
          <p:nvPr/>
        </p:nvSpPr>
        <p:spPr bwMode="auto">
          <a:xfrm>
            <a:off x="295275" y="5640388"/>
            <a:ext cx="1266825" cy="763587"/>
          </a:xfrm>
          <a:prstGeom prst="rect">
            <a:avLst/>
          </a:prstGeom>
          <a:solidFill>
            <a:srgbClr val="99CCFF"/>
          </a:solidFill>
          <a:ln w="9525">
            <a:noFill/>
            <a:miter lim="800000"/>
            <a:headEnd/>
            <a:tailEnd/>
          </a:ln>
        </p:spPr>
        <p:txBody>
          <a:bodyPr/>
          <a:lstStyle/>
          <a:p>
            <a:pPr algn="ctr" rtl="0" eaLnBrk="0" fontAlgn="base" hangingPunct="0">
              <a:spcBef>
                <a:spcPct val="20000"/>
              </a:spcBef>
              <a:spcAft>
                <a:spcPct val="0"/>
              </a:spcAft>
              <a:buClr>
                <a:srgbClr val="FF9900"/>
              </a:buClr>
              <a:buFont typeface="Wingdings" pitchFamily="2" charset="2"/>
              <a:buNone/>
            </a:pPr>
            <a:r>
              <a:rPr lang="en-US" sz="1400" kern="1200">
                <a:solidFill>
                  <a:srgbClr val="000000"/>
                </a:solidFill>
                <a:latin typeface="Arial" charset="0"/>
                <a:ea typeface="ＭＳ Ｐゴシック" pitchFamily="1" charset="-128"/>
                <a:cs typeface="+mn-cs"/>
              </a:rPr>
              <a:t>Execution Workstreams and Support</a:t>
            </a:r>
          </a:p>
        </p:txBody>
      </p:sp>
      <p:sp>
        <p:nvSpPr>
          <p:cNvPr id="13327" name="Rectangle 84"/>
          <p:cNvSpPr>
            <a:spLocks noChangeArrowheads="1"/>
          </p:cNvSpPr>
          <p:nvPr/>
        </p:nvSpPr>
        <p:spPr bwMode="auto">
          <a:xfrm>
            <a:off x="430213" y="3856038"/>
            <a:ext cx="2039937" cy="1000125"/>
          </a:xfrm>
          <a:prstGeom prst="rect">
            <a:avLst/>
          </a:prstGeom>
          <a:solidFill>
            <a:srgbClr val="CCFF99"/>
          </a:solidFill>
          <a:ln w="9525">
            <a:noFill/>
            <a:miter lim="800000"/>
            <a:headEnd/>
            <a:tailEnd/>
          </a:ln>
        </p:spPr>
        <p:txBody>
          <a:bodyPr/>
          <a:lstStyle/>
          <a:p>
            <a:pPr algn="ctr" rtl="0" eaLnBrk="0" fontAlgn="base" hangingPunct="0">
              <a:spcBef>
                <a:spcPct val="20000"/>
              </a:spcBef>
              <a:spcAft>
                <a:spcPct val="0"/>
              </a:spcAft>
              <a:buClr>
                <a:srgbClr val="FF9900"/>
              </a:buClr>
              <a:buFont typeface="Wingdings" pitchFamily="2" charset="2"/>
              <a:buNone/>
            </a:pPr>
            <a:r>
              <a:rPr lang="en-US" sz="1400" kern="1200">
                <a:solidFill>
                  <a:srgbClr val="000000"/>
                </a:solidFill>
                <a:latin typeface="Arial" charset="0"/>
                <a:ea typeface="ＭＳ Ｐゴシック" pitchFamily="1" charset="-128"/>
                <a:cs typeface="+mn-cs"/>
              </a:rPr>
              <a:t>PMO: Program Management and Cross-Workstream Expertise</a:t>
            </a:r>
          </a:p>
        </p:txBody>
      </p:sp>
      <p:sp>
        <p:nvSpPr>
          <p:cNvPr id="13328" name="_s39948"/>
          <p:cNvSpPr>
            <a:spLocks noChangeArrowheads="1"/>
          </p:cNvSpPr>
          <p:nvPr/>
        </p:nvSpPr>
        <p:spPr bwMode="auto">
          <a:xfrm>
            <a:off x="4238625" y="3322638"/>
            <a:ext cx="1562100" cy="392112"/>
          </a:xfrm>
          <a:prstGeom prst="roundRect">
            <a:avLst>
              <a:gd name="adj" fmla="val 16667"/>
            </a:avLst>
          </a:prstGeom>
          <a:solidFill>
            <a:srgbClr val="FFFF99"/>
          </a:solidFill>
          <a:ln w="9525">
            <a:solidFill>
              <a:schemeClr val="tx1"/>
            </a:solidFill>
            <a:round/>
            <a:headEnd/>
            <a:tailEnd/>
          </a:ln>
        </p:spPr>
        <p:txBody>
          <a:bodyPr wrap="none" lIns="0" tIns="0" rIns="0" bIns="0" anchor="ctr"/>
          <a:lstStyle/>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Operations Governance </a:t>
            </a:r>
          </a:p>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Council (OGC)</a:t>
            </a:r>
          </a:p>
        </p:txBody>
      </p:sp>
      <p:sp>
        <p:nvSpPr>
          <p:cNvPr id="13329" name="_s39948"/>
          <p:cNvSpPr>
            <a:spLocks noChangeArrowheads="1"/>
          </p:cNvSpPr>
          <p:nvPr/>
        </p:nvSpPr>
        <p:spPr bwMode="auto">
          <a:xfrm>
            <a:off x="4210050" y="2789238"/>
            <a:ext cx="1609725" cy="392112"/>
          </a:xfrm>
          <a:prstGeom prst="roundRect">
            <a:avLst>
              <a:gd name="adj" fmla="val 16667"/>
            </a:avLst>
          </a:prstGeom>
          <a:solidFill>
            <a:srgbClr val="FFFF99"/>
          </a:solidFill>
          <a:ln w="9525">
            <a:solidFill>
              <a:schemeClr val="tx1"/>
            </a:solidFill>
            <a:round/>
            <a:headEnd/>
            <a:tailEnd/>
          </a:ln>
        </p:spPr>
        <p:txBody>
          <a:bodyPr wrap="none" lIns="0" tIns="0" rIns="0" bIns="0" anchor="ctr"/>
          <a:lstStyle/>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Strategic Governance </a:t>
            </a:r>
          </a:p>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Council (SGC)</a:t>
            </a:r>
          </a:p>
        </p:txBody>
      </p:sp>
      <p:sp>
        <p:nvSpPr>
          <p:cNvPr id="13330" name="Rectangle 93"/>
          <p:cNvSpPr>
            <a:spLocks noChangeArrowheads="1"/>
          </p:cNvSpPr>
          <p:nvPr/>
        </p:nvSpPr>
        <p:spPr bwMode="auto">
          <a:xfrm>
            <a:off x="422275" y="3028950"/>
            <a:ext cx="2039938" cy="304800"/>
          </a:xfrm>
          <a:prstGeom prst="rect">
            <a:avLst/>
          </a:prstGeom>
          <a:solidFill>
            <a:srgbClr val="FFFF99"/>
          </a:solidFill>
          <a:ln w="9525">
            <a:noFill/>
            <a:miter lim="800000"/>
            <a:headEnd/>
            <a:tailEnd/>
          </a:ln>
        </p:spPr>
        <p:txBody>
          <a:bodyPr/>
          <a:lstStyle/>
          <a:p>
            <a:pPr algn="ctr" rtl="0" eaLnBrk="0" fontAlgn="base" hangingPunct="0">
              <a:spcBef>
                <a:spcPct val="20000"/>
              </a:spcBef>
              <a:spcAft>
                <a:spcPct val="0"/>
              </a:spcAft>
              <a:buClr>
                <a:srgbClr val="FF9900"/>
              </a:buClr>
              <a:buFont typeface="Wingdings" pitchFamily="2" charset="2"/>
              <a:buNone/>
            </a:pPr>
            <a:r>
              <a:rPr lang="en-US" sz="1400" kern="1200">
                <a:solidFill>
                  <a:srgbClr val="000000"/>
                </a:solidFill>
                <a:latin typeface="Arial" charset="0"/>
                <a:ea typeface="ＭＳ Ｐゴシック" pitchFamily="1" charset="-128"/>
                <a:cs typeface="+mn-cs"/>
              </a:rPr>
              <a:t>Governance Bodies</a:t>
            </a:r>
          </a:p>
        </p:txBody>
      </p:sp>
      <p:sp>
        <p:nvSpPr>
          <p:cNvPr id="13331" name="Line 29"/>
          <p:cNvSpPr>
            <a:spLocks noChangeShapeType="1"/>
          </p:cNvSpPr>
          <p:nvPr/>
        </p:nvSpPr>
        <p:spPr bwMode="auto">
          <a:xfrm>
            <a:off x="2776538" y="5116513"/>
            <a:ext cx="4614862" cy="0"/>
          </a:xfrm>
          <a:prstGeom prst="line">
            <a:avLst/>
          </a:prstGeom>
          <a:noFill/>
          <a:ln w="28575">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3332" name="Line 30"/>
          <p:cNvSpPr>
            <a:spLocks noChangeShapeType="1"/>
          </p:cNvSpPr>
          <p:nvPr/>
        </p:nvSpPr>
        <p:spPr bwMode="auto">
          <a:xfrm>
            <a:off x="2776538" y="5116513"/>
            <a:ext cx="0" cy="592137"/>
          </a:xfrm>
          <a:prstGeom prst="line">
            <a:avLst/>
          </a:prstGeom>
          <a:noFill/>
          <a:ln w="28575">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3333" name="Line 31"/>
          <p:cNvSpPr>
            <a:spLocks noChangeShapeType="1"/>
          </p:cNvSpPr>
          <p:nvPr/>
        </p:nvSpPr>
        <p:spPr bwMode="auto">
          <a:xfrm>
            <a:off x="4167188" y="5130800"/>
            <a:ext cx="0" cy="592138"/>
          </a:xfrm>
          <a:prstGeom prst="line">
            <a:avLst/>
          </a:prstGeom>
          <a:noFill/>
          <a:ln w="28575">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3334" name="_s40008"/>
          <p:cNvSpPr>
            <a:spLocks noChangeArrowheads="1"/>
          </p:cNvSpPr>
          <p:nvPr/>
        </p:nvSpPr>
        <p:spPr bwMode="auto">
          <a:xfrm>
            <a:off x="6354763" y="3949700"/>
            <a:ext cx="1335087" cy="544513"/>
          </a:xfrm>
          <a:prstGeom prst="roundRect">
            <a:avLst>
              <a:gd name="adj" fmla="val 16667"/>
            </a:avLst>
          </a:prstGeom>
          <a:solidFill>
            <a:srgbClr val="99CCFF"/>
          </a:solidFill>
          <a:ln w="9525">
            <a:solidFill>
              <a:schemeClr val="tx1"/>
            </a:solidFill>
            <a:round/>
            <a:headEnd/>
            <a:tailEnd/>
          </a:ln>
        </p:spPr>
        <p:txBody>
          <a:bodyPr wrap="none" lIns="0" tIns="0" rIns="0" bIns="0" anchor="ctr"/>
          <a:lstStyle/>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PM/QA </a:t>
            </a:r>
          </a:p>
          <a:p>
            <a:pPr algn="ctr" rtl="0" fontAlgn="base">
              <a:spcBef>
                <a:spcPct val="0"/>
              </a:spcBef>
              <a:spcAft>
                <a:spcPct val="0"/>
              </a:spcAft>
            </a:pPr>
            <a:r>
              <a:rPr lang="en-US" sz="1000" kern="1200">
                <a:solidFill>
                  <a:srgbClr val="000000"/>
                </a:solidFill>
                <a:latin typeface="Arial" charset="0"/>
                <a:ea typeface="ＭＳ Ｐゴシック" pitchFamily="1" charset="-128"/>
                <a:cs typeface="+mn-cs"/>
              </a:rPr>
              <a:t>Vendor</a:t>
            </a:r>
          </a:p>
        </p:txBody>
      </p:sp>
      <p:sp>
        <p:nvSpPr>
          <p:cNvPr id="13335" name="TextBox 23"/>
          <p:cNvSpPr txBox="1">
            <a:spLocks noChangeArrowheads="1"/>
          </p:cNvSpPr>
          <p:nvPr/>
        </p:nvSpPr>
        <p:spPr bwMode="auto">
          <a:xfrm>
            <a:off x="2743200" y="6229350"/>
            <a:ext cx="304800" cy="246063"/>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000" kern="1200">
                <a:solidFill>
                  <a:srgbClr val="000000"/>
                </a:solidFill>
                <a:latin typeface="Arial" charset="0"/>
                <a:ea typeface="+mn-ea"/>
                <a:cs typeface="+mn-cs"/>
              </a:rPr>
              <a:t>SI</a:t>
            </a:r>
          </a:p>
        </p:txBody>
      </p:sp>
      <p:sp>
        <p:nvSpPr>
          <p:cNvPr id="13336" name="TextBox 24"/>
          <p:cNvSpPr txBox="1">
            <a:spLocks noChangeArrowheads="1"/>
          </p:cNvSpPr>
          <p:nvPr/>
        </p:nvSpPr>
        <p:spPr bwMode="auto">
          <a:xfrm>
            <a:off x="4095750" y="6229350"/>
            <a:ext cx="304800" cy="246063"/>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000" kern="1200">
                <a:solidFill>
                  <a:srgbClr val="000000"/>
                </a:solidFill>
                <a:latin typeface="Arial" charset="0"/>
                <a:ea typeface="+mn-ea"/>
                <a:cs typeface="+mn-cs"/>
              </a:rPr>
              <a:t>SI</a:t>
            </a:r>
          </a:p>
        </p:txBody>
      </p:sp>
      <p:sp>
        <p:nvSpPr>
          <p:cNvPr id="13337" name="TextBox 25"/>
          <p:cNvSpPr txBox="1">
            <a:spLocks noChangeArrowheads="1"/>
          </p:cNvSpPr>
          <p:nvPr/>
        </p:nvSpPr>
        <p:spPr bwMode="auto">
          <a:xfrm>
            <a:off x="5676900" y="6248400"/>
            <a:ext cx="304800" cy="246063"/>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000" kern="1200">
                <a:solidFill>
                  <a:srgbClr val="000000"/>
                </a:solidFill>
                <a:latin typeface="Arial" charset="0"/>
                <a:ea typeface="+mn-ea"/>
                <a:cs typeface="+mn-cs"/>
              </a:rPr>
              <a:t>SI</a:t>
            </a:r>
          </a:p>
        </p:txBody>
      </p:sp>
      <p:sp>
        <p:nvSpPr>
          <p:cNvPr id="13338" name="TextBox 26"/>
          <p:cNvSpPr txBox="1">
            <a:spLocks noChangeArrowheads="1"/>
          </p:cNvSpPr>
          <p:nvPr/>
        </p:nvSpPr>
        <p:spPr bwMode="auto">
          <a:xfrm>
            <a:off x="7391400" y="6267450"/>
            <a:ext cx="304800" cy="246063"/>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000" kern="1200">
                <a:solidFill>
                  <a:srgbClr val="000000"/>
                </a:solidFill>
                <a:latin typeface="Arial" charset="0"/>
                <a:ea typeface="+mn-ea"/>
                <a:cs typeface="+mn-cs"/>
              </a:rPr>
              <a:t>SI</a:t>
            </a:r>
          </a:p>
        </p:txBody>
      </p:sp>
      <p:sp>
        <p:nvSpPr>
          <p:cNvPr id="13339" name="Line 34"/>
          <p:cNvSpPr>
            <a:spLocks noChangeShapeType="1"/>
          </p:cNvSpPr>
          <p:nvPr/>
        </p:nvSpPr>
        <p:spPr bwMode="auto">
          <a:xfrm>
            <a:off x="5033963" y="4505325"/>
            <a:ext cx="0" cy="606425"/>
          </a:xfrm>
          <a:prstGeom prst="line">
            <a:avLst/>
          </a:prstGeom>
          <a:noFill/>
          <a:ln w="28575">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3340" name="Line 31"/>
          <p:cNvSpPr>
            <a:spLocks noChangeShapeType="1"/>
          </p:cNvSpPr>
          <p:nvPr/>
        </p:nvSpPr>
        <p:spPr bwMode="auto">
          <a:xfrm>
            <a:off x="5881688" y="5111750"/>
            <a:ext cx="0" cy="631825"/>
          </a:xfrm>
          <a:prstGeom prst="line">
            <a:avLst/>
          </a:prstGeom>
          <a:noFill/>
          <a:ln w="28575">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3341" name="Line 31"/>
          <p:cNvSpPr>
            <a:spLocks noChangeShapeType="1"/>
          </p:cNvSpPr>
          <p:nvPr/>
        </p:nvSpPr>
        <p:spPr bwMode="auto">
          <a:xfrm>
            <a:off x="7367588" y="5111750"/>
            <a:ext cx="0" cy="641350"/>
          </a:xfrm>
          <a:prstGeom prst="line">
            <a:avLst/>
          </a:prstGeom>
          <a:noFill/>
          <a:ln w="28575">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3342" name="Line 31"/>
          <p:cNvSpPr>
            <a:spLocks noChangeShapeType="1"/>
          </p:cNvSpPr>
          <p:nvPr/>
        </p:nvSpPr>
        <p:spPr bwMode="auto">
          <a:xfrm>
            <a:off x="5702300" y="4227513"/>
            <a:ext cx="649288" cy="0"/>
          </a:xfrm>
          <a:prstGeom prst="line">
            <a:avLst/>
          </a:prstGeom>
          <a:noFill/>
          <a:ln w="9525">
            <a:solidFill>
              <a:schemeClr val="tx1"/>
            </a:solidFill>
            <a:prstDash val="dash"/>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3343" name="Rectangle 23"/>
          <p:cNvSpPr>
            <a:spLocks noChangeArrowheads="1"/>
          </p:cNvSpPr>
          <p:nvPr/>
        </p:nvSpPr>
        <p:spPr bwMode="auto">
          <a:xfrm>
            <a:off x="292100" y="1876425"/>
            <a:ext cx="8518525" cy="581025"/>
          </a:xfrm>
          <a:prstGeom prst="rect">
            <a:avLst/>
          </a:prstGeom>
          <a:noFill/>
          <a:ln w="9525">
            <a:noFill/>
            <a:miter lim="800000"/>
            <a:headEnd/>
            <a:tailEnd/>
          </a:ln>
        </p:spPr>
        <p:txBody>
          <a:bodyPr>
            <a:spAutoFit/>
          </a:bodyPr>
          <a:lstStyle/>
          <a:p>
            <a:pPr algn="l" rtl="0" fontAlgn="base">
              <a:spcBef>
                <a:spcPct val="0"/>
              </a:spcBef>
              <a:spcAft>
                <a:spcPct val="0"/>
              </a:spcAft>
            </a:pPr>
            <a:r>
              <a:rPr lang="en-US" sz="1600" b="1" kern="1200">
                <a:solidFill>
                  <a:srgbClr val="000000"/>
                </a:solidFill>
                <a:latin typeface="Arial" charset="0"/>
                <a:ea typeface="ＭＳ Ｐゴシック" pitchFamily="1" charset="-128"/>
                <a:cs typeface="+mn-cs"/>
              </a:rPr>
              <a:t>With the governance structure and program office established, CITIServ is managing the parallel execution workstreams that are in motion.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nchor="t"/>
          <a:lstStyle/>
          <a:p>
            <a:pPr eaLnBrk="1" hangingPunct="1"/>
            <a:r>
              <a:rPr lang="en-US" smtClean="0"/>
              <a:t>CITIServ Governance Structure</a:t>
            </a:r>
          </a:p>
        </p:txBody>
      </p:sp>
      <p:sp>
        <p:nvSpPr>
          <p:cNvPr id="14339" name="Rectangle 24"/>
          <p:cNvSpPr>
            <a:spLocks noChangeArrowheads="1"/>
          </p:cNvSpPr>
          <p:nvPr/>
        </p:nvSpPr>
        <p:spPr bwMode="auto">
          <a:xfrm>
            <a:off x="352425" y="2022475"/>
            <a:ext cx="2914650" cy="3917950"/>
          </a:xfrm>
          <a:prstGeom prst="rect">
            <a:avLst/>
          </a:prstGeom>
          <a:solidFill>
            <a:srgbClr val="EDDEC9"/>
          </a:solidFill>
          <a:ln w="9525">
            <a:solidFill>
              <a:schemeClr val="tx1"/>
            </a:solidFill>
            <a:miter lim="800000"/>
            <a:headEnd/>
            <a:tailEnd/>
          </a:ln>
        </p:spPr>
        <p:txBody>
          <a:bodyPr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40" name="Rectangle 25"/>
          <p:cNvSpPr>
            <a:spLocks noChangeArrowheads="1"/>
          </p:cNvSpPr>
          <p:nvPr/>
        </p:nvSpPr>
        <p:spPr bwMode="auto">
          <a:xfrm>
            <a:off x="6119813" y="2136775"/>
            <a:ext cx="2895600" cy="4149725"/>
          </a:xfrm>
          <a:prstGeom prst="rect">
            <a:avLst/>
          </a:prstGeom>
          <a:solidFill>
            <a:srgbClr val="EDDEC9"/>
          </a:solidFill>
          <a:ln w="9525">
            <a:solidFill>
              <a:schemeClr val="tx1"/>
            </a:solidFill>
            <a:miter lim="800000"/>
            <a:headEnd/>
            <a:tailEnd/>
          </a:ln>
        </p:spPr>
        <p:txBody>
          <a:bodyPr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41" name="Rectangle 26"/>
          <p:cNvSpPr>
            <a:spLocks noChangeArrowheads="1"/>
          </p:cNvSpPr>
          <p:nvPr/>
        </p:nvSpPr>
        <p:spPr bwMode="auto">
          <a:xfrm>
            <a:off x="315913" y="2098675"/>
            <a:ext cx="2989262" cy="3921125"/>
          </a:xfrm>
          <a:prstGeom prst="rect">
            <a:avLst/>
          </a:prstGeom>
          <a:noFill/>
          <a:ln w="9525">
            <a:noFill/>
            <a:miter lim="800000"/>
            <a:headEnd/>
            <a:tailEnd/>
          </a:ln>
        </p:spPr>
        <p:txBody>
          <a:bodyPr/>
          <a:lstStyle/>
          <a:p>
            <a:pPr marL="174625" indent="-174625" algn="l" rtl="0" eaLnBrk="0" fontAlgn="base" hangingPunct="0">
              <a:spcBef>
                <a:spcPct val="20000"/>
              </a:spcBef>
              <a:spcAft>
                <a:spcPct val="0"/>
              </a:spcAft>
              <a:buClr>
                <a:srgbClr val="FF9900"/>
              </a:buClr>
              <a:buFont typeface="Wingdings" pitchFamily="2" charset="2"/>
              <a:buChar char="§"/>
            </a:pPr>
            <a:r>
              <a:rPr lang="en-US" sz="1200" b="1" kern="1200">
                <a:solidFill>
                  <a:srgbClr val="000000"/>
                </a:solidFill>
                <a:latin typeface="Arial" charset="0"/>
                <a:ea typeface="ＭＳ Ｐゴシック" pitchFamily="1" charset="-128"/>
                <a:cs typeface="+mn-cs"/>
              </a:rPr>
              <a:t>Role</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Set direction of CITIServ program</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Resolve critical issues</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Escalate decisions as needed</a:t>
            </a:r>
          </a:p>
          <a:p>
            <a:pPr marL="174625" indent="-174625" algn="l" rtl="0" eaLnBrk="0" fontAlgn="base" hangingPunct="0">
              <a:spcBef>
                <a:spcPct val="20000"/>
              </a:spcBef>
              <a:spcAft>
                <a:spcPct val="0"/>
              </a:spcAft>
              <a:buClr>
                <a:srgbClr val="FF9900"/>
              </a:buClr>
              <a:buFont typeface="Wingdings" pitchFamily="2" charset="2"/>
              <a:buChar char="§"/>
            </a:pPr>
            <a:r>
              <a:rPr lang="en-US" sz="1200" b="1" kern="1200">
                <a:solidFill>
                  <a:srgbClr val="000000"/>
                </a:solidFill>
                <a:latin typeface="Arial" charset="0"/>
                <a:ea typeface="ＭＳ Ｐゴシック" pitchFamily="1" charset="-128"/>
                <a:cs typeface="+mn-cs"/>
              </a:rPr>
              <a:t>Decisions in Scope</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Review CITIServ program performance against schedule, cost &amp; benefits and adjust direction as needed</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Review major changes to Program</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Address Organizational issues</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Review CITIServ funding and recommend changes to program as needed</a:t>
            </a:r>
          </a:p>
          <a:p>
            <a:pPr marL="174625" indent="-174625" algn="l" rtl="0" eaLnBrk="0" fontAlgn="base" hangingPunct="0">
              <a:spcBef>
                <a:spcPct val="20000"/>
              </a:spcBef>
              <a:spcAft>
                <a:spcPct val="0"/>
              </a:spcAft>
              <a:buClr>
                <a:srgbClr val="FF9900"/>
              </a:buClr>
              <a:buFont typeface="Wingdings" pitchFamily="2" charset="2"/>
              <a:buChar char="§"/>
            </a:pPr>
            <a:r>
              <a:rPr lang="en-US" sz="1200" b="1" kern="1200">
                <a:solidFill>
                  <a:srgbClr val="000000"/>
                </a:solidFill>
                <a:latin typeface="Arial" charset="0"/>
                <a:ea typeface="ＭＳ Ｐゴシック" pitchFamily="1" charset="-128"/>
                <a:cs typeface="+mn-cs"/>
              </a:rPr>
              <a:t>Participants (12-15)</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Strategic Governance Chair (DoITT CIO)</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Deputy Mayor representatives</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Office of Management &amp; Budget</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Mayor’s Office of Operations </a:t>
            </a:r>
          </a:p>
          <a:p>
            <a:pPr marL="460375" lvl="1" indent="-171450" algn="l" rtl="0" eaLnBrk="0" fontAlgn="base" hangingPunct="0">
              <a:spcBef>
                <a:spcPct val="20000"/>
              </a:spcBef>
              <a:spcAft>
                <a:spcPct val="0"/>
              </a:spcAft>
              <a:buClr>
                <a:srgbClr val="000000"/>
              </a:buClr>
              <a:buFont typeface="Arial" charset="0"/>
              <a:buChar char="–"/>
            </a:pPr>
            <a:r>
              <a:rPr lang="en-US" sz="1000" kern="1200">
                <a:solidFill>
                  <a:srgbClr val="000000"/>
                </a:solidFill>
                <a:latin typeface="Arial" charset="0"/>
                <a:ea typeface="ＭＳ Ｐゴシック" pitchFamily="1" charset="-128"/>
                <a:cs typeface="+mn-cs"/>
              </a:rPr>
              <a:t>Operations Governance Council Chair</a:t>
            </a:r>
          </a:p>
        </p:txBody>
      </p:sp>
      <p:grpSp>
        <p:nvGrpSpPr>
          <p:cNvPr id="2" name="Group 27"/>
          <p:cNvGrpSpPr>
            <a:grpSpLocks/>
          </p:cNvGrpSpPr>
          <p:nvPr/>
        </p:nvGrpSpPr>
        <p:grpSpPr bwMode="auto">
          <a:xfrm>
            <a:off x="3433763" y="2454275"/>
            <a:ext cx="1476375" cy="609600"/>
            <a:chOff x="2535" y="1174"/>
            <a:chExt cx="1008" cy="384"/>
          </a:xfrm>
        </p:grpSpPr>
        <p:sp>
          <p:nvSpPr>
            <p:cNvPr id="14360" name="Rectangle 28"/>
            <p:cNvSpPr>
              <a:spLocks noChangeArrowheads="1"/>
            </p:cNvSpPr>
            <p:nvPr/>
          </p:nvSpPr>
          <p:spPr bwMode="auto">
            <a:xfrm>
              <a:off x="2535" y="1174"/>
              <a:ext cx="1008" cy="384"/>
            </a:xfrm>
            <a:prstGeom prst="rect">
              <a:avLst/>
            </a:prstGeom>
            <a:solidFill>
              <a:srgbClr val="FFDBA7"/>
            </a:solidFill>
            <a:ln w="9525">
              <a:solidFill>
                <a:schemeClr val="tx1"/>
              </a:solidFill>
              <a:miter lim="800000"/>
              <a:headEnd/>
              <a:tailEnd/>
            </a:ln>
          </p:spPr>
          <p:txBody>
            <a:bodyPr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61" name="Text Box 29"/>
            <p:cNvSpPr txBox="1">
              <a:spLocks noChangeArrowheads="1"/>
            </p:cNvSpPr>
            <p:nvPr/>
          </p:nvSpPr>
          <p:spPr bwMode="auto">
            <a:xfrm>
              <a:off x="2640" y="1200"/>
              <a:ext cx="816" cy="334"/>
            </a:xfrm>
            <a:prstGeom prst="rect">
              <a:avLst/>
            </a:prstGeom>
            <a:noFill/>
            <a:ln w="9525">
              <a:noFill/>
              <a:miter lim="800000"/>
              <a:headEnd/>
              <a:tailEnd/>
            </a:ln>
          </p:spPr>
          <p:txBody>
            <a:bodyPr>
              <a:spAutoFit/>
            </a:bodyPr>
            <a:lstStyle/>
            <a:p>
              <a:pPr algn="ctr" rtl="0" fontAlgn="base">
                <a:lnSpc>
                  <a:spcPct val="80000"/>
                </a:lnSpc>
                <a:spcBef>
                  <a:spcPct val="0"/>
                </a:spcBef>
                <a:spcAft>
                  <a:spcPct val="0"/>
                </a:spcAft>
              </a:pPr>
              <a:r>
                <a:rPr lang="en-US" sz="1200" b="1" kern="1200">
                  <a:solidFill>
                    <a:srgbClr val="000000"/>
                  </a:solidFill>
                  <a:latin typeface="Arial" charset="0"/>
                  <a:ea typeface="ＭＳ Ｐゴシック" pitchFamily="1" charset="-128"/>
                  <a:cs typeface="+mn-cs"/>
                </a:rPr>
                <a:t>Strategic Governance Council</a:t>
              </a:r>
            </a:p>
          </p:txBody>
        </p:sp>
      </p:grpSp>
      <p:sp>
        <p:nvSpPr>
          <p:cNvPr id="14343" name="Rectangle 30"/>
          <p:cNvSpPr>
            <a:spLocks noChangeArrowheads="1"/>
          </p:cNvSpPr>
          <p:nvPr/>
        </p:nvSpPr>
        <p:spPr bwMode="auto">
          <a:xfrm>
            <a:off x="6119813" y="2098675"/>
            <a:ext cx="2886075" cy="3733800"/>
          </a:xfrm>
          <a:prstGeom prst="rect">
            <a:avLst/>
          </a:prstGeom>
          <a:noFill/>
          <a:ln w="9525">
            <a:noFill/>
            <a:miter lim="800000"/>
            <a:headEnd/>
            <a:tailEnd/>
          </a:ln>
        </p:spPr>
        <p:txBody>
          <a:bodyPr/>
          <a:lstStyle/>
          <a:p>
            <a:pPr marL="174625" indent="-174625" algn="l" rtl="0" eaLnBrk="0" fontAlgn="base" hangingPunct="0">
              <a:spcBef>
                <a:spcPct val="20000"/>
              </a:spcBef>
              <a:spcAft>
                <a:spcPct val="0"/>
              </a:spcAft>
              <a:buClr>
                <a:srgbClr val="FF9900"/>
              </a:buClr>
              <a:buFont typeface="Wingdings" pitchFamily="2" charset="2"/>
              <a:buChar char="§"/>
            </a:pPr>
            <a:r>
              <a:rPr lang="en-US" sz="1200" b="1" kern="1200">
                <a:solidFill>
                  <a:srgbClr val="000000"/>
                </a:solidFill>
                <a:latin typeface="Arial" charset="0"/>
                <a:ea typeface="ＭＳ Ｐゴシック" pitchFamily="1" charset="-128"/>
                <a:cs typeface="+mn-cs"/>
              </a:rPr>
              <a:t>Role</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Advise on priorities for CITIServ rollout and operations</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Guide CITIServ Program Mgmt. Office</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Escalate decisions to SGC as needed</a:t>
            </a:r>
          </a:p>
          <a:p>
            <a:pPr marL="174625" indent="-174625" algn="l" rtl="0" eaLnBrk="0" fontAlgn="base" hangingPunct="0">
              <a:spcBef>
                <a:spcPct val="20000"/>
              </a:spcBef>
              <a:spcAft>
                <a:spcPct val="0"/>
              </a:spcAft>
              <a:buClr>
                <a:srgbClr val="FF9900"/>
              </a:buClr>
              <a:buFont typeface="Wingdings" pitchFamily="2" charset="2"/>
              <a:buChar char="§"/>
            </a:pPr>
            <a:r>
              <a:rPr lang="en-US" sz="1200" b="1" kern="1200">
                <a:solidFill>
                  <a:srgbClr val="000000"/>
                </a:solidFill>
                <a:latin typeface="Arial" charset="0"/>
                <a:ea typeface="ＭＳ Ｐゴシック" pitchFamily="1" charset="-128"/>
                <a:cs typeface="+mn-cs"/>
              </a:rPr>
              <a:t>Decisions in Scope</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Define CITIServ Service Offerings and Service Levels</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Review program plan and adjustments to plan over time</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Prioritize portfolio of improvement initiatives</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Establish CITIServ funding requirements</a:t>
            </a:r>
          </a:p>
          <a:p>
            <a:pPr marL="174625" indent="-174625" algn="l" rtl="0" eaLnBrk="0" fontAlgn="base" hangingPunct="0">
              <a:spcBef>
                <a:spcPct val="20000"/>
              </a:spcBef>
              <a:spcAft>
                <a:spcPct val="0"/>
              </a:spcAft>
              <a:buClr>
                <a:srgbClr val="FF9900"/>
              </a:buClr>
              <a:buFont typeface="Wingdings" pitchFamily="2" charset="2"/>
              <a:buChar char="§"/>
            </a:pPr>
            <a:r>
              <a:rPr lang="en-US" sz="1200" b="1" kern="1200">
                <a:solidFill>
                  <a:srgbClr val="000000"/>
                </a:solidFill>
                <a:latin typeface="Arial" charset="0"/>
                <a:ea typeface="ＭＳ Ｐゴシック" pitchFamily="1" charset="-128"/>
                <a:cs typeface="+mn-cs"/>
              </a:rPr>
              <a:t>Participants (9-12)</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Operations Governance Co-Chairs (Agency CIO &amp; DoITT Operations Lead)</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Agency CIOs</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OMB Representative</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CITIServ Program Manager</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Shared Service Delivery Lead(s)</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Relationship Management Lead</a:t>
            </a:r>
          </a:p>
          <a:p>
            <a:pPr marL="460375" lvl="1" indent="-171450" algn="l" rtl="0" eaLnBrk="0" fontAlgn="base" hangingPunct="0">
              <a:spcBef>
                <a:spcPct val="20000"/>
              </a:spcBef>
              <a:spcAft>
                <a:spcPct val="0"/>
              </a:spcAft>
              <a:buClr>
                <a:srgbClr val="FF9900"/>
              </a:buClr>
              <a:buFont typeface="Wingdings" pitchFamily="2" charset="2"/>
              <a:buChar char="§"/>
            </a:pPr>
            <a:r>
              <a:rPr lang="en-US" sz="1000" kern="1200">
                <a:solidFill>
                  <a:srgbClr val="000000"/>
                </a:solidFill>
                <a:latin typeface="Arial" charset="0"/>
                <a:ea typeface="ＭＳ Ｐゴシック" pitchFamily="1" charset="-128"/>
                <a:cs typeface="+mn-cs"/>
              </a:rPr>
              <a:t>Subject Matter Experts</a:t>
            </a:r>
          </a:p>
        </p:txBody>
      </p:sp>
      <p:grpSp>
        <p:nvGrpSpPr>
          <p:cNvPr id="3" name="Group 31"/>
          <p:cNvGrpSpPr>
            <a:grpSpLocks/>
          </p:cNvGrpSpPr>
          <p:nvPr/>
        </p:nvGrpSpPr>
        <p:grpSpPr bwMode="auto">
          <a:xfrm>
            <a:off x="3446463" y="3617913"/>
            <a:ext cx="1477962" cy="609600"/>
            <a:chOff x="2535" y="1174"/>
            <a:chExt cx="1008" cy="384"/>
          </a:xfrm>
        </p:grpSpPr>
        <p:sp>
          <p:nvSpPr>
            <p:cNvPr id="14358" name="Rectangle 32"/>
            <p:cNvSpPr>
              <a:spLocks noChangeArrowheads="1"/>
            </p:cNvSpPr>
            <p:nvPr/>
          </p:nvSpPr>
          <p:spPr bwMode="auto">
            <a:xfrm>
              <a:off x="2535" y="1174"/>
              <a:ext cx="1008" cy="384"/>
            </a:xfrm>
            <a:prstGeom prst="rect">
              <a:avLst/>
            </a:prstGeom>
            <a:solidFill>
              <a:srgbClr val="FFDBA7"/>
            </a:solidFill>
            <a:ln w="9525">
              <a:solidFill>
                <a:schemeClr val="tx1"/>
              </a:solidFill>
              <a:miter lim="800000"/>
              <a:headEnd/>
              <a:tailEnd/>
            </a:ln>
          </p:spPr>
          <p:txBody>
            <a:bodyPr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59" name="Text Box 33"/>
            <p:cNvSpPr txBox="1">
              <a:spLocks noChangeArrowheads="1"/>
            </p:cNvSpPr>
            <p:nvPr/>
          </p:nvSpPr>
          <p:spPr bwMode="auto">
            <a:xfrm>
              <a:off x="2640" y="1200"/>
              <a:ext cx="816" cy="334"/>
            </a:xfrm>
            <a:prstGeom prst="rect">
              <a:avLst/>
            </a:prstGeom>
            <a:noFill/>
            <a:ln w="9525">
              <a:noFill/>
              <a:miter lim="800000"/>
              <a:headEnd/>
              <a:tailEnd/>
            </a:ln>
          </p:spPr>
          <p:txBody>
            <a:bodyPr>
              <a:spAutoFit/>
            </a:bodyPr>
            <a:lstStyle/>
            <a:p>
              <a:pPr algn="ctr" rtl="0" fontAlgn="base">
                <a:lnSpc>
                  <a:spcPct val="80000"/>
                </a:lnSpc>
                <a:spcBef>
                  <a:spcPct val="0"/>
                </a:spcBef>
                <a:spcAft>
                  <a:spcPct val="0"/>
                </a:spcAft>
              </a:pPr>
              <a:r>
                <a:rPr lang="en-US" sz="1200" b="1" kern="1200">
                  <a:solidFill>
                    <a:srgbClr val="000000"/>
                  </a:solidFill>
                  <a:latin typeface="Arial" charset="0"/>
                  <a:ea typeface="ＭＳ Ｐゴシック" pitchFamily="1" charset="-128"/>
                  <a:cs typeface="+mn-cs"/>
                </a:rPr>
                <a:t>Operations Governance Council</a:t>
              </a:r>
            </a:p>
          </p:txBody>
        </p:sp>
      </p:grpSp>
      <p:grpSp>
        <p:nvGrpSpPr>
          <p:cNvPr id="4" name="Group 34"/>
          <p:cNvGrpSpPr>
            <a:grpSpLocks/>
          </p:cNvGrpSpPr>
          <p:nvPr/>
        </p:nvGrpSpPr>
        <p:grpSpPr bwMode="auto">
          <a:xfrm>
            <a:off x="3446463" y="4781550"/>
            <a:ext cx="1497012" cy="882650"/>
            <a:chOff x="2535" y="1174"/>
            <a:chExt cx="1008" cy="384"/>
          </a:xfrm>
        </p:grpSpPr>
        <p:sp>
          <p:nvSpPr>
            <p:cNvPr id="14356" name="Rectangle 35"/>
            <p:cNvSpPr>
              <a:spLocks noChangeArrowheads="1"/>
            </p:cNvSpPr>
            <p:nvPr/>
          </p:nvSpPr>
          <p:spPr bwMode="auto">
            <a:xfrm>
              <a:off x="2535" y="1174"/>
              <a:ext cx="1008" cy="384"/>
            </a:xfrm>
            <a:prstGeom prst="rect">
              <a:avLst/>
            </a:prstGeom>
            <a:solidFill>
              <a:srgbClr val="FFDBA7"/>
            </a:solidFill>
            <a:ln w="9525">
              <a:solidFill>
                <a:schemeClr val="tx1"/>
              </a:solidFill>
              <a:miter lim="800000"/>
              <a:headEnd/>
              <a:tailEnd/>
            </a:ln>
          </p:spPr>
          <p:txBody>
            <a:bodyPr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57" name="Text Box 36"/>
            <p:cNvSpPr txBox="1">
              <a:spLocks noChangeArrowheads="1"/>
            </p:cNvSpPr>
            <p:nvPr/>
          </p:nvSpPr>
          <p:spPr bwMode="auto">
            <a:xfrm>
              <a:off x="2640" y="1200"/>
              <a:ext cx="816" cy="328"/>
            </a:xfrm>
            <a:prstGeom prst="rect">
              <a:avLst/>
            </a:prstGeom>
            <a:noFill/>
            <a:ln w="9525">
              <a:noFill/>
              <a:miter lim="800000"/>
              <a:headEnd/>
              <a:tailEnd/>
            </a:ln>
          </p:spPr>
          <p:txBody>
            <a:bodyPr>
              <a:spAutoFit/>
            </a:bodyPr>
            <a:lstStyle/>
            <a:p>
              <a:pPr algn="ctr" rtl="0" fontAlgn="base">
                <a:lnSpc>
                  <a:spcPct val="90000"/>
                </a:lnSpc>
                <a:spcBef>
                  <a:spcPct val="0"/>
                </a:spcBef>
                <a:spcAft>
                  <a:spcPct val="0"/>
                </a:spcAft>
              </a:pPr>
              <a:r>
                <a:rPr lang="en-US" sz="1200" b="1" kern="1200">
                  <a:solidFill>
                    <a:srgbClr val="000000"/>
                  </a:solidFill>
                  <a:latin typeface="Arial" charset="0"/>
                  <a:ea typeface="ＭＳ Ｐゴシック" pitchFamily="1" charset="-128"/>
                  <a:cs typeface="+mn-cs"/>
                </a:rPr>
                <a:t>CITIServ Program</a:t>
              </a:r>
              <a:br>
                <a:rPr lang="en-US" sz="1200" b="1" kern="1200">
                  <a:solidFill>
                    <a:srgbClr val="000000"/>
                  </a:solidFill>
                  <a:latin typeface="Arial" charset="0"/>
                  <a:ea typeface="ＭＳ Ｐゴシック" pitchFamily="1" charset="-128"/>
                  <a:cs typeface="+mn-cs"/>
                </a:rPr>
              </a:br>
              <a:r>
                <a:rPr lang="en-US" sz="1200" b="1" kern="1200">
                  <a:solidFill>
                    <a:srgbClr val="000000"/>
                  </a:solidFill>
                  <a:latin typeface="Arial" charset="0"/>
                  <a:ea typeface="ＭＳ Ｐゴシック" pitchFamily="1" charset="-128"/>
                  <a:cs typeface="+mn-cs"/>
                </a:rPr>
                <a:t>Management</a:t>
              </a:r>
              <a:br>
                <a:rPr lang="en-US" sz="1200" b="1" kern="1200">
                  <a:solidFill>
                    <a:srgbClr val="000000"/>
                  </a:solidFill>
                  <a:latin typeface="Arial" charset="0"/>
                  <a:ea typeface="ＭＳ Ｐゴシック" pitchFamily="1" charset="-128"/>
                  <a:cs typeface="+mn-cs"/>
                </a:rPr>
              </a:br>
              <a:r>
                <a:rPr lang="en-US" sz="1200" b="1" kern="1200">
                  <a:solidFill>
                    <a:srgbClr val="000000"/>
                  </a:solidFill>
                  <a:latin typeface="Arial" charset="0"/>
                  <a:ea typeface="ＭＳ Ｐゴシック" pitchFamily="1" charset="-128"/>
                  <a:cs typeface="+mn-cs"/>
                </a:rPr>
                <a:t>Office</a:t>
              </a:r>
            </a:p>
          </p:txBody>
        </p:sp>
      </p:grpSp>
      <p:sp>
        <p:nvSpPr>
          <p:cNvPr id="14346" name="AutoShape 37"/>
          <p:cNvSpPr>
            <a:spLocks noChangeArrowheads="1"/>
          </p:cNvSpPr>
          <p:nvPr/>
        </p:nvSpPr>
        <p:spPr bwMode="auto">
          <a:xfrm rot="-5400000">
            <a:off x="3790157" y="4325144"/>
            <a:ext cx="398462" cy="336550"/>
          </a:xfrm>
          <a:prstGeom prst="rightArrow">
            <a:avLst>
              <a:gd name="adj1" fmla="val 50000"/>
              <a:gd name="adj2" fmla="val 29599"/>
            </a:avLst>
          </a:prstGeom>
          <a:solidFill>
            <a:schemeClr val="accent1"/>
          </a:solidFill>
          <a:ln w="9525">
            <a:solidFill>
              <a:schemeClr val="tx1"/>
            </a:solidFill>
            <a:miter lim="800000"/>
            <a:headEnd/>
            <a:tailEnd/>
          </a:ln>
        </p:spPr>
        <p:txBody>
          <a:bodyPr vert="eaVert"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47" name="AutoShape 38"/>
          <p:cNvSpPr>
            <a:spLocks noChangeArrowheads="1"/>
          </p:cNvSpPr>
          <p:nvPr/>
        </p:nvSpPr>
        <p:spPr bwMode="auto">
          <a:xfrm rot="-5400000">
            <a:off x="3767137" y="3136901"/>
            <a:ext cx="398463" cy="334962"/>
          </a:xfrm>
          <a:prstGeom prst="rightArrow">
            <a:avLst>
              <a:gd name="adj1" fmla="val 50000"/>
              <a:gd name="adj2" fmla="val 29739"/>
            </a:avLst>
          </a:prstGeom>
          <a:solidFill>
            <a:schemeClr val="accent1"/>
          </a:solidFill>
          <a:ln w="9525">
            <a:solidFill>
              <a:schemeClr val="tx1"/>
            </a:solidFill>
            <a:miter lim="800000"/>
            <a:headEnd/>
            <a:tailEnd/>
          </a:ln>
        </p:spPr>
        <p:txBody>
          <a:bodyPr vert="eaVert"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48" name="Text Box 39"/>
          <p:cNvSpPr txBox="1">
            <a:spLocks noChangeArrowheads="1"/>
          </p:cNvSpPr>
          <p:nvPr/>
        </p:nvSpPr>
        <p:spPr bwMode="auto">
          <a:xfrm>
            <a:off x="377825" y="1703388"/>
            <a:ext cx="2506663" cy="304800"/>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400" b="1" kern="1200">
                <a:solidFill>
                  <a:srgbClr val="000000"/>
                </a:solidFill>
                <a:latin typeface="Arial" charset="0"/>
                <a:ea typeface="ＭＳ Ｐゴシック" pitchFamily="1" charset="-128"/>
                <a:cs typeface="+mn-cs"/>
              </a:rPr>
              <a:t>Strategic Governance Council</a:t>
            </a:r>
          </a:p>
        </p:txBody>
      </p:sp>
      <p:sp>
        <p:nvSpPr>
          <p:cNvPr id="14349" name="Text Box 40"/>
          <p:cNvSpPr txBox="1">
            <a:spLocks noChangeArrowheads="1"/>
          </p:cNvSpPr>
          <p:nvPr/>
        </p:nvSpPr>
        <p:spPr bwMode="auto">
          <a:xfrm>
            <a:off x="6124575" y="1717675"/>
            <a:ext cx="2667000" cy="304800"/>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400" b="1" kern="1200">
                <a:solidFill>
                  <a:srgbClr val="000000"/>
                </a:solidFill>
                <a:latin typeface="Arial" charset="0"/>
                <a:ea typeface="ＭＳ Ｐゴシック" pitchFamily="1" charset="-128"/>
                <a:cs typeface="+mn-cs"/>
              </a:rPr>
              <a:t>Operations Governance Council</a:t>
            </a:r>
          </a:p>
        </p:txBody>
      </p:sp>
      <p:sp>
        <p:nvSpPr>
          <p:cNvPr id="14350" name="AutoShape 41"/>
          <p:cNvSpPr>
            <a:spLocks noChangeArrowheads="1"/>
          </p:cNvSpPr>
          <p:nvPr/>
        </p:nvSpPr>
        <p:spPr bwMode="auto">
          <a:xfrm rot="5400000">
            <a:off x="4275138" y="4344988"/>
            <a:ext cx="398462" cy="334962"/>
          </a:xfrm>
          <a:prstGeom prst="rightArrow">
            <a:avLst>
              <a:gd name="adj1" fmla="val 50000"/>
              <a:gd name="adj2" fmla="val 29739"/>
            </a:avLst>
          </a:prstGeom>
          <a:solidFill>
            <a:schemeClr val="accent1"/>
          </a:solidFill>
          <a:ln w="9525">
            <a:solidFill>
              <a:schemeClr val="tx1"/>
            </a:solidFill>
            <a:miter lim="800000"/>
            <a:headEnd/>
            <a:tailEnd/>
          </a:ln>
        </p:spPr>
        <p:txBody>
          <a:bodyPr rot="10800000" vert="eaVert"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51" name="AutoShape 42"/>
          <p:cNvSpPr>
            <a:spLocks noChangeArrowheads="1"/>
          </p:cNvSpPr>
          <p:nvPr/>
        </p:nvSpPr>
        <p:spPr bwMode="auto">
          <a:xfrm rot="5400000">
            <a:off x="4252118" y="3155157"/>
            <a:ext cx="398463" cy="336550"/>
          </a:xfrm>
          <a:prstGeom prst="rightArrow">
            <a:avLst>
              <a:gd name="adj1" fmla="val 50000"/>
              <a:gd name="adj2" fmla="val 29599"/>
            </a:avLst>
          </a:prstGeom>
          <a:solidFill>
            <a:schemeClr val="accent1"/>
          </a:solidFill>
          <a:ln w="9525">
            <a:solidFill>
              <a:schemeClr val="tx1"/>
            </a:solidFill>
            <a:miter lim="800000"/>
            <a:headEnd/>
            <a:tailEnd/>
          </a:ln>
        </p:spPr>
        <p:txBody>
          <a:bodyPr rot="10800000" vert="eaVert"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52" name="Rectangle 51"/>
          <p:cNvSpPr>
            <a:spLocks noChangeArrowheads="1"/>
          </p:cNvSpPr>
          <p:nvPr/>
        </p:nvSpPr>
        <p:spPr bwMode="auto">
          <a:xfrm rot="-5400000">
            <a:off x="4897438" y="4176712"/>
            <a:ext cx="1600200" cy="561975"/>
          </a:xfrm>
          <a:prstGeom prst="rect">
            <a:avLst/>
          </a:prstGeom>
          <a:solidFill>
            <a:srgbClr val="EAEAEA"/>
          </a:solidFill>
          <a:ln w="9525">
            <a:solidFill>
              <a:schemeClr val="tx1"/>
            </a:solidFill>
            <a:miter lim="800000"/>
            <a:headEnd/>
            <a:tailEnd/>
          </a:ln>
        </p:spPr>
        <p:txBody>
          <a:bodyPr vert="eaVert"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53" name="Text Box 52"/>
          <p:cNvSpPr txBox="1">
            <a:spLocks noChangeArrowheads="1"/>
          </p:cNvSpPr>
          <p:nvPr/>
        </p:nvSpPr>
        <p:spPr bwMode="auto">
          <a:xfrm rot="-5400000">
            <a:off x="4930775" y="4287838"/>
            <a:ext cx="1506538" cy="354012"/>
          </a:xfrm>
          <a:prstGeom prst="rect">
            <a:avLst/>
          </a:prstGeom>
          <a:noFill/>
          <a:ln w="9525">
            <a:noFill/>
            <a:miter lim="800000"/>
            <a:headEnd/>
            <a:tailEnd/>
          </a:ln>
        </p:spPr>
        <p:txBody>
          <a:bodyPr>
            <a:spAutoFit/>
          </a:bodyPr>
          <a:lstStyle/>
          <a:p>
            <a:pPr algn="ctr" rtl="0" fontAlgn="base">
              <a:lnSpc>
                <a:spcPct val="80000"/>
              </a:lnSpc>
              <a:spcBef>
                <a:spcPct val="0"/>
              </a:spcBef>
              <a:spcAft>
                <a:spcPct val="0"/>
              </a:spcAft>
            </a:pPr>
            <a:r>
              <a:rPr lang="en-US" sz="1200" b="1" kern="1200">
                <a:solidFill>
                  <a:srgbClr val="000000"/>
                </a:solidFill>
                <a:latin typeface="Arial" charset="0"/>
                <a:ea typeface="ＭＳ Ｐゴシック" pitchFamily="1" charset="-128"/>
                <a:cs typeface="+mn-cs"/>
              </a:rPr>
              <a:t>Agency Representatives</a:t>
            </a:r>
          </a:p>
        </p:txBody>
      </p:sp>
      <p:sp>
        <p:nvSpPr>
          <p:cNvPr id="14354" name="AutoShape 53"/>
          <p:cNvSpPr>
            <a:spLocks noChangeArrowheads="1"/>
          </p:cNvSpPr>
          <p:nvPr/>
        </p:nvSpPr>
        <p:spPr bwMode="auto">
          <a:xfrm rot="10800000">
            <a:off x="4994275" y="4824413"/>
            <a:ext cx="368300" cy="363537"/>
          </a:xfrm>
          <a:prstGeom prst="rightArrow">
            <a:avLst>
              <a:gd name="adj1" fmla="val 50000"/>
              <a:gd name="adj2" fmla="val 25328"/>
            </a:avLst>
          </a:prstGeom>
          <a:solidFill>
            <a:srgbClr val="EAEAEA"/>
          </a:solidFill>
          <a:ln w="9525">
            <a:solidFill>
              <a:schemeClr val="tx1"/>
            </a:solidFill>
            <a:miter lim="800000"/>
            <a:headEnd/>
            <a:tailEnd/>
          </a:ln>
        </p:spPr>
        <p:txBody>
          <a:bodyPr rot="10800000"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
        <p:nvSpPr>
          <p:cNvPr id="14355" name="AutoShape 54"/>
          <p:cNvSpPr>
            <a:spLocks noChangeArrowheads="1"/>
          </p:cNvSpPr>
          <p:nvPr/>
        </p:nvSpPr>
        <p:spPr bwMode="auto">
          <a:xfrm>
            <a:off x="5011738" y="3813175"/>
            <a:ext cx="368300" cy="363538"/>
          </a:xfrm>
          <a:prstGeom prst="rightArrow">
            <a:avLst>
              <a:gd name="adj1" fmla="val 50000"/>
              <a:gd name="adj2" fmla="val 25327"/>
            </a:avLst>
          </a:prstGeom>
          <a:solidFill>
            <a:srgbClr val="EAEAEA"/>
          </a:solidFill>
          <a:ln w="9525">
            <a:solidFill>
              <a:schemeClr val="tx1"/>
            </a:solidFill>
            <a:miter lim="800000"/>
            <a:headEnd/>
            <a:tailEnd/>
          </a:ln>
        </p:spPr>
        <p:txBody>
          <a:bodyPr wrap="none" anchor="ctr"/>
          <a:lstStyle/>
          <a:p>
            <a:pPr algn="r" rtl="0" fontAlgn="base">
              <a:spcBef>
                <a:spcPct val="0"/>
              </a:spcBef>
              <a:spcAft>
                <a:spcPct val="0"/>
              </a:spcAft>
            </a:pPr>
            <a:endParaRPr lang="en-US" sz="2000" kern="1200">
              <a:solidFill>
                <a:srgbClr val="000000"/>
              </a:solidFill>
              <a:latin typeface="Arial" charset="0"/>
              <a:ea typeface="ＭＳ Ｐゴシック" pitchFamily="1" charset="-128"/>
              <a:cs typeface="+mn-cs"/>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title" idx="4294967295"/>
          </p:nvPr>
        </p:nvSpPr>
        <p:spPr>
          <a:xfrm>
            <a:off x="422275" y="533400"/>
            <a:ext cx="6911975" cy="455613"/>
          </a:xfrm>
        </p:spPr>
        <p:txBody>
          <a:bodyPr lIns="90000" tIns="46800" rIns="90000" bIns="46800" anchor="t"/>
          <a:lstStyle/>
          <a:p>
            <a:pPr eaLnBrk="1" hangingPunct="1"/>
            <a:r>
              <a:rPr lang="en-US" smtClean="0"/>
              <a:t>Identifying Benefits and Sequencing for Initial Phase</a:t>
            </a:r>
          </a:p>
        </p:txBody>
      </p:sp>
      <p:sp>
        <p:nvSpPr>
          <p:cNvPr id="15363" name="Rectangle 23"/>
          <p:cNvSpPr>
            <a:spLocks noChangeArrowheads="1"/>
          </p:cNvSpPr>
          <p:nvPr/>
        </p:nvSpPr>
        <p:spPr bwMode="auto">
          <a:xfrm>
            <a:off x="292100" y="1876425"/>
            <a:ext cx="5022850" cy="1465263"/>
          </a:xfrm>
          <a:prstGeom prst="rect">
            <a:avLst/>
          </a:prstGeom>
          <a:noFill/>
          <a:ln w="9525">
            <a:noFill/>
            <a:miter lim="800000"/>
            <a:headEnd/>
            <a:tailEnd/>
          </a:ln>
        </p:spPr>
        <p:txBody>
          <a:bodyPr>
            <a:spAutoFit/>
          </a:bodyPr>
          <a:lstStyle/>
          <a:p>
            <a:pPr algn="l" rtl="0" fontAlgn="base">
              <a:spcBef>
                <a:spcPct val="0"/>
              </a:spcBef>
              <a:spcAft>
                <a:spcPct val="0"/>
              </a:spcAft>
            </a:pPr>
            <a:r>
              <a:rPr lang="en-US" b="1" kern="1200">
                <a:solidFill>
                  <a:srgbClr val="000000"/>
                </a:solidFill>
                <a:latin typeface="Arial" charset="0"/>
                <a:ea typeface="+mn-ea"/>
                <a:cs typeface="+mn-cs"/>
              </a:rPr>
              <a:t>Currently the Operations Governance Council is piloting a series of benefits analysis surveys to identify candidates for Phase 1 and timing for migration to CITIServ services.</a:t>
            </a:r>
            <a:endParaRPr lang="en-US" kern="1200">
              <a:solidFill>
                <a:srgbClr val="000000"/>
              </a:solidFill>
              <a:latin typeface="Arial" charset="0"/>
              <a:ea typeface="+mn-ea"/>
              <a:cs typeface="+mn-cs"/>
            </a:endParaRPr>
          </a:p>
        </p:txBody>
      </p:sp>
      <p:sp>
        <p:nvSpPr>
          <p:cNvPr id="15364" name="AutoShape 71"/>
          <p:cNvSpPr>
            <a:spLocks noChangeArrowheads="1"/>
          </p:cNvSpPr>
          <p:nvPr/>
        </p:nvSpPr>
        <p:spPr bwMode="auto">
          <a:xfrm>
            <a:off x="4229100" y="4067175"/>
            <a:ext cx="1133475" cy="1838325"/>
          </a:xfrm>
          <a:prstGeom prst="rightArrow">
            <a:avLst>
              <a:gd name="adj1" fmla="val 50000"/>
              <a:gd name="adj2" fmla="val 49301"/>
            </a:avLst>
          </a:prstGeom>
          <a:solidFill>
            <a:srgbClr val="C0C0C0"/>
          </a:solidFill>
          <a:ln w="9525">
            <a:noFill/>
            <a:miter lim="800000"/>
            <a:headEnd/>
            <a:tailEnd/>
          </a:ln>
        </p:spPr>
        <p:txBody>
          <a:bodyPr wrap="none" anchor="ctr"/>
          <a:lstStyle/>
          <a:p>
            <a:pPr algn="l" rtl="0" fontAlgn="base">
              <a:spcBef>
                <a:spcPct val="0"/>
              </a:spcBef>
              <a:spcAft>
                <a:spcPct val="0"/>
              </a:spcAft>
            </a:pPr>
            <a:endParaRPr lang="en-US" kern="1200">
              <a:solidFill>
                <a:srgbClr val="000000"/>
              </a:solidFill>
              <a:latin typeface="Arial" charset="0"/>
              <a:ea typeface="+mn-ea"/>
              <a:cs typeface="+mn-cs"/>
            </a:endParaRPr>
          </a:p>
        </p:txBody>
      </p:sp>
      <p:pic>
        <p:nvPicPr>
          <p:cNvPr id="15365" name="Picture 182"/>
          <p:cNvPicPr>
            <a:picLocks noChangeAspect="1" noChangeArrowheads="1"/>
          </p:cNvPicPr>
          <p:nvPr/>
        </p:nvPicPr>
        <p:blipFill>
          <a:blip r:embed="rId3"/>
          <a:srcRect l="66254" t="44283"/>
          <a:stretch>
            <a:fillRect/>
          </a:stretch>
        </p:blipFill>
        <p:spPr bwMode="auto">
          <a:xfrm>
            <a:off x="5772150" y="2679700"/>
            <a:ext cx="3052763" cy="3773488"/>
          </a:xfrm>
          <a:prstGeom prst="rect">
            <a:avLst/>
          </a:prstGeom>
          <a:noFill/>
          <a:ln w="9525">
            <a:noFill/>
            <a:miter lim="800000"/>
            <a:headEnd/>
            <a:tailEnd/>
          </a:ln>
        </p:spPr>
      </p:pic>
      <p:pic>
        <p:nvPicPr>
          <p:cNvPr id="15366" name="Picture 70"/>
          <p:cNvPicPr>
            <a:picLocks noChangeAspect="1" noChangeArrowheads="1"/>
          </p:cNvPicPr>
          <p:nvPr/>
        </p:nvPicPr>
        <p:blipFill>
          <a:blip r:embed="rId4"/>
          <a:srcRect l="12714" t="16000" r="9143" b="13333"/>
          <a:stretch>
            <a:fillRect/>
          </a:stretch>
        </p:blipFill>
        <p:spPr bwMode="auto">
          <a:xfrm>
            <a:off x="419100" y="4035425"/>
            <a:ext cx="3094038" cy="2098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lstStyle/>
          <a:p>
            <a:pPr eaLnBrk="1" hangingPunct="1"/>
            <a:r>
              <a:rPr lang="en-US" smtClean="0"/>
              <a:t>CITIServ Will Be Executed in Phases</a:t>
            </a:r>
          </a:p>
        </p:txBody>
      </p:sp>
      <p:sp>
        <p:nvSpPr>
          <p:cNvPr id="16387" name="Rectangle 5"/>
          <p:cNvSpPr>
            <a:spLocks noGrp="1" noChangeArrowheads="1"/>
          </p:cNvSpPr>
          <p:nvPr>
            <p:ph type="body" sz="half" idx="1"/>
          </p:nvPr>
        </p:nvSpPr>
        <p:spPr>
          <a:xfrm>
            <a:off x="457200" y="1600200"/>
            <a:ext cx="4044950" cy="4525963"/>
          </a:xfrm>
        </p:spPr>
        <p:txBody>
          <a:bodyPr/>
          <a:lstStyle/>
          <a:p>
            <a:pPr eaLnBrk="1" hangingPunct="1">
              <a:buFontTx/>
              <a:buNone/>
            </a:pPr>
            <a:r>
              <a:rPr lang="en-US" sz="1800" b="1" smtClean="0"/>
              <a:t>Phase I: Now – 2010</a:t>
            </a:r>
          </a:p>
          <a:p>
            <a:pPr lvl="1" eaLnBrk="1" hangingPunct="1"/>
            <a:r>
              <a:rPr lang="en-US" sz="1600" smtClean="0"/>
              <a:t>Hosting in 2 MTC Facility</a:t>
            </a:r>
          </a:p>
          <a:p>
            <a:pPr lvl="2" eaLnBrk="1" hangingPunct="1"/>
            <a:r>
              <a:rPr lang="en-US" sz="1400" smtClean="0"/>
              <a:t>11,000 sq ft</a:t>
            </a:r>
          </a:p>
          <a:p>
            <a:pPr lvl="2" eaLnBrk="1" hangingPunct="1"/>
            <a:r>
              <a:rPr lang="en-US" sz="1400" smtClean="0"/>
              <a:t>Existing data center in building with near Tier 3 rating and comparable to DoITT data center at 11 MTC</a:t>
            </a:r>
          </a:p>
          <a:p>
            <a:pPr lvl="2" eaLnBrk="1" hangingPunct="1"/>
            <a:r>
              <a:rPr lang="en-US" sz="1400" smtClean="0"/>
              <a:t>Ready for CITIServ occupancy within 6 months</a:t>
            </a:r>
          </a:p>
          <a:p>
            <a:pPr lvl="2" eaLnBrk="1" hangingPunct="1"/>
            <a:r>
              <a:rPr lang="en-US" sz="1400" smtClean="0"/>
              <a:t>Cost advantages due to existing infrastructure</a:t>
            </a:r>
          </a:p>
          <a:p>
            <a:pPr lvl="1" eaLnBrk="1" hangingPunct="1"/>
            <a:r>
              <a:rPr lang="en-US" sz="1600" smtClean="0"/>
              <a:t>Prove out target model by piloting with up to five agencies</a:t>
            </a:r>
          </a:p>
          <a:p>
            <a:pPr lvl="1" eaLnBrk="1" hangingPunct="1"/>
            <a:r>
              <a:rPr lang="en-US" sz="1600" smtClean="0"/>
              <a:t>Establish and measure improvements delivered to demonstrate benefits of program</a:t>
            </a:r>
          </a:p>
          <a:p>
            <a:pPr lvl="1" eaLnBrk="1" hangingPunct="1"/>
            <a:r>
              <a:rPr lang="en-US" sz="1600" smtClean="0"/>
              <a:t>Disaster Recovery needs addressed as required leveraging existing facilities</a:t>
            </a:r>
          </a:p>
          <a:p>
            <a:pPr lvl="1" eaLnBrk="1" hangingPunct="1"/>
            <a:endParaRPr lang="en-US" sz="1600" smtClean="0"/>
          </a:p>
          <a:p>
            <a:pPr lvl="1" eaLnBrk="1" hangingPunct="1"/>
            <a:endParaRPr lang="en-US" sz="1000" smtClean="0"/>
          </a:p>
        </p:txBody>
      </p:sp>
      <p:sp>
        <p:nvSpPr>
          <p:cNvPr id="16388" name="Rectangle 6"/>
          <p:cNvSpPr>
            <a:spLocks noGrp="1" noChangeArrowheads="1"/>
          </p:cNvSpPr>
          <p:nvPr>
            <p:ph type="body" sz="half" idx="2"/>
          </p:nvPr>
        </p:nvSpPr>
        <p:spPr>
          <a:xfrm>
            <a:off x="4641850" y="1600200"/>
            <a:ext cx="4235450" cy="4525963"/>
          </a:xfrm>
        </p:spPr>
        <p:txBody>
          <a:bodyPr/>
          <a:lstStyle/>
          <a:p>
            <a:pPr eaLnBrk="1" hangingPunct="1">
              <a:buFontTx/>
              <a:buNone/>
            </a:pPr>
            <a:r>
              <a:rPr lang="en-US" sz="1800" b="1" smtClean="0"/>
              <a:t>Phase II: 2010 - 2014</a:t>
            </a:r>
          </a:p>
          <a:p>
            <a:pPr lvl="1" eaLnBrk="1" hangingPunct="1"/>
            <a:r>
              <a:rPr lang="en-US" sz="1600" smtClean="0"/>
              <a:t>Continued expansion of 2 MTC and addition of a second data center facility</a:t>
            </a:r>
          </a:p>
          <a:p>
            <a:pPr lvl="1" eaLnBrk="1" hangingPunct="1"/>
            <a:r>
              <a:rPr lang="en-US" sz="1600" smtClean="0"/>
              <a:t>Existing agency data center facilities leveraged to best meet City needs during interim build period</a:t>
            </a:r>
          </a:p>
          <a:p>
            <a:pPr lvl="1" eaLnBrk="1" hangingPunct="1"/>
            <a:r>
              <a:rPr lang="en-US" sz="1600" smtClean="0"/>
              <a:t>Services and operations managed through new CITIServ target model </a:t>
            </a:r>
          </a:p>
          <a:p>
            <a:pPr lvl="1" eaLnBrk="1" hangingPunct="1"/>
            <a:r>
              <a:rPr lang="en-US" sz="1600" smtClean="0"/>
              <a:t>New IT Services and service levels available</a:t>
            </a:r>
          </a:p>
          <a:p>
            <a:pPr lvl="1" eaLnBrk="1" hangingPunct="1"/>
            <a:r>
              <a:rPr lang="en-US" sz="1600" smtClean="0"/>
              <a:t>Disaster Recovery provided strategically by leveraging two main data centers</a:t>
            </a:r>
          </a:p>
          <a:p>
            <a:pPr lvl="1" eaLnBrk="1" hangingPunct="1"/>
            <a:r>
              <a:rPr lang="en-US" sz="1600" smtClean="0"/>
              <a:t>Cost Savings and Green IT benefits fully realized</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2598738" y="3933825"/>
            <a:ext cx="4502150" cy="685800"/>
          </a:xfrm>
          <a:prstGeom prst="rect">
            <a:avLst/>
          </a:prstGeom>
          <a:solidFill>
            <a:srgbClr val="DDDDDD"/>
          </a:solidFill>
          <a:ln w="9525">
            <a:noFill/>
            <a:miter lim="800000"/>
            <a:headEnd/>
            <a:tailEnd/>
          </a:ln>
        </p:spPr>
        <p:txBody>
          <a:bodyPr wrap="none" anchor="ct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7411" name="Title 20"/>
          <p:cNvSpPr txBox="1">
            <a:spLocks/>
          </p:cNvSpPr>
          <p:nvPr/>
        </p:nvSpPr>
        <p:spPr bwMode="auto">
          <a:xfrm>
            <a:off x="422275" y="685800"/>
            <a:ext cx="8229600" cy="331788"/>
          </a:xfrm>
          <a:prstGeom prst="rect">
            <a:avLst/>
          </a:prstGeom>
          <a:noFill/>
          <a:ln w="9525">
            <a:noFill/>
            <a:miter lim="800000"/>
            <a:headEnd/>
            <a:tailEnd/>
          </a:ln>
        </p:spPr>
        <p:txBody>
          <a:bodyPr/>
          <a:lstStyle/>
          <a:p>
            <a:pPr algn="l" rtl="0" fontAlgn="base">
              <a:spcBef>
                <a:spcPct val="0"/>
              </a:spcBef>
              <a:spcAft>
                <a:spcPct val="0"/>
              </a:spcAft>
            </a:pPr>
            <a:r>
              <a:rPr lang="en-US" sz="2000" b="1" kern="1200">
                <a:solidFill>
                  <a:srgbClr val="000000"/>
                </a:solidFill>
                <a:latin typeface="Arial" charset="0"/>
                <a:ea typeface="ＭＳ Ｐゴシック" pitchFamily="1" charset="-128"/>
                <a:cs typeface="+mn-cs"/>
              </a:rPr>
              <a:t>Agenda</a:t>
            </a:r>
          </a:p>
        </p:txBody>
      </p:sp>
      <p:sp>
        <p:nvSpPr>
          <p:cNvPr id="17412" name="Rectangle 30"/>
          <p:cNvSpPr>
            <a:spLocks noChangeArrowheads="1"/>
          </p:cNvSpPr>
          <p:nvPr/>
        </p:nvSpPr>
        <p:spPr bwMode="auto">
          <a:xfrm>
            <a:off x="2587625" y="2409825"/>
            <a:ext cx="6556375" cy="2076450"/>
          </a:xfrm>
          <a:prstGeom prst="rect">
            <a:avLst/>
          </a:prstGeom>
          <a:noFill/>
          <a:ln w="9525">
            <a:noFill/>
            <a:miter lim="800000"/>
            <a:headEnd/>
            <a:tailEnd/>
          </a:ln>
        </p:spPr>
        <p:txBody>
          <a:bodyPr>
            <a:spAutoFit/>
          </a:bodyPr>
          <a:lstStyle/>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1. CITIServ Overview</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	</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2. Governance and Operational Structure</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 </a:t>
            </a:r>
          </a:p>
          <a:p>
            <a:pPr algn="l" rtl="0" fontAlgn="base">
              <a:spcBef>
                <a:spcPct val="0"/>
              </a:spcBef>
              <a:spcAft>
                <a:spcPct val="0"/>
              </a:spcAft>
            </a:pPr>
            <a:r>
              <a:rPr lang="en-US" sz="2600" kern="1200">
                <a:solidFill>
                  <a:srgbClr val="000000"/>
                </a:solidFill>
                <a:latin typeface="Arial" charset="0"/>
                <a:ea typeface="ＭＳ Ｐゴシック" pitchFamily="1" charset="-128"/>
                <a:cs typeface="+mn-cs"/>
              </a:rPr>
              <a:t>3. Target Model Approach</a:t>
            </a:r>
          </a:p>
        </p:txBody>
      </p:sp>
      <p:grpSp>
        <p:nvGrpSpPr>
          <p:cNvPr id="2" name="Group 5"/>
          <p:cNvGrpSpPr>
            <a:grpSpLocks/>
          </p:cNvGrpSpPr>
          <p:nvPr/>
        </p:nvGrpSpPr>
        <p:grpSpPr bwMode="auto">
          <a:xfrm>
            <a:off x="257175" y="1976438"/>
            <a:ext cx="2127250" cy="3500437"/>
            <a:chOff x="77" y="936"/>
            <a:chExt cx="1550" cy="2113"/>
          </a:xfrm>
        </p:grpSpPr>
        <p:pic>
          <p:nvPicPr>
            <p:cNvPr id="17414" name="Picture 6" descr="MPj03096400000[1]"/>
            <p:cNvPicPr>
              <a:picLocks noChangeAspect="1" noChangeArrowheads="1"/>
            </p:cNvPicPr>
            <p:nvPr/>
          </p:nvPicPr>
          <p:blipFill>
            <a:blip r:embed="rId3">
              <a:grayscl/>
            </a:blip>
            <a:srcRect/>
            <a:stretch>
              <a:fillRect/>
            </a:stretch>
          </p:blipFill>
          <p:spPr bwMode="auto">
            <a:xfrm>
              <a:off x="78" y="936"/>
              <a:ext cx="1549" cy="2106"/>
            </a:xfrm>
            <a:prstGeom prst="rect">
              <a:avLst/>
            </a:prstGeom>
            <a:noFill/>
            <a:ln w="9525">
              <a:noFill/>
              <a:miter lim="800000"/>
              <a:headEnd/>
              <a:tailEnd/>
            </a:ln>
          </p:spPr>
        </p:pic>
        <p:sp>
          <p:nvSpPr>
            <p:cNvPr id="17415" name="Rectangle 7"/>
            <p:cNvSpPr>
              <a:spLocks noChangeArrowheads="1"/>
            </p:cNvSpPr>
            <p:nvPr/>
          </p:nvSpPr>
          <p:spPr bwMode="auto">
            <a:xfrm>
              <a:off x="77" y="936"/>
              <a:ext cx="1549" cy="2113"/>
            </a:xfrm>
            <a:prstGeom prst="rect">
              <a:avLst/>
            </a:prstGeom>
            <a:solidFill>
              <a:srgbClr val="00529B">
                <a:alpha val="20000"/>
              </a:srgbClr>
            </a:solidFill>
            <a:ln w="9525" algn="ctr">
              <a:noFill/>
              <a:miter lim="800000"/>
              <a:headEnd/>
              <a:tailEnd/>
            </a:ln>
          </p:spPr>
          <p:txBody>
            <a:bodyPr wrap="none" anchor="ctr"/>
            <a:lstStyle/>
            <a:p>
              <a:pPr algn="ctr" rtl="0" fontAlgn="base">
                <a:spcBef>
                  <a:spcPct val="0"/>
                </a:spcBef>
                <a:spcAft>
                  <a:spcPct val="0"/>
                </a:spcAft>
              </a:pPr>
              <a:endParaRPr lang="en-GB" kern="1200">
                <a:solidFill>
                  <a:srgbClr val="000000"/>
                </a:solidFill>
                <a:latin typeface="Arial" charset="0"/>
                <a:ea typeface="Arial Unicode MS" pitchFamily="34" charset="-128"/>
                <a:cs typeface="Arial Unicode MS" pitchFamily="34" charset="-128"/>
              </a:endParaRPr>
            </a:p>
          </p:txBody>
        </p:sp>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a:spLocks noChangeArrowheads="1"/>
          </p:cNvSpPr>
          <p:nvPr/>
        </p:nvSpPr>
        <p:spPr bwMode="auto">
          <a:xfrm>
            <a:off x="5924550" y="2095500"/>
            <a:ext cx="2362200" cy="2114550"/>
          </a:xfrm>
          <a:prstGeom prst="rect">
            <a:avLst/>
          </a:prstGeom>
          <a:solidFill>
            <a:srgbClr val="99CCFF"/>
          </a:solidFill>
          <a:ln w="9525">
            <a:noFill/>
            <a:miter lim="800000"/>
            <a:headEnd/>
            <a:tailEnd/>
          </a:ln>
        </p:spPr>
        <p:txBody>
          <a:bodyPr wrap="none" anchor="ct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18435" name="Rectangle 2"/>
          <p:cNvSpPr>
            <a:spLocks noGrp="1" noChangeArrowheads="1"/>
          </p:cNvSpPr>
          <p:nvPr>
            <p:ph type="title" idx="4294967295"/>
          </p:nvPr>
        </p:nvSpPr>
        <p:spPr>
          <a:xfrm>
            <a:off x="457200" y="512763"/>
            <a:ext cx="8229600" cy="904875"/>
          </a:xfrm>
        </p:spPr>
        <p:txBody>
          <a:bodyPr lIns="90000" tIns="46800" rIns="90000" bIns="46800" anchor="t"/>
          <a:lstStyle/>
          <a:p>
            <a:pPr eaLnBrk="1" hangingPunct="1"/>
            <a:r>
              <a:rPr lang="en-US" smtClean="0"/>
              <a:t>Target Model Components</a:t>
            </a:r>
          </a:p>
        </p:txBody>
      </p:sp>
      <p:sp>
        <p:nvSpPr>
          <p:cNvPr id="18436" name="Rectangle 6"/>
          <p:cNvSpPr>
            <a:spLocks noChangeArrowheads="1"/>
          </p:cNvSpPr>
          <p:nvPr/>
        </p:nvSpPr>
        <p:spPr bwMode="auto">
          <a:xfrm>
            <a:off x="190500" y="2028825"/>
            <a:ext cx="5637213" cy="4376738"/>
          </a:xfrm>
          <a:prstGeom prst="rect">
            <a:avLst/>
          </a:prstGeom>
          <a:noFill/>
          <a:ln w="9525" algn="ctr">
            <a:noFill/>
            <a:round/>
            <a:headEnd/>
            <a:tailEnd/>
          </a:ln>
        </p:spPr>
        <p:txBody>
          <a:bodyPr lIns="90000" tIns="46800" rIns="90000" bIns="46800"/>
          <a:lstStyle/>
          <a:p>
            <a:pPr marL="342900" indent="-342900" algn="l" defTabSz="457200" rtl="0" fontAlgn="base">
              <a:lnSpc>
                <a:spcPct val="90000"/>
              </a:lnSpc>
              <a:spcBef>
                <a:spcPts val="350"/>
              </a:spcBef>
              <a:spcAft>
                <a:spcPct val="0"/>
              </a:spcAft>
              <a:buClr>
                <a:srgbClr val="FF9900"/>
              </a:buClr>
              <a:buFont typeface="Wingdings" pitchFamily="2" charset="2"/>
              <a:buNone/>
            </a:pPr>
            <a:r>
              <a:rPr lang="en-US" sz="1600" b="1" kern="1200">
                <a:solidFill>
                  <a:srgbClr val="000000"/>
                </a:solidFill>
                <a:latin typeface="Arial" charset="0"/>
                <a:ea typeface="ＭＳ Ｐゴシック" pitchFamily="1" charset="-128"/>
                <a:cs typeface="+mn-cs"/>
              </a:rPr>
              <a:t>A Target Model is currently being developed to describe the detailed design of how CITIServ will function </a:t>
            </a:r>
          </a:p>
          <a:p>
            <a:pPr marL="342900" indent="-342900" algn="l" defTabSz="457200" rtl="0" fontAlgn="base">
              <a:lnSpc>
                <a:spcPct val="90000"/>
              </a:lnSpc>
              <a:spcBef>
                <a:spcPts val="350"/>
              </a:spcBef>
              <a:spcAft>
                <a:spcPct val="0"/>
              </a:spcAft>
              <a:buClr>
                <a:srgbClr val="FF9900"/>
              </a:buClr>
              <a:buFont typeface="Wingdings" pitchFamily="2" charset="2"/>
              <a:buNone/>
            </a:pPr>
            <a:endParaRPr lang="en-US" sz="1600" b="1" kern="1200">
              <a:solidFill>
                <a:srgbClr val="000000"/>
              </a:solidFill>
              <a:latin typeface="Arial" charset="0"/>
              <a:ea typeface="ＭＳ Ｐゴシック" pitchFamily="1" charset="-128"/>
              <a:cs typeface="+mn-cs"/>
            </a:endParaRPr>
          </a:p>
          <a:p>
            <a:pPr marL="342900" indent="-342900" algn="l" defTabSz="457200" rtl="0" fontAlgn="base">
              <a:lnSpc>
                <a:spcPct val="90000"/>
              </a:lnSpc>
              <a:spcBef>
                <a:spcPts val="350"/>
              </a:spcBef>
              <a:spcAft>
                <a:spcPct val="0"/>
              </a:spcAft>
              <a:buClr>
                <a:srgbClr val="FF9900"/>
              </a:buClr>
              <a:buFont typeface="Wingdings" pitchFamily="2" charset="2"/>
              <a:buNone/>
            </a:pPr>
            <a:r>
              <a:rPr lang="en-US" sz="1600" b="1" kern="1200">
                <a:solidFill>
                  <a:srgbClr val="000000"/>
                </a:solidFill>
                <a:latin typeface="Arial" charset="0"/>
                <a:ea typeface="ＭＳ Ｐゴシック" pitchFamily="1" charset="-128"/>
                <a:cs typeface="+mn-cs"/>
              </a:rPr>
              <a:t>The CITIServ Target Model includes five components:</a:t>
            </a:r>
          </a:p>
          <a:p>
            <a:pPr marL="342900" indent="-342900" algn="l" defTabSz="457200" rtl="0" fontAlgn="base">
              <a:lnSpc>
                <a:spcPct val="90000"/>
              </a:lnSpc>
              <a:spcBef>
                <a:spcPts val="35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Service Offerings</a:t>
            </a:r>
          </a:p>
          <a:p>
            <a:pPr marL="342900" indent="-342900" algn="l" defTabSz="457200" rtl="0" fontAlgn="base">
              <a:lnSpc>
                <a:spcPct val="90000"/>
              </a:lnSpc>
              <a:spcBef>
                <a:spcPts val="35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Technology Architecture </a:t>
            </a:r>
          </a:p>
          <a:p>
            <a:pPr marL="342900" indent="-342900" algn="l" defTabSz="457200" rtl="0" fontAlgn="base">
              <a:lnSpc>
                <a:spcPct val="90000"/>
              </a:lnSpc>
              <a:spcBef>
                <a:spcPts val="35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Service Delivery and Support Model</a:t>
            </a:r>
          </a:p>
          <a:p>
            <a:pPr marL="342900" indent="-342900" algn="l" defTabSz="457200" rtl="0" fontAlgn="base">
              <a:lnSpc>
                <a:spcPct val="90000"/>
              </a:lnSpc>
              <a:spcBef>
                <a:spcPts val="35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Financial Model</a:t>
            </a:r>
          </a:p>
          <a:p>
            <a:pPr marL="342900" indent="-342900" algn="l" defTabSz="457200" rtl="0" fontAlgn="base">
              <a:lnSpc>
                <a:spcPct val="90000"/>
              </a:lnSpc>
              <a:spcBef>
                <a:spcPts val="35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Transition Model</a:t>
            </a:r>
          </a:p>
        </p:txBody>
      </p:sp>
      <p:sp>
        <p:nvSpPr>
          <p:cNvPr id="18437" name="Rectangle 9"/>
          <p:cNvSpPr>
            <a:spLocks noChangeArrowheads="1"/>
          </p:cNvSpPr>
          <p:nvPr/>
        </p:nvSpPr>
        <p:spPr bwMode="gray">
          <a:xfrm>
            <a:off x="6048375" y="2190750"/>
            <a:ext cx="1019175" cy="760413"/>
          </a:xfrm>
          <a:prstGeom prst="rect">
            <a:avLst/>
          </a:prstGeom>
          <a:solidFill>
            <a:srgbClr val="557281"/>
          </a:solidFill>
          <a:ln w="9525">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100" b="1" kern="1200">
                <a:solidFill>
                  <a:srgbClr val="FFFFFF"/>
                </a:solidFill>
                <a:latin typeface="Arial" charset="0"/>
                <a:ea typeface="Arial Unicode MS" pitchFamily="34" charset="-128"/>
                <a:cs typeface="Arial Unicode MS" pitchFamily="34" charset="-128"/>
              </a:rPr>
              <a:t>Service Offerings</a:t>
            </a:r>
          </a:p>
        </p:txBody>
      </p:sp>
      <p:sp>
        <p:nvSpPr>
          <p:cNvPr id="18438" name="Rectangle 9"/>
          <p:cNvSpPr>
            <a:spLocks noChangeArrowheads="1"/>
          </p:cNvSpPr>
          <p:nvPr/>
        </p:nvSpPr>
        <p:spPr bwMode="gray">
          <a:xfrm>
            <a:off x="7143750" y="2190750"/>
            <a:ext cx="1019175" cy="760413"/>
          </a:xfrm>
          <a:prstGeom prst="rect">
            <a:avLst/>
          </a:prstGeom>
          <a:solidFill>
            <a:srgbClr val="83A452"/>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100" b="1" kern="1200">
                <a:solidFill>
                  <a:srgbClr val="FFFFFF"/>
                </a:solidFill>
                <a:latin typeface="Arial" charset="0"/>
                <a:ea typeface="Arial Unicode MS" pitchFamily="34" charset="-128"/>
                <a:cs typeface="Arial Unicode MS" pitchFamily="34" charset="-128"/>
              </a:rPr>
              <a:t>Technology Architecture</a:t>
            </a:r>
          </a:p>
        </p:txBody>
      </p:sp>
      <p:sp>
        <p:nvSpPr>
          <p:cNvPr id="18439" name="Rectangle 9"/>
          <p:cNvSpPr>
            <a:spLocks noChangeArrowheads="1"/>
          </p:cNvSpPr>
          <p:nvPr/>
        </p:nvSpPr>
        <p:spPr bwMode="gray">
          <a:xfrm>
            <a:off x="6048375" y="3019425"/>
            <a:ext cx="1019175" cy="760413"/>
          </a:xfrm>
          <a:prstGeom prst="rect">
            <a:avLst/>
          </a:prstGeom>
          <a:solidFill>
            <a:srgbClr val="993366"/>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100" b="1" kern="1200">
                <a:solidFill>
                  <a:srgbClr val="FFFFFF"/>
                </a:solidFill>
                <a:latin typeface="Arial" charset="0"/>
                <a:ea typeface="Arial Unicode MS" pitchFamily="34" charset="-128"/>
                <a:cs typeface="Arial Unicode MS" pitchFamily="34" charset="-128"/>
              </a:rPr>
              <a:t>Service Delivery &amp; Support Model</a:t>
            </a:r>
          </a:p>
        </p:txBody>
      </p:sp>
      <p:sp>
        <p:nvSpPr>
          <p:cNvPr id="18440" name="Rectangle 9"/>
          <p:cNvSpPr>
            <a:spLocks noChangeArrowheads="1"/>
          </p:cNvSpPr>
          <p:nvPr/>
        </p:nvSpPr>
        <p:spPr bwMode="gray">
          <a:xfrm>
            <a:off x="7143750" y="3019425"/>
            <a:ext cx="1006475" cy="750888"/>
          </a:xfrm>
          <a:prstGeom prst="rect">
            <a:avLst/>
          </a:prstGeom>
          <a:solidFill>
            <a:srgbClr val="CC6600"/>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100" b="1" kern="1200">
                <a:solidFill>
                  <a:srgbClr val="FFFFFF"/>
                </a:solidFill>
                <a:latin typeface="Arial" charset="0"/>
                <a:ea typeface="Arial Unicode MS" pitchFamily="34" charset="-128"/>
                <a:cs typeface="Arial Unicode MS" pitchFamily="34" charset="-128"/>
              </a:rPr>
              <a:t>Financial Model</a:t>
            </a:r>
          </a:p>
        </p:txBody>
      </p:sp>
      <p:sp>
        <p:nvSpPr>
          <p:cNvPr id="18441" name="Text Box 12"/>
          <p:cNvSpPr txBox="1">
            <a:spLocks noChangeArrowheads="1"/>
          </p:cNvSpPr>
          <p:nvPr/>
        </p:nvSpPr>
        <p:spPr bwMode="auto">
          <a:xfrm>
            <a:off x="6446838" y="3862388"/>
            <a:ext cx="1406525" cy="274637"/>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200" b="1" kern="1200">
                <a:solidFill>
                  <a:srgbClr val="000000"/>
                </a:solidFill>
                <a:latin typeface="Arial" charset="0"/>
                <a:ea typeface="+mn-ea"/>
                <a:cs typeface="+mn-cs"/>
              </a:rPr>
              <a:t>Transition Model</a:t>
            </a:r>
          </a:p>
        </p:txBody>
      </p:sp>
      <p:sp>
        <p:nvSpPr>
          <p:cNvPr id="18442" name="Rectangle 13"/>
          <p:cNvSpPr>
            <a:spLocks noChangeArrowheads="1"/>
          </p:cNvSpPr>
          <p:nvPr/>
        </p:nvSpPr>
        <p:spPr bwMode="auto">
          <a:xfrm>
            <a:off x="190500" y="4848225"/>
            <a:ext cx="8550275" cy="1481138"/>
          </a:xfrm>
          <a:prstGeom prst="rect">
            <a:avLst/>
          </a:prstGeom>
          <a:noFill/>
          <a:ln w="9525" algn="ctr">
            <a:noFill/>
            <a:round/>
            <a:headEnd/>
            <a:tailEnd/>
          </a:ln>
        </p:spPr>
        <p:txBody>
          <a:bodyPr lIns="90000" tIns="46800" rIns="90000" bIns="46800"/>
          <a:lstStyle/>
          <a:p>
            <a:pPr marL="342900" indent="-342900" algn="l" defTabSz="457200" rtl="0" fontAlgn="base">
              <a:lnSpc>
                <a:spcPct val="90000"/>
              </a:lnSpc>
              <a:spcBef>
                <a:spcPts val="350"/>
              </a:spcBef>
              <a:spcAft>
                <a:spcPct val="0"/>
              </a:spcAft>
              <a:buClr>
                <a:srgbClr val="FF9900"/>
              </a:buClr>
              <a:buFont typeface="Wingdings" pitchFamily="2" charset="2"/>
              <a:buNone/>
            </a:pPr>
            <a:r>
              <a:rPr lang="en-US" sz="1600" b="1" kern="1200">
                <a:solidFill>
                  <a:srgbClr val="000000"/>
                </a:solidFill>
                <a:latin typeface="Arial" charset="0"/>
                <a:ea typeface="ＭＳ Ｐゴシック" pitchFamily="1" charset="-128"/>
                <a:cs typeface="+mn-cs"/>
              </a:rPr>
              <a:t>The purpose of the Target Model is to communicate the CITIServ approach:</a:t>
            </a:r>
          </a:p>
          <a:p>
            <a:pPr marL="342900" indent="-342900" algn="l" defTabSz="457200" rtl="0" fontAlgn="base">
              <a:lnSpc>
                <a:spcPct val="90000"/>
              </a:lnSpc>
              <a:spcBef>
                <a:spcPts val="35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Define the scope, guiding principles, metrics and measures for the CITIServ program</a:t>
            </a:r>
          </a:p>
          <a:p>
            <a:pPr marL="342900" indent="-342900" algn="l" defTabSz="457200" rtl="0" fontAlgn="base">
              <a:lnSpc>
                <a:spcPct val="90000"/>
              </a:lnSpc>
              <a:spcBef>
                <a:spcPts val="35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Establish agency/user expectations</a:t>
            </a:r>
          </a:p>
          <a:p>
            <a:pPr marL="342900" indent="-342900" algn="l" defTabSz="457200" rtl="0" fontAlgn="base">
              <a:lnSpc>
                <a:spcPct val="90000"/>
              </a:lnSpc>
              <a:spcBef>
                <a:spcPts val="35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Communicate standards to agency IT personnel and third party service providers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ChangeArrowheads="1"/>
          </p:cNvSpPr>
          <p:nvPr/>
        </p:nvSpPr>
        <p:spPr bwMode="gray">
          <a:xfrm rot="5400000">
            <a:off x="5325269" y="2975769"/>
            <a:ext cx="4310062" cy="2876550"/>
          </a:xfrm>
          <a:prstGeom prst="rect">
            <a:avLst/>
          </a:prstGeom>
          <a:gradFill rotWithShape="1">
            <a:gsLst>
              <a:gs pos="0">
                <a:srgbClr val="A5B9C3"/>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None/>
            </a:pPr>
            <a:endParaRPr lang="en-US" sz="1100" b="1" kern="1200">
              <a:solidFill>
                <a:srgbClr val="000000"/>
              </a:solidFill>
              <a:latin typeface="Arial" charset="0"/>
              <a:ea typeface="ＭＳ Ｐゴシック" pitchFamily="1" charset="-128"/>
              <a:cs typeface="+mn-cs"/>
            </a:endParaRPr>
          </a:p>
        </p:txBody>
      </p:sp>
      <p:sp>
        <p:nvSpPr>
          <p:cNvPr id="19459" name="Rectangle 5"/>
          <p:cNvSpPr>
            <a:spLocks noChangeArrowheads="1"/>
          </p:cNvSpPr>
          <p:nvPr/>
        </p:nvSpPr>
        <p:spPr bwMode="gray">
          <a:xfrm rot="5400000">
            <a:off x="2110582" y="2818606"/>
            <a:ext cx="4310062" cy="3171825"/>
          </a:xfrm>
          <a:prstGeom prst="rect">
            <a:avLst/>
          </a:prstGeom>
          <a:gradFill rotWithShape="1">
            <a:gsLst>
              <a:gs pos="0">
                <a:srgbClr val="A5B9C3"/>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None/>
            </a:pPr>
            <a:endParaRPr lang="en-US" sz="1100" b="1" kern="1200">
              <a:solidFill>
                <a:srgbClr val="000000"/>
              </a:solidFill>
              <a:latin typeface="Arial" charset="0"/>
              <a:ea typeface="ＭＳ Ｐゴシック" pitchFamily="1" charset="-128"/>
              <a:cs typeface="+mn-cs"/>
            </a:endParaRPr>
          </a:p>
        </p:txBody>
      </p:sp>
      <p:sp>
        <p:nvSpPr>
          <p:cNvPr id="19460" name="Rectangle 8"/>
          <p:cNvSpPr>
            <a:spLocks noChangeArrowheads="1"/>
          </p:cNvSpPr>
          <p:nvPr/>
        </p:nvSpPr>
        <p:spPr bwMode="gray">
          <a:xfrm rot="5400000">
            <a:off x="-638175" y="3090863"/>
            <a:ext cx="3967163" cy="2274887"/>
          </a:xfrm>
          <a:prstGeom prst="rect">
            <a:avLst/>
          </a:prstGeom>
          <a:gradFill rotWithShape="1">
            <a:gsLst>
              <a:gs pos="0">
                <a:srgbClr val="A5B9C3"/>
              </a:gs>
              <a:gs pos="100000">
                <a:srgbClr val="FFFFFF"/>
              </a:gs>
            </a:gsLst>
            <a:lin ang="0" scaled="1"/>
          </a:gradFill>
          <a:ln w="9525">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None/>
            </a:pPr>
            <a:endParaRPr lang="en-US" sz="1100" b="1" kern="1200">
              <a:solidFill>
                <a:srgbClr val="000000"/>
              </a:solidFill>
              <a:latin typeface="Arial" charset="0"/>
              <a:ea typeface="ＭＳ Ｐゴシック" pitchFamily="1" charset="-128"/>
              <a:cs typeface="+mn-cs"/>
            </a:endParaRPr>
          </a:p>
        </p:txBody>
      </p:sp>
      <p:sp>
        <p:nvSpPr>
          <p:cNvPr id="19461" name="Rectangle 1"/>
          <p:cNvSpPr>
            <a:spLocks noChangeArrowheads="1"/>
          </p:cNvSpPr>
          <p:nvPr/>
        </p:nvSpPr>
        <p:spPr bwMode="auto">
          <a:xfrm>
            <a:off x="0" y="1371600"/>
            <a:ext cx="9142413" cy="685800"/>
          </a:xfrm>
          <a:prstGeom prst="rect">
            <a:avLst/>
          </a:prstGeom>
          <a:gradFill rotWithShape="0">
            <a:gsLst>
              <a:gs pos="0">
                <a:srgbClr val="959595"/>
              </a:gs>
              <a:gs pos="100000">
                <a:srgbClr val="FFFFFF">
                  <a:alpha val="0"/>
                </a:srgbClr>
              </a:gs>
            </a:gsLst>
            <a:lin ang="5400000" scaled="1"/>
          </a:gradFill>
          <a:ln w="9525">
            <a:noFill/>
            <a:round/>
            <a:headEnd/>
            <a:tailEnd/>
          </a:ln>
        </p:spPr>
        <p:txBody>
          <a:bodyPr wrap="none" anchor="ctr"/>
          <a:lstStyle/>
          <a:p>
            <a:pPr algn="l" rtl="0" fontAlgn="base">
              <a:spcBef>
                <a:spcPct val="0"/>
              </a:spcBef>
              <a:spcAft>
                <a:spcPct val="0"/>
              </a:spcAft>
              <a:buClr>
                <a:srgbClr val="000000"/>
              </a:buClr>
              <a:buSzPct val="100000"/>
              <a:buFont typeface="Times New Roman" pitchFamily="18" charset="0"/>
              <a:buNone/>
            </a:pPr>
            <a:endParaRPr lang="en-US" sz="2000" kern="1200">
              <a:solidFill>
                <a:srgbClr val="FFFFFF"/>
              </a:solidFill>
              <a:latin typeface="Arial" charset="0"/>
              <a:ea typeface="ＭＳ Ｐゴシック" pitchFamily="1" charset="-128"/>
              <a:cs typeface="+mn-cs"/>
            </a:endParaRPr>
          </a:p>
        </p:txBody>
      </p:sp>
      <p:sp>
        <p:nvSpPr>
          <p:cNvPr id="19462" name="Rectangle 2"/>
          <p:cNvSpPr>
            <a:spLocks noGrp="1" noChangeArrowheads="1"/>
          </p:cNvSpPr>
          <p:nvPr>
            <p:ph type="title" idx="4294967295"/>
          </p:nvPr>
        </p:nvSpPr>
        <p:spPr/>
        <p:txBody>
          <a:bodyPr lIns="90000" tIns="46800" rIns="90000" bIns="46800" anchor="t"/>
          <a:lstStyle/>
          <a:p>
            <a:pPr eaLnBrk="1" hangingPunct="1"/>
            <a:r>
              <a:rPr lang="en-US" smtClean="0"/>
              <a:t>CITIServ Target Model Components:</a:t>
            </a:r>
            <a:br>
              <a:rPr lang="en-US" smtClean="0"/>
            </a:br>
            <a:r>
              <a:rPr lang="en-US" i="1" smtClean="0">
                <a:solidFill>
                  <a:schemeClr val="bg2"/>
                </a:solidFill>
              </a:rPr>
              <a:t>Service Offerings</a:t>
            </a:r>
          </a:p>
        </p:txBody>
      </p:sp>
      <p:sp>
        <p:nvSpPr>
          <p:cNvPr id="19463" name="Rectangle 3"/>
          <p:cNvSpPr>
            <a:spLocks noGrp="1" noChangeArrowheads="1"/>
          </p:cNvSpPr>
          <p:nvPr>
            <p:ph type="body" idx="4294967295"/>
          </p:nvPr>
        </p:nvSpPr>
        <p:spPr>
          <a:xfrm>
            <a:off x="276225" y="2295525"/>
            <a:ext cx="2173288" cy="3748088"/>
          </a:xfrm>
        </p:spPr>
        <p:txBody>
          <a:bodyPr lIns="90000" tIns="46800" rIns="90000" bIns="46800"/>
          <a:lstStyle/>
          <a:p>
            <a:pPr marL="171450" indent="-171450" eaLnBrk="1" hangingPunct="1">
              <a:lnSpc>
                <a:spcPct val="90000"/>
              </a:lnSpc>
              <a:spcBef>
                <a:spcPts val="300"/>
              </a:spcBef>
              <a:buClr>
                <a:srgbClr val="FF9900"/>
              </a:buClr>
              <a:buFont typeface="Wingdings" pitchFamily="2" charset="2"/>
              <a:buChar char=""/>
            </a:pPr>
            <a:r>
              <a:rPr lang="en-US" sz="1600" smtClean="0">
                <a:solidFill>
                  <a:srgbClr val="000000"/>
                </a:solidFill>
                <a:ea typeface="ＭＳ Ｐゴシック" pitchFamily="1" charset="-128"/>
              </a:rPr>
              <a:t>Definitions of services based on feature, function and service levels </a:t>
            </a:r>
          </a:p>
          <a:p>
            <a:pPr marL="171450" indent="-171450" eaLnBrk="1" hangingPunct="1">
              <a:lnSpc>
                <a:spcPct val="90000"/>
              </a:lnSpc>
              <a:spcBef>
                <a:spcPts val="300"/>
              </a:spcBef>
              <a:buClr>
                <a:srgbClr val="FF9900"/>
              </a:buClr>
              <a:buFont typeface="Wingdings" pitchFamily="2" charset="2"/>
              <a:buChar char=""/>
            </a:pPr>
            <a:endParaRPr lang="en-US" sz="1600" smtClean="0">
              <a:solidFill>
                <a:srgbClr val="000000"/>
              </a:solidFill>
              <a:ea typeface="ＭＳ Ｐゴシック" pitchFamily="1" charset="-128"/>
            </a:endParaRPr>
          </a:p>
          <a:p>
            <a:pPr marL="171450" indent="-171450" eaLnBrk="1" hangingPunct="1">
              <a:lnSpc>
                <a:spcPct val="90000"/>
              </a:lnSpc>
              <a:spcBef>
                <a:spcPts val="300"/>
              </a:spcBef>
              <a:buClr>
                <a:srgbClr val="FF9900"/>
              </a:buClr>
              <a:buFont typeface="Wingdings" pitchFamily="2" charset="2"/>
              <a:buChar char=""/>
            </a:pPr>
            <a:r>
              <a:rPr lang="en-US" sz="1600" smtClean="0">
                <a:solidFill>
                  <a:srgbClr val="000000"/>
                </a:solidFill>
                <a:ea typeface="ＭＳ Ｐゴシック" pitchFamily="1" charset="-128"/>
              </a:rPr>
              <a:t>Processes for managing and prioritizing changes to the service portfolio in response to City-wide and agency needs </a:t>
            </a:r>
          </a:p>
        </p:txBody>
      </p:sp>
      <p:sp>
        <p:nvSpPr>
          <p:cNvPr id="19464" name="Rectangle 3"/>
          <p:cNvSpPr>
            <a:spLocks noChangeArrowheads="1"/>
          </p:cNvSpPr>
          <p:nvPr/>
        </p:nvSpPr>
        <p:spPr bwMode="auto">
          <a:xfrm>
            <a:off x="2333625" y="2276475"/>
            <a:ext cx="3392488" cy="4262438"/>
          </a:xfrm>
          <a:prstGeom prst="rect">
            <a:avLst/>
          </a:prstGeom>
          <a:noFill/>
          <a:ln w="9525">
            <a:noFill/>
            <a:miter lim="800000"/>
            <a:headEnd/>
            <a:tailEnd/>
          </a:ln>
        </p:spPr>
        <p:txBody>
          <a:bodyPr lIns="90000" tIns="46800" rIns="90000" bIns="46800"/>
          <a:lstStyle/>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Offer services comparable in scope and features to those of industry leading IT service providers</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Leverage external clouds and other third-party services when necessary</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Offer standard tiers of services</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Avoid “one off” solutions when possible</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Publish full details in a Service Catalog</a:t>
            </a:r>
          </a:p>
          <a:p>
            <a:pPr marL="571500" lvl="1" indent="-228600" algn="l" rtl="0" eaLnBrk="0" fontAlgn="base" hangingPunct="0">
              <a:lnSpc>
                <a:spcPct val="80000"/>
              </a:lnSpc>
              <a:spcBef>
                <a:spcPts val="300"/>
              </a:spcBef>
              <a:spcAft>
                <a:spcPct val="0"/>
              </a:spcAft>
              <a:buClr>
                <a:srgbClr val="FF9900"/>
              </a:buClr>
              <a:buFont typeface="Wingdings" pitchFamily="2" charset="2"/>
              <a:buNone/>
            </a:pPr>
            <a:endParaRPr lang="en-US" sz="800" kern="1200">
              <a:solidFill>
                <a:srgbClr val="000000"/>
              </a:solidFill>
              <a:latin typeface="Arial" charset="0"/>
              <a:ea typeface="ＭＳ Ｐゴシック" pitchFamily="1" charset="-128"/>
              <a:cs typeface="+mn-cs"/>
            </a:endParaRPr>
          </a:p>
        </p:txBody>
      </p:sp>
      <p:sp>
        <p:nvSpPr>
          <p:cNvPr id="19465" name="Text Box 9"/>
          <p:cNvSpPr txBox="1">
            <a:spLocks noChangeArrowheads="1"/>
          </p:cNvSpPr>
          <p:nvPr/>
        </p:nvSpPr>
        <p:spPr bwMode="auto">
          <a:xfrm>
            <a:off x="6118225" y="2354263"/>
            <a:ext cx="2676525" cy="3743325"/>
          </a:xfrm>
          <a:prstGeom prst="rect">
            <a:avLst/>
          </a:prstGeom>
          <a:noFill/>
          <a:ln w="9525" algn="ctr">
            <a:noFill/>
            <a:miter lim="800000"/>
            <a:headEnd/>
            <a:tailEnd/>
          </a:ln>
        </p:spPr>
        <p:txBody>
          <a:bodyPr lIns="90000" tIns="46800" rIns="90000" bIns="46800"/>
          <a:lstStyle/>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Design Goals and Principles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Service Definitions and Benefits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Service Metrics and Measures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On-line Services Catalog</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p:txBody>
      </p:sp>
      <p:sp>
        <p:nvSpPr>
          <p:cNvPr id="19466" name="Rectangle 9"/>
          <p:cNvSpPr>
            <a:spLocks noChangeArrowheads="1"/>
          </p:cNvSpPr>
          <p:nvPr/>
        </p:nvSpPr>
        <p:spPr bwMode="gray">
          <a:xfrm>
            <a:off x="209550" y="1514475"/>
            <a:ext cx="2276475" cy="741363"/>
          </a:xfrm>
          <a:prstGeom prst="rect">
            <a:avLst/>
          </a:prstGeom>
          <a:solidFill>
            <a:srgbClr val="557281"/>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What does Service Offerings cover?</a:t>
            </a:r>
          </a:p>
        </p:txBody>
      </p:sp>
      <p:sp>
        <p:nvSpPr>
          <p:cNvPr id="19467" name="Rectangle 7"/>
          <p:cNvSpPr>
            <a:spLocks noChangeArrowheads="1"/>
          </p:cNvSpPr>
          <p:nvPr/>
        </p:nvSpPr>
        <p:spPr bwMode="gray">
          <a:xfrm>
            <a:off x="2676525" y="1514475"/>
            <a:ext cx="3171825" cy="744538"/>
          </a:xfrm>
          <a:prstGeom prst="rect">
            <a:avLst/>
          </a:prstGeom>
          <a:solidFill>
            <a:srgbClr val="557281"/>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What are the design principles?</a:t>
            </a:r>
          </a:p>
        </p:txBody>
      </p:sp>
      <p:sp>
        <p:nvSpPr>
          <p:cNvPr id="19468" name="Rectangle 7"/>
          <p:cNvSpPr>
            <a:spLocks noChangeArrowheads="1"/>
          </p:cNvSpPr>
          <p:nvPr/>
        </p:nvSpPr>
        <p:spPr bwMode="gray">
          <a:xfrm>
            <a:off x="6038850" y="1524000"/>
            <a:ext cx="2876550" cy="744538"/>
          </a:xfrm>
          <a:prstGeom prst="rect">
            <a:avLst/>
          </a:prstGeom>
          <a:solidFill>
            <a:srgbClr val="557281"/>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How will this be developed?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p:cNvSpPr>
            <a:spLocks noChangeArrowheads="1"/>
          </p:cNvSpPr>
          <p:nvPr/>
        </p:nvSpPr>
        <p:spPr bwMode="gray">
          <a:xfrm rot="5400000">
            <a:off x="5257006" y="3196432"/>
            <a:ext cx="4446587" cy="2876550"/>
          </a:xfrm>
          <a:prstGeom prst="rect">
            <a:avLst/>
          </a:prstGeom>
          <a:gradFill rotWithShape="1">
            <a:gsLst>
              <a:gs pos="0">
                <a:srgbClr val="D8E3C7"/>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None/>
            </a:pPr>
            <a:endParaRPr lang="en-US" sz="1100" b="1" kern="1200">
              <a:solidFill>
                <a:srgbClr val="000000"/>
              </a:solidFill>
              <a:latin typeface="Arial" charset="0"/>
              <a:ea typeface="ＭＳ Ｐゴシック" pitchFamily="1" charset="-128"/>
              <a:cs typeface="+mn-cs"/>
            </a:endParaRPr>
          </a:p>
        </p:txBody>
      </p:sp>
      <p:sp>
        <p:nvSpPr>
          <p:cNvPr id="20483" name="Rectangle 5"/>
          <p:cNvSpPr>
            <a:spLocks noChangeArrowheads="1"/>
          </p:cNvSpPr>
          <p:nvPr/>
        </p:nvSpPr>
        <p:spPr bwMode="gray">
          <a:xfrm rot="5400000">
            <a:off x="2110582" y="2971006"/>
            <a:ext cx="4310062" cy="3171825"/>
          </a:xfrm>
          <a:prstGeom prst="rect">
            <a:avLst/>
          </a:prstGeom>
          <a:gradFill rotWithShape="1">
            <a:gsLst>
              <a:gs pos="0">
                <a:srgbClr val="D8E3C7"/>
              </a:gs>
              <a:gs pos="100000">
                <a:srgbClr val="FFFFFF"/>
              </a:gs>
            </a:gsLst>
            <a:lin ang="0" scaled="1"/>
          </a:gradFill>
          <a:ln w="9525">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None/>
            </a:pPr>
            <a:endParaRPr lang="en-US" sz="1100" b="1" kern="1200">
              <a:solidFill>
                <a:srgbClr val="000000"/>
              </a:solidFill>
              <a:latin typeface="Arial" charset="0"/>
              <a:ea typeface="ＭＳ Ｐゴシック" pitchFamily="1" charset="-128"/>
              <a:cs typeface="+mn-cs"/>
            </a:endParaRPr>
          </a:p>
        </p:txBody>
      </p:sp>
      <p:sp>
        <p:nvSpPr>
          <p:cNvPr id="20484" name="Rectangle 8"/>
          <p:cNvSpPr>
            <a:spLocks noChangeArrowheads="1"/>
          </p:cNvSpPr>
          <p:nvPr/>
        </p:nvSpPr>
        <p:spPr bwMode="gray">
          <a:xfrm rot="5400000">
            <a:off x="-638175" y="3243263"/>
            <a:ext cx="3967163" cy="2274887"/>
          </a:xfrm>
          <a:prstGeom prst="rect">
            <a:avLst/>
          </a:prstGeom>
          <a:gradFill rotWithShape="1">
            <a:gsLst>
              <a:gs pos="0">
                <a:srgbClr val="D8E3C7"/>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None/>
            </a:pPr>
            <a:endParaRPr lang="en-US" sz="1100" b="1" kern="1200">
              <a:solidFill>
                <a:srgbClr val="000000"/>
              </a:solidFill>
              <a:latin typeface="Arial" charset="0"/>
              <a:ea typeface="ＭＳ Ｐゴシック" pitchFamily="1" charset="-128"/>
              <a:cs typeface="+mn-cs"/>
            </a:endParaRPr>
          </a:p>
        </p:txBody>
      </p:sp>
      <p:sp>
        <p:nvSpPr>
          <p:cNvPr id="20485" name="Rectangle 1"/>
          <p:cNvSpPr>
            <a:spLocks noChangeArrowheads="1"/>
          </p:cNvSpPr>
          <p:nvPr/>
        </p:nvSpPr>
        <p:spPr bwMode="auto">
          <a:xfrm>
            <a:off x="0" y="1371600"/>
            <a:ext cx="9142413" cy="685800"/>
          </a:xfrm>
          <a:prstGeom prst="rect">
            <a:avLst/>
          </a:prstGeom>
          <a:gradFill rotWithShape="0">
            <a:gsLst>
              <a:gs pos="0">
                <a:srgbClr val="959595"/>
              </a:gs>
              <a:gs pos="100000">
                <a:srgbClr val="FFFFFF">
                  <a:alpha val="0"/>
                </a:srgbClr>
              </a:gs>
            </a:gsLst>
            <a:lin ang="5400000" scaled="1"/>
          </a:gradFill>
          <a:ln w="9525">
            <a:noFill/>
            <a:round/>
            <a:headEnd/>
            <a:tailEnd/>
          </a:ln>
        </p:spPr>
        <p:txBody>
          <a:bodyPr wrap="none" anchor="ctr"/>
          <a:lstStyle/>
          <a:p>
            <a:pPr algn="l" rtl="0" fontAlgn="base">
              <a:spcBef>
                <a:spcPct val="0"/>
              </a:spcBef>
              <a:spcAft>
                <a:spcPct val="0"/>
              </a:spcAft>
              <a:buClr>
                <a:srgbClr val="000000"/>
              </a:buClr>
              <a:buSzPct val="100000"/>
              <a:buFont typeface="Times New Roman" pitchFamily="18" charset="0"/>
              <a:buNone/>
            </a:pPr>
            <a:endParaRPr lang="en-US" sz="2000" kern="1200">
              <a:solidFill>
                <a:srgbClr val="FFFFFF"/>
              </a:solidFill>
              <a:latin typeface="Arial" charset="0"/>
              <a:ea typeface="ＭＳ Ｐゴシック" pitchFamily="1" charset="-128"/>
              <a:cs typeface="+mn-cs"/>
            </a:endParaRPr>
          </a:p>
        </p:txBody>
      </p:sp>
      <p:sp>
        <p:nvSpPr>
          <p:cNvPr id="20486" name="Rectangle 2"/>
          <p:cNvSpPr>
            <a:spLocks noGrp="1" noChangeArrowheads="1"/>
          </p:cNvSpPr>
          <p:nvPr>
            <p:ph type="title" idx="4294967295"/>
          </p:nvPr>
        </p:nvSpPr>
        <p:spPr/>
        <p:txBody>
          <a:bodyPr lIns="90000" tIns="46800" rIns="90000" bIns="46800" anchor="t"/>
          <a:lstStyle/>
          <a:p>
            <a:pPr eaLnBrk="1" hangingPunct="1"/>
            <a:r>
              <a:rPr lang="en-US" smtClean="0"/>
              <a:t>CITIServ Target Model Components:</a:t>
            </a:r>
            <a:br>
              <a:rPr lang="en-US" smtClean="0"/>
            </a:br>
            <a:r>
              <a:rPr lang="en-US" i="1" smtClean="0">
                <a:solidFill>
                  <a:schemeClr val="bg2"/>
                </a:solidFill>
              </a:rPr>
              <a:t>Technology Architecture</a:t>
            </a:r>
          </a:p>
        </p:txBody>
      </p:sp>
      <p:sp>
        <p:nvSpPr>
          <p:cNvPr id="20487" name="Rectangle 3"/>
          <p:cNvSpPr>
            <a:spLocks noGrp="1" noChangeArrowheads="1"/>
          </p:cNvSpPr>
          <p:nvPr>
            <p:ph type="body" idx="4294967295"/>
          </p:nvPr>
        </p:nvSpPr>
        <p:spPr>
          <a:xfrm>
            <a:off x="190500" y="2447925"/>
            <a:ext cx="2287588" cy="3624263"/>
          </a:xfrm>
        </p:spPr>
        <p:txBody>
          <a:bodyPr lIns="90000" tIns="46800" rIns="90000" bIns="46800"/>
          <a:lstStyle/>
          <a:p>
            <a:pPr marL="171450" indent="-171450" eaLnBrk="1" hangingPunct="1">
              <a:lnSpc>
                <a:spcPct val="80000"/>
              </a:lnSpc>
              <a:spcBef>
                <a:spcPts val="300"/>
              </a:spcBef>
              <a:buClr>
                <a:srgbClr val="FF9900"/>
              </a:buClr>
              <a:buFont typeface="Wingdings" pitchFamily="2" charset="2"/>
              <a:buChar char=""/>
            </a:pPr>
            <a:r>
              <a:rPr lang="en-US" sz="1600" smtClean="0">
                <a:solidFill>
                  <a:srgbClr val="000000"/>
                </a:solidFill>
                <a:ea typeface="ＭＳ Ｐゴシック" pitchFamily="1" charset="-128"/>
              </a:rPr>
              <a:t>Design and configuration of network, platform and storage infrastructure</a:t>
            </a:r>
          </a:p>
          <a:p>
            <a:pPr marL="571500" lvl="1" indent="-228600" eaLnBrk="1" hangingPunct="1">
              <a:lnSpc>
                <a:spcPct val="80000"/>
              </a:lnSpc>
              <a:spcBef>
                <a:spcPts val="300"/>
              </a:spcBef>
              <a:buClr>
                <a:srgbClr val="FF9900"/>
              </a:buClr>
              <a:buFont typeface="Wingdings" pitchFamily="2" charset="2"/>
              <a:buChar char=""/>
            </a:pPr>
            <a:endParaRPr lang="en-US" sz="1600" smtClean="0">
              <a:solidFill>
                <a:srgbClr val="000000"/>
              </a:solidFill>
              <a:ea typeface="ＭＳ Ｐゴシック" pitchFamily="1" charset="-128"/>
            </a:endParaRPr>
          </a:p>
          <a:p>
            <a:pPr marL="171450" indent="-171450" eaLnBrk="1" hangingPunct="1">
              <a:lnSpc>
                <a:spcPct val="80000"/>
              </a:lnSpc>
              <a:spcBef>
                <a:spcPts val="300"/>
              </a:spcBef>
              <a:buClr>
                <a:srgbClr val="FF9900"/>
              </a:buClr>
              <a:buFont typeface="Wingdings" pitchFamily="2" charset="2"/>
              <a:buChar char=""/>
            </a:pPr>
            <a:r>
              <a:rPr lang="en-US" sz="1600" smtClean="0">
                <a:solidFill>
                  <a:srgbClr val="000000"/>
                </a:solidFill>
                <a:ea typeface="ＭＳ Ｐゴシック" pitchFamily="1" charset="-128"/>
              </a:rPr>
              <a:t>Adjustments based on requirements for connectivity, redundancy, security, capacity and exception handling</a:t>
            </a:r>
          </a:p>
          <a:p>
            <a:pPr marL="571500" lvl="1" indent="-228600" eaLnBrk="1" hangingPunct="1">
              <a:lnSpc>
                <a:spcPct val="80000"/>
              </a:lnSpc>
              <a:spcBef>
                <a:spcPts val="300"/>
              </a:spcBef>
              <a:buClr>
                <a:srgbClr val="FF9900"/>
              </a:buClr>
              <a:buFont typeface="Wingdings" pitchFamily="2" charset="2"/>
              <a:buChar char=""/>
            </a:pPr>
            <a:endParaRPr lang="en-US" sz="1600" smtClean="0">
              <a:solidFill>
                <a:srgbClr val="000000"/>
              </a:solidFill>
              <a:ea typeface="ＭＳ Ｐゴシック" pitchFamily="1" charset="-128"/>
            </a:endParaRPr>
          </a:p>
          <a:p>
            <a:pPr marL="171450" indent="-171450" eaLnBrk="1" hangingPunct="1">
              <a:lnSpc>
                <a:spcPct val="80000"/>
              </a:lnSpc>
              <a:spcBef>
                <a:spcPts val="300"/>
              </a:spcBef>
              <a:buClr>
                <a:srgbClr val="FF9900"/>
              </a:buClr>
              <a:buFont typeface="Wingdings" pitchFamily="2" charset="2"/>
              <a:buChar char=""/>
            </a:pPr>
            <a:r>
              <a:rPr lang="en-US" sz="1600" smtClean="0">
                <a:solidFill>
                  <a:srgbClr val="000000"/>
                </a:solidFill>
                <a:ea typeface="ＭＳ Ｐゴシック" pitchFamily="1" charset="-128"/>
              </a:rPr>
              <a:t>Processes for managing the environment, adding technology when appropriate, and retiring technology as needed </a:t>
            </a:r>
          </a:p>
          <a:p>
            <a:pPr marL="571500" lvl="1" indent="-228600" eaLnBrk="1" hangingPunct="1">
              <a:lnSpc>
                <a:spcPct val="80000"/>
              </a:lnSpc>
            </a:pPr>
            <a:endParaRPr lang="en-US" sz="1400" smtClean="0">
              <a:solidFill>
                <a:srgbClr val="000000"/>
              </a:solidFill>
              <a:ea typeface="ＭＳ Ｐゴシック" pitchFamily="1" charset="-128"/>
            </a:endParaRPr>
          </a:p>
        </p:txBody>
      </p:sp>
      <p:sp>
        <p:nvSpPr>
          <p:cNvPr id="20488" name="Rectangle 3"/>
          <p:cNvSpPr>
            <a:spLocks noChangeArrowheads="1"/>
          </p:cNvSpPr>
          <p:nvPr/>
        </p:nvSpPr>
        <p:spPr bwMode="auto">
          <a:xfrm>
            <a:off x="2409825" y="2447925"/>
            <a:ext cx="3478213" cy="4262438"/>
          </a:xfrm>
          <a:prstGeom prst="rect">
            <a:avLst/>
          </a:prstGeom>
          <a:noFill/>
          <a:ln w="9525">
            <a:noFill/>
            <a:miter lim="800000"/>
            <a:headEnd/>
            <a:tailEnd/>
          </a:ln>
        </p:spPr>
        <p:txBody>
          <a:bodyPr lIns="90000" tIns="46800" rIns="90000" bIns="46800"/>
          <a:lstStyle/>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Leverage a standardized technology environment to enable efficiency and agility </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Operate data centers and related infrastructure to serve the best interests of the City and agencies</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Add technology domains and services based on agency needs</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Agencies’ business applications and data will be managed by agencies within the enterprise architecture to facilitate information sharing</a:t>
            </a:r>
            <a:endParaRPr lang="en-US" sz="1400" kern="1200">
              <a:solidFill>
                <a:srgbClr val="000000"/>
              </a:solidFill>
              <a:latin typeface="Arial" charset="0"/>
              <a:ea typeface="ＭＳ Ｐゴシック" pitchFamily="1" charset="-128"/>
              <a:cs typeface="+mn-cs"/>
            </a:endParaRPr>
          </a:p>
        </p:txBody>
      </p:sp>
      <p:sp>
        <p:nvSpPr>
          <p:cNvPr id="20489" name="Text Box 9"/>
          <p:cNvSpPr txBox="1">
            <a:spLocks noChangeArrowheads="1"/>
          </p:cNvSpPr>
          <p:nvPr/>
        </p:nvSpPr>
        <p:spPr bwMode="auto">
          <a:xfrm>
            <a:off x="6070600" y="2439988"/>
            <a:ext cx="2990850" cy="4291012"/>
          </a:xfrm>
          <a:prstGeom prst="rect">
            <a:avLst/>
          </a:prstGeom>
          <a:noFill/>
          <a:ln w="9525" algn="ctr">
            <a:noFill/>
            <a:miter lim="800000"/>
            <a:headEnd/>
            <a:tailEnd/>
          </a:ln>
        </p:spPr>
        <p:txBody>
          <a:bodyPr lIns="90000" tIns="46800" rIns="90000" bIns="46800"/>
          <a:lstStyle/>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Design Goals and Principles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Data Center Facilities Architecture</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Network Architecture</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Processing and Storage Platform Architecture</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Technology Services Architecture</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Integration and Tools Architecture</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Contingency and Disaster Recovery Architecture</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None/>
            </a:pPr>
            <a:endParaRPr lang="en-US" sz="1200" kern="1200">
              <a:solidFill>
                <a:srgbClr val="000000"/>
              </a:solidFill>
              <a:latin typeface="Arial" charset="0"/>
              <a:ea typeface="ＭＳ Ｐゴシック" pitchFamily="1" charset="-128"/>
              <a:cs typeface="+mn-cs"/>
            </a:endParaRPr>
          </a:p>
        </p:txBody>
      </p:sp>
      <p:sp>
        <p:nvSpPr>
          <p:cNvPr id="20490" name="Rectangle 9"/>
          <p:cNvSpPr>
            <a:spLocks noChangeArrowheads="1"/>
          </p:cNvSpPr>
          <p:nvPr/>
        </p:nvSpPr>
        <p:spPr bwMode="gray">
          <a:xfrm>
            <a:off x="209550" y="1514475"/>
            <a:ext cx="2276475" cy="893763"/>
          </a:xfrm>
          <a:prstGeom prst="rect">
            <a:avLst/>
          </a:prstGeom>
          <a:solidFill>
            <a:srgbClr val="83A452"/>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What does Technology Architecture cover?</a:t>
            </a:r>
          </a:p>
        </p:txBody>
      </p:sp>
      <p:sp>
        <p:nvSpPr>
          <p:cNvPr id="20491" name="Rectangle 7"/>
          <p:cNvSpPr>
            <a:spLocks noChangeArrowheads="1"/>
          </p:cNvSpPr>
          <p:nvPr/>
        </p:nvSpPr>
        <p:spPr bwMode="gray">
          <a:xfrm>
            <a:off x="2667000" y="1514475"/>
            <a:ext cx="3171825" cy="896938"/>
          </a:xfrm>
          <a:prstGeom prst="rect">
            <a:avLst/>
          </a:prstGeom>
          <a:solidFill>
            <a:srgbClr val="83A452"/>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What are the design principles?</a:t>
            </a:r>
          </a:p>
        </p:txBody>
      </p:sp>
      <p:sp>
        <p:nvSpPr>
          <p:cNvPr id="20492" name="Rectangle 7"/>
          <p:cNvSpPr>
            <a:spLocks noChangeArrowheads="1"/>
          </p:cNvSpPr>
          <p:nvPr/>
        </p:nvSpPr>
        <p:spPr bwMode="gray">
          <a:xfrm>
            <a:off x="6029325" y="1524000"/>
            <a:ext cx="2876550" cy="896938"/>
          </a:xfrm>
          <a:prstGeom prst="rect">
            <a:avLst/>
          </a:prstGeom>
          <a:solidFill>
            <a:srgbClr val="83A452"/>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How will this be developed?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ChangeArrowheads="1"/>
          </p:cNvSpPr>
          <p:nvPr/>
        </p:nvSpPr>
        <p:spPr bwMode="gray">
          <a:xfrm rot="5400000">
            <a:off x="5325269" y="3128169"/>
            <a:ext cx="4310062" cy="2876550"/>
          </a:xfrm>
          <a:prstGeom prst="rect">
            <a:avLst/>
          </a:prstGeom>
          <a:gradFill rotWithShape="1">
            <a:gsLst>
              <a:gs pos="0">
                <a:srgbClr val="D9C6E4"/>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99000"/>
              </a:lnSpc>
              <a:spcBef>
                <a:spcPct val="20000"/>
              </a:spcBef>
              <a:spcAft>
                <a:spcPct val="0"/>
              </a:spcAft>
              <a:buClr>
                <a:srgbClr val="FF9900"/>
              </a:buClr>
              <a:buFont typeface="Wingdings" pitchFamily="2" charset="2"/>
              <a:buChar char="§"/>
            </a:pPr>
            <a:endParaRPr lang="en-US" sz="1300" b="1" kern="1200">
              <a:solidFill>
                <a:srgbClr val="000000"/>
              </a:solidFill>
              <a:latin typeface="Arial" charset="0"/>
              <a:ea typeface="ＭＳ Ｐゴシック" pitchFamily="1" charset="-128"/>
              <a:cs typeface="+mn-cs"/>
            </a:endParaRPr>
          </a:p>
        </p:txBody>
      </p:sp>
      <p:sp>
        <p:nvSpPr>
          <p:cNvPr id="21507" name="Rectangle 5"/>
          <p:cNvSpPr>
            <a:spLocks noChangeArrowheads="1"/>
          </p:cNvSpPr>
          <p:nvPr/>
        </p:nvSpPr>
        <p:spPr bwMode="gray">
          <a:xfrm rot="5400000">
            <a:off x="2110582" y="2971006"/>
            <a:ext cx="4310062" cy="3171825"/>
          </a:xfrm>
          <a:prstGeom prst="rect">
            <a:avLst/>
          </a:prstGeom>
          <a:gradFill rotWithShape="1">
            <a:gsLst>
              <a:gs pos="0">
                <a:srgbClr val="D9C6E4"/>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99000"/>
              </a:lnSpc>
              <a:spcBef>
                <a:spcPct val="20000"/>
              </a:spcBef>
              <a:spcAft>
                <a:spcPct val="0"/>
              </a:spcAft>
              <a:buClr>
                <a:srgbClr val="FF9900"/>
              </a:buClr>
              <a:buFont typeface="Wingdings" pitchFamily="2" charset="2"/>
              <a:buChar char="§"/>
            </a:pPr>
            <a:endParaRPr lang="en-US" sz="1300" b="1" kern="1200">
              <a:solidFill>
                <a:srgbClr val="000000"/>
              </a:solidFill>
              <a:latin typeface="Arial" charset="0"/>
              <a:ea typeface="ＭＳ Ｐゴシック" pitchFamily="1" charset="-128"/>
              <a:cs typeface="+mn-cs"/>
            </a:endParaRPr>
          </a:p>
        </p:txBody>
      </p:sp>
      <p:sp>
        <p:nvSpPr>
          <p:cNvPr id="21508" name="Rectangle 8"/>
          <p:cNvSpPr>
            <a:spLocks noChangeArrowheads="1"/>
          </p:cNvSpPr>
          <p:nvPr/>
        </p:nvSpPr>
        <p:spPr bwMode="gray">
          <a:xfrm rot="5400000">
            <a:off x="-638175" y="3243263"/>
            <a:ext cx="3967163" cy="2274887"/>
          </a:xfrm>
          <a:prstGeom prst="rect">
            <a:avLst/>
          </a:prstGeom>
          <a:gradFill rotWithShape="1">
            <a:gsLst>
              <a:gs pos="0">
                <a:srgbClr val="D9C6E4"/>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99000"/>
              </a:lnSpc>
              <a:spcBef>
                <a:spcPct val="20000"/>
              </a:spcBef>
              <a:spcAft>
                <a:spcPct val="0"/>
              </a:spcAft>
              <a:buClr>
                <a:srgbClr val="FF9900"/>
              </a:buClr>
              <a:buFont typeface="Wingdings" pitchFamily="2" charset="2"/>
              <a:buChar char="§"/>
            </a:pPr>
            <a:endParaRPr lang="en-US" sz="1300" b="1" kern="1200">
              <a:solidFill>
                <a:srgbClr val="000000"/>
              </a:solidFill>
              <a:latin typeface="Arial" charset="0"/>
              <a:ea typeface="ＭＳ Ｐゴシック" pitchFamily="1" charset="-128"/>
              <a:cs typeface="+mn-cs"/>
            </a:endParaRPr>
          </a:p>
        </p:txBody>
      </p:sp>
      <p:sp>
        <p:nvSpPr>
          <p:cNvPr id="21509" name="Rectangle 1"/>
          <p:cNvSpPr>
            <a:spLocks noChangeArrowheads="1"/>
          </p:cNvSpPr>
          <p:nvPr/>
        </p:nvSpPr>
        <p:spPr bwMode="auto">
          <a:xfrm>
            <a:off x="0" y="1371600"/>
            <a:ext cx="9142413" cy="685800"/>
          </a:xfrm>
          <a:prstGeom prst="rect">
            <a:avLst/>
          </a:prstGeom>
          <a:gradFill rotWithShape="0">
            <a:gsLst>
              <a:gs pos="0">
                <a:srgbClr val="959595"/>
              </a:gs>
              <a:gs pos="100000">
                <a:srgbClr val="FFFFFF">
                  <a:alpha val="0"/>
                </a:srgbClr>
              </a:gs>
            </a:gsLst>
            <a:lin ang="5400000" scaled="1"/>
          </a:gradFill>
          <a:ln w="9525">
            <a:noFill/>
            <a:round/>
            <a:headEnd/>
            <a:tailEnd/>
          </a:ln>
        </p:spPr>
        <p:txBody>
          <a:bodyPr wrap="none" anchor="ctr"/>
          <a:lstStyle/>
          <a:p>
            <a:pPr algn="l" rtl="0" fontAlgn="base">
              <a:spcBef>
                <a:spcPct val="0"/>
              </a:spcBef>
              <a:spcAft>
                <a:spcPct val="0"/>
              </a:spcAft>
              <a:buClr>
                <a:srgbClr val="000000"/>
              </a:buClr>
              <a:buSzPct val="100000"/>
              <a:buFont typeface="Times New Roman" pitchFamily="18" charset="0"/>
              <a:buNone/>
            </a:pPr>
            <a:endParaRPr lang="en-US" sz="2000" kern="1200">
              <a:solidFill>
                <a:srgbClr val="FFFFFF"/>
              </a:solidFill>
              <a:latin typeface="Arial" charset="0"/>
              <a:ea typeface="ＭＳ Ｐゴシック" pitchFamily="1" charset="-128"/>
              <a:cs typeface="+mn-cs"/>
            </a:endParaRPr>
          </a:p>
        </p:txBody>
      </p:sp>
      <p:sp>
        <p:nvSpPr>
          <p:cNvPr id="21510" name="Rectangle 2"/>
          <p:cNvSpPr>
            <a:spLocks noGrp="1" noChangeArrowheads="1"/>
          </p:cNvSpPr>
          <p:nvPr>
            <p:ph type="title" idx="4294967295"/>
          </p:nvPr>
        </p:nvSpPr>
        <p:spPr/>
        <p:txBody>
          <a:bodyPr lIns="90000" tIns="46800" rIns="90000" bIns="46800" anchor="t"/>
          <a:lstStyle/>
          <a:p>
            <a:pPr eaLnBrk="1" hangingPunct="1"/>
            <a:r>
              <a:rPr lang="en-US" smtClean="0"/>
              <a:t>CITIServ Target Model Components:</a:t>
            </a:r>
            <a:br>
              <a:rPr lang="en-US" smtClean="0"/>
            </a:br>
            <a:r>
              <a:rPr lang="en-US" i="1" smtClean="0">
                <a:solidFill>
                  <a:schemeClr val="bg2"/>
                </a:solidFill>
              </a:rPr>
              <a:t>Service Delivery and Support Model</a:t>
            </a:r>
          </a:p>
        </p:txBody>
      </p:sp>
      <p:sp>
        <p:nvSpPr>
          <p:cNvPr id="21511" name="Rectangle 3"/>
          <p:cNvSpPr>
            <a:spLocks noGrp="1" noChangeArrowheads="1"/>
          </p:cNvSpPr>
          <p:nvPr>
            <p:ph type="body" idx="4294967295"/>
          </p:nvPr>
        </p:nvSpPr>
        <p:spPr>
          <a:xfrm>
            <a:off x="161925" y="2486025"/>
            <a:ext cx="2287588" cy="3624263"/>
          </a:xfrm>
        </p:spPr>
        <p:txBody>
          <a:bodyPr lIns="90000" tIns="46800" rIns="90000" bIns="46800"/>
          <a:lstStyle/>
          <a:p>
            <a:pPr marL="171450" indent="-171450" eaLnBrk="1" hangingPunct="1">
              <a:lnSpc>
                <a:spcPct val="80000"/>
              </a:lnSpc>
              <a:spcBef>
                <a:spcPts val="300"/>
              </a:spcBef>
              <a:buClr>
                <a:srgbClr val="FF9900"/>
              </a:buClr>
              <a:buFont typeface="Wingdings" pitchFamily="2" charset="2"/>
              <a:buChar char=""/>
            </a:pPr>
            <a:r>
              <a:rPr lang="en-US" sz="1600" smtClean="0">
                <a:solidFill>
                  <a:srgbClr val="000000"/>
                </a:solidFill>
                <a:ea typeface="ＭＳ Ｐゴシック" pitchFamily="1" charset="-128"/>
              </a:rPr>
              <a:t>Critical service delivery and support processes needed for managing, measuring, and reporting on the delivered services</a:t>
            </a:r>
          </a:p>
          <a:p>
            <a:pPr marL="171450" indent="-171450" eaLnBrk="1" hangingPunct="1">
              <a:lnSpc>
                <a:spcPct val="80000"/>
              </a:lnSpc>
              <a:spcBef>
                <a:spcPts val="300"/>
              </a:spcBef>
              <a:buClr>
                <a:srgbClr val="FF9900"/>
              </a:buClr>
              <a:buFont typeface="Wingdings" pitchFamily="2" charset="2"/>
              <a:buChar char=""/>
            </a:pPr>
            <a:endParaRPr lang="en-US" sz="1600" smtClean="0">
              <a:solidFill>
                <a:srgbClr val="000000"/>
              </a:solidFill>
              <a:ea typeface="ＭＳ Ｐゴシック" pitchFamily="1" charset="-128"/>
            </a:endParaRPr>
          </a:p>
          <a:p>
            <a:pPr marL="171450" indent="-171450" eaLnBrk="1" hangingPunct="1">
              <a:lnSpc>
                <a:spcPct val="80000"/>
              </a:lnSpc>
              <a:spcBef>
                <a:spcPts val="300"/>
              </a:spcBef>
              <a:buClr>
                <a:srgbClr val="FF9900"/>
              </a:buClr>
              <a:buFont typeface="Wingdings" pitchFamily="2" charset="2"/>
              <a:buChar char=""/>
            </a:pPr>
            <a:r>
              <a:rPr lang="en-US" sz="1600" smtClean="0">
                <a:solidFill>
                  <a:srgbClr val="000000"/>
                </a:solidFill>
                <a:ea typeface="ＭＳ Ｐゴシック" pitchFamily="1" charset="-128"/>
              </a:rPr>
              <a:t>Service delivery roles, responsibilities and relationship management</a:t>
            </a:r>
          </a:p>
          <a:p>
            <a:pPr marL="171450" indent="-171450" eaLnBrk="1" hangingPunct="1">
              <a:lnSpc>
                <a:spcPct val="80000"/>
              </a:lnSpc>
              <a:spcBef>
                <a:spcPts val="300"/>
              </a:spcBef>
              <a:buClr>
                <a:srgbClr val="FF9900"/>
              </a:buClr>
              <a:buFont typeface="Wingdings" pitchFamily="2" charset="2"/>
              <a:buChar char=""/>
            </a:pPr>
            <a:endParaRPr lang="en-US" sz="1600" smtClean="0">
              <a:solidFill>
                <a:srgbClr val="000000"/>
              </a:solidFill>
              <a:ea typeface="ＭＳ Ｐゴシック" pitchFamily="1" charset="-128"/>
            </a:endParaRPr>
          </a:p>
          <a:p>
            <a:pPr marL="171450" indent="-171450" eaLnBrk="1" hangingPunct="1">
              <a:lnSpc>
                <a:spcPct val="80000"/>
              </a:lnSpc>
              <a:spcBef>
                <a:spcPts val="300"/>
              </a:spcBef>
              <a:buClr>
                <a:srgbClr val="FF9900"/>
              </a:buClr>
              <a:buFont typeface="Wingdings" pitchFamily="2" charset="2"/>
              <a:buChar char=""/>
            </a:pPr>
            <a:r>
              <a:rPr lang="en-US" sz="1600" smtClean="0">
                <a:solidFill>
                  <a:srgbClr val="000000"/>
                </a:solidFill>
                <a:ea typeface="ＭＳ Ｐゴシック" pitchFamily="1" charset="-128"/>
              </a:rPr>
              <a:t>Agency integration plans and roadmaps</a:t>
            </a:r>
          </a:p>
          <a:p>
            <a:pPr marL="171450" indent="-171450" eaLnBrk="1" hangingPunct="1">
              <a:lnSpc>
                <a:spcPct val="80000"/>
              </a:lnSpc>
              <a:spcBef>
                <a:spcPts val="300"/>
              </a:spcBef>
              <a:buClr>
                <a:srgbClr val="FF9900"/>
              </a:buClr>
              <a:buFont typeface="Wingdings" pitchFamily="2" charset="2"/>
              <a:buChar char=""/>
            </a:pPr>
            <a:endParaRPr lang="en-US" sz="1600" smtClean="0">
              <a:solidFill>
                <a:srgbClr val="000000"/>
              </a:solidFill>
              <a:ea typeface="ＭＳ Ｐゴシック" pitchFamily="1" charset="-128"/>
            </a:endParaRPr>
          </a:p>
          <a:p>
            <a:pPr marL="171450" indent="-171450" eaLnBrk="1" hangingPunct="1">
              <a:lnSpc>
                <a:spcPct val="80000"/>
              </a:lnSpc>
              <a:spcBef>
                <a:spcPts val="300"/>
              </a:spcBef>
              <a:buClr>
                <a:srgbClr val="FF9900"/>
              </a:buClr>
              <a:buFont typeface="Wingdings" pitchFamily="2" charset="2"/>
              <a:buChar char=""/>
            </a:pPr>
            <a:r>
              <a:rPr lang="en-US" sz="1600" smtClean="0">
                <a:solidFill>
                  <a:srgbClr val="000000"/>
                </a:solidFill>
                <a:ea typeface="ＭＳ Ｐゴシック" pitchFamily="1" charset="-128"/>
              </a:rPr>
              <a:t>Product selection and configuration for operations software and hardware</a:t>
            </a:r>
          </a:p>
        </p:txBody>
      </p:sp>
      <p:sp>
        <p:nvSpPr>
          <p:cNvPr id="21512" name="Rectangle 3"/>
          <p:cNvSpPr>
            <a:spLocks noChangeArrowheads="1"/>
          </p:cNvSpPr>
          <p:nvPr/>
        </p:nvSpPr>
        <p:spPr bwMode="auto">
          <a:xfrm>
            <a:off x="2447925" y="2486025"/>
            <a:ext cx="3421063" cy="4262438"/>
          </a:xfrm>
          <a:prstGeom prst="rect">
            <a:avLst/>
          </a:prstGeom>
          <a:noFill/>
          <a:ln w="9525">
            <a:noFill/>
            <a:miter lim="800000"/>
            <a:headEnd/>
            <a:tailEnd/>
          </a:ln>
        </p:spPr>
        <p:txBody>
          <a:bodyPr lIns="90000" tIns="46800" rIns="90000" bIns="46800"/>
          <a:lstStyle/>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Define service levels with stakeholders</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Implement robust processes for measuring actual service delivery performance</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Provide transparency to agencies as to performance against service levels</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Assess customer satisfaction</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Establish mechanisms to promote open communication with agencies</a:t>
            </a:r>
          </a:p>
        </p:txBody>
      </p:sp>
      <p:sp>
        <p:nvSpPr>
          <p:cNvPr id="21513" name="Text Box 10"/>
          <p:cNvSpPr txBox="1">
            <a:spLocks noChangeArrowheads="1"/>
          </p:cNvSpPr>
          <p:nvPr/>
        </p:nvSpPr>
        <p:spPr bwMode="auto">
          <a:xfrm>
            <a:off x="5994400" y="2506663"/>
            <a:ext cx="2914650" cy="3225800"/>
          </a:xfrm>
          <a:prstGeom prst="rect">
            <a:avLst/>
          </a:prstGeom>
          <a:noFill/>
          <a:ln w="9525" algn="ctr">
            <a:noFill/>
            <a:miter lim="800000"/>
            <a:headEnd/>
            <a:tailEnd/>
          </a:ln>
        </p:spPr>
        <p:txBody>
          <a:bodyPr lIns="90000" tIns="46800" rIns="90000" bIns="46800"/>
          <a:lstStyle/>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Design Goals and Principles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Service Delivery Processes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Service Delivery Tools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Service Delivery Teams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2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None/>
            </a:pPr>
            <a:endParaRPr lang="en-US" sz="1200" kern="1200">
              <a:solidFill>
                <a:srgbClr val="000000"/>
              </a:solidFill>
              <a:latin typeface="Arial" charset="0"/>
              <a:ea typeface="ＭＳ Ｐゴシック" pitchFamily="1" charset="-128"/>
              <a:cs typeface="+mn-cs"/>
            </a:endParaRPr>
          </a:p>
        </p:txBody>
      </p:sp>
      <p:sp>
        <p:nvSpPr>
          <p:cNvPr id="21514" name="Rectangle 9"/>
          <p:cNvSpPr>
            <a:spLocks noChangeArrowheads="1"/>
          </p:cNvSpPr>
          <p:nvPr/>
        </p:nvSpPr>
        <p:spPr bwMode="gray">
          <a:xfrm>
            <a:off x="209550" y="1514475"/>
            <a:ext cx="2276475" cy="893763"/>
          </a:xfrm>
          <a:prstGeom prst="rect">
            <a:avLst/>
          </a:prstGeom>
          <a:solidFill>
            <a:srgbClr val="993366"/>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What does the Service Delivery and Support Model cover?</a:t>
            </a:r>
          </a:p>
        </p:txBody>
      </p:sp>
      <p:sp>
        <p:nvSpPr>
          <p:cNvPr id="21515" name="Rectangle 7"/>
          <p:cNvSpPr>
            <a:spLocks noChangeArrowheads="1"/>
          </p:cNvSpPr>
          <p:nvPr/>
        </p:nvSpPr>
        <p:spPr bwMode="gray">
          <a:xfrm>
            <a:off x="2667000" y="1514475"/>
            <a:ext cx="3171825" cy="896938"/>
          </a:xfrm>
          <a:prstGeom prst="rect">
            <a:avLst/>
          </a:prstGeom>
          <a:solidFill>
            <a:srgbClr val="993366"/>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What are the design principles?</a:t>
            </a:r>
          </a:p>
        </p:txBody>
      </p:sp>
      <p:sp>
        <p:nvSpPr>
          <p:cNvPr id="21516" name="Rectangle 7"/>
          <p:cNvSpPr>
            <a:spLocks noChangeArrowheads="1"/>
          </p:cNvSpPr>
          <p:nvPr/>
        </p:nvSpPr>
        <p:spPr bwMode="gray">
          <a:xfrm>
            <a:off x="6029325" y="1524000"/>
            <a:ext cx="2876550" cy="896938"/>
          </a:xfrm>
          <a:prstGeom prst="rect">
            <a:avLst/>
          </a:prstGeom>
          <a:solidFill>
            <a:srgbClr val="993366"/>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How will this be developed?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ChangeArrowheads="1"/>
          </p:cNvSpPr>
          <p:nvPr/>
        </p:nvSpPr>
        <p:spPr bwMode="gray">
          <a:xfrm rot="5400000">
            <a:off x="5325269" y="3128169"/>
            <a:ext cx="4310062" cy="2876550"/>
          </a:xfrm>
          <a:prstGeom prst="rect">
            <a:avLst/>
          </a:prstGeom>
          <a:gradFill rotWithShape="1">
            <a:gsLst>
              <a:gs pos="0">
                <a:srgbClr val="FFE0C1"/>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endParaRPr lang="en-US" sz="1300" b="1" kern="1200">
              <a:solidFill>
                <a:srgbClr val="000000"/>
              </a:solidFill>
              <a:latin typeface="Arial" charset="0"/>
              <a:ea typeface="ＭＳ Ｐゴシック" pitchFamily="1" charset="-128"/>
              <a:cs typeface="+mn-cs"/>
            </a:endParaRPr>
          </a:p>
        </p:txBody>
      </p:sp>
      <p:sp>
        <p:nvSpPr>
          <p:cNvPr id="22531" name="Rectangle 5"/>
          <p:cNvSpPr>
            <a:spLocks noChangeArrowheads="1"/>
          </p:cNvSpPr>
          <p:nvPr/>
        </p:nvSpPr>
        <p:spPr bwMode="gray">
          <a:xfrm rot="5400000">
            <a:off x="2101057" y="2971006"/>
            <a:ext cx="4310062" cy="3171825"/>
          </a:xfrm>
          <a:prstGeom prst="rect">
            <a:avLst/>
          </a:prstGeom>
          <a:gradFill rotWithShape="1">
            <a:gsLst>
              <a:gs pos="0">
                <a:srgbClr val="FFE0C1"/>
              </a:gs>
              <a:gs pos="100000">
                <a:srgbClr val="FFFFFF"/>
              </a:gs>
            </a:gsLst>
            <a:lin ang="0" scaled="1"/>
          </a:gradFill>
          <a:ln w="9525" algn="ctr">
            <a:noFill/>
            <a:miter lim="800000"/>
            <a:headEnd/>
            <a:tailEnd/>
          </a:ln>
        </p:spPr>
        <p:txBody>
          <a:bodyPr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endParaRPr lang="en-US" sz="1300" b="1" kern="1200">
              <a:solidFill>
                <a:srgbClr val="000000"/>
              </a:solidFill>
              <a:latin typeface="Arial" charset="0"/>
              <a:ea typeface="ＭＳ Ｐゴシック" pitchFamily="1" charset="-128"/>
              <a:cs typeface="+mn-cs"/>
            </a:endParaRPr>
          </a:p>
        </p:txBody>
      </p:sp>
      <p:sp>
        <p:nvSpPr>
          <p:cNvPr id="22532" name="Rectangle 8"/>
          <p:cNvSpPr>
            <a:spLocks noChangeArrowheads="1"/>
          </p:cNvSpPr>
          <p:nvPr/>
        </p:nvSpPr>
        <p:spPr bwMode="gray">
          <a:xfrm rot="5400000">
            <a:off x="-638175" y="3243263"/>
            <a:ext cx="3967163" cy="2274887"/>
          </a:xfrm>
          <a:prstGeom prst="rect">
            <a:avLst/>
          </a:prstGeom>
          <a:gradFill rotWithShape="1">
            <a:gsLst>
              <a:gs pos="0">
                <a:srgbClr val="FFE0C1"/>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endParaRPr lang="en-US" sz="1300" b="1" kern="1200">
              <a:solidFill>
                <a:srgbClr val="000000"/>
              </a:solidFill>
              <a:latin typeface="Arial" charset="0"/>
              <a:ea typeface="ＭＳ Ｐゴシック" pitchFamily="1" charset="-128"/>
              <a:cs typeface="+mn-cs"/>
            </a:endParaRPr>
          </a:p>
        </p:txBody>
      </p:sp>
      <p:sp>
        <p:nvSpPr>
          <p:cNvPr id="22533" name="Rectangle 1"/>
          <p:cNvSpPr>
            <a:spLocks noChangeArrowheads="1"/>
          </p:cNvSpPr>
          <p:nvPr/>
        </p:nvSpPr>
        <p:spPr bwMode="auto">
          <a:xfrm>
            <a:off x="0" y="1371600"/>
            <a:ext cx="9142413" cy="685800"/>
          </a:xfrm>
          <a:prstGeom prst="rect">
            <a:avLst/>
          </a:prstGeom>
          <a:gradFill rotWithShape="0">
            <a:gsLst>
              <a:gs pos="0">
                <a:srgbClr val="959595"/>
              </a:gs>
              <a:gs pos="100000">
                <a:srgbClr val="FFFFFF">
                  <a:alpha val="0"/>
                </a:srgbClr>
              </a:gs>
            </a:gsLst>
            <a:lin ang="5400000" scaled="1"/>
          </a:gradFill>
          <a:ln w="9525">
            <a:noFill/>
            <a:round/>
            <a:headEnd/>
            <a:tailEnd/>
          </a:ln>
        </p:spPr>
        <p:txBody>
          <a:bodyPr wrap="none" anchor="ctr"/>
          <a:lstStyle/>
          <a:p>
            <a:pPr algn="l" rtl="0" fontAlgn="base">
              <a:spcBef>
                <a:spcPct val="0"/>
              </a:spcBef>
              <a:spcAft>
                <a:spcPct val="0"/>
              </a:spcAft>
              <a:buClr>
                <a:srgbClr val="000000"/>
              </a:buClr>
              <a:buSzPct val="100000"/>
              <a:buFont typeface="Times New Roman" pitchFamily="18" charset="0"/>
              <a:buNone/>
            </a:pPr>
            <a:endParaRPr lang="en-US" sz="2000" kern="1200">
              <a:solidFill>
                <a:srgbClr val="FFFFFF"/>
              </a:solidFill>
              <a:latin typeface="Arial" charset="0"/>
              <a:ea typeface="ＭＳ Ｐゴシック" pitchFamily="1" charset="-128"/>
              <a:cs typeface="+mn-cs"/>
            </a:endParaRPr>
          </a:p>
        </p:txBody>
      </p:sp>
      <p:sp>
        <p:nvSpPr>
          <p:cNvPr id="22534" name="Rectangle 2"/>
          <p:cNvSpPr>
            <a:spLocks noGrp="1" noChangeArrowheads="1"/>
          </p:cNvSpPr>
          <p:nvPr>
            <p:ph type="title" idx="4294967295"/>
          </p:nvPr>
        </p:nvSpPr>
        <p:spPr/>
        <p:txBody>
          <a:bodyPr lIns="90000" tIns="46800" rIns="90000" bIns="46800" anchor="t"/>
          <a:lstStyle/>
          <a:p>
            <a:pPr eaLnBrk="1" hangingPunct="1"/>
            <a:r>
              <a:rPr lang="en-US" smtClean="0"/>
              <a:t>CITIServ Target Model Components:</a:t>
            </a:r>
            <a:br>
              <a:rPr lang="en-US" smtClean="0"/>
            </a:br>
            <a:r>
              <a:rPr lang="en-US" i="1" smtClean="0">
                <a:solidFill>
                  <a:schemeClr val="bg2"/>
                </a:solidFill>
              </a:rPr>
              <a:t>Financial Model</a:t>
            </a:r>
          </a:p>
        </p:txBody>
      </p:sp>
      <p:sp>
        <p:nvSpPr>
          <p:cNvPr id="22535" name="Rectangle 3"/>
          <p:cNvSpPr>
            <a:spLocks noChangeArrowheads="1"/>
          </p:cNvSpPr>
          <p:nvPr/>
        </p:nvSpPr>
        <p:spPr bwMode="auto">
          <a:xfrm>
            <a:off x="2495550" y="2486025"/>
            <a:ext cx="3373438" cy="4262438"/>
          </a:xfrm>
          <a:prstGeom prst="rect">
            <a:avLst/>
          </a:prstGeom>
          <a:noFill/>
          <a:ln w="9525">
            <a:noFill/>
            <a:miter lim="800000"/>
            <a:headEnd/>
            <a:tailEnd/>
          </a:ln>
        </p:spPr>
        <p:txBody>
          <a:bodyPr lIns="90000" tIns="46800" rIns="90000" bIns="46800"/>
          <a:lstStyle/>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Agency budgets will not be adversely impacted</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Implement a process for establishing a baseline for IT costs and a financial model for tiered services</a:t>
            </a:r>
          </a:p>
        </p:txBody>
      </p:sp>
      <p:sp>
        <p:nvSpPr>
          <p:cNvPr id="22536" name="Text Box 9"/>
          <p:cNvSpPr txBox="1">
            <a:spLocks noChangeArrowheads="1"/>
          </p:cNvSpPr>
          <p:nvPr/>
        </p:nvSpPr>
        <p:spPr bwMode="auto">
          <a:xfrm>
            <a:off x="6118225" y="2506663"/>
            <a:ext cx="2676525" cy="3378200"/>
          </a:xfrm>
          <a:prstGeom prst="rect">
            <a:avLst/>
          </a:prstGeom>
          <a:noFill/>
          <a:ln w="9525" algn="ctr">
            <a:noFill/>
            <a:miter lim="800000"/>
            <a:headEnd/>
            <a:tailEnd/>
          </a:ln>
        </p:spPr>
        <p:txBody>
          <a:bodyPr lIns="90000" tIns="46800" rIns="90000" bIns="46800"/>
          <a:lstStyle/>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Document Design Goals and Principles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Determine financial / chargeback approach </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Determine forecasting / budgeting model</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Determine asset ownership model</a:t>
            </a:r>
          </a:p>
          <a:p>
            <a:pPr marL="171450" indent="-171450" algn="l" rtl="0" eaLnBrk="0" fontAlgn="base" hangingPunct="0">
              <a:lnSpc>
                <a:spcPct val="80000"/>
              </a:lnSpc>
              <a:spcBef>
                <a:spcPts val="300"/>
              </a:spcBef>
              <a:spcAft>
                <a:spcPct val="0"/>
              </a:spcAft>
              <a:buClr>
                <a:srgbClr val="FF9900"/>
              </a:buClr>
              <a:buFont typeface="Wingdings" pitchFamily="2" charset="2"/>
              <a:buNone/>
            </a:pPr>
            <a:endParaRPr lang="en-US" sz="1600" kern="1200">
              <a:solidFill>
                <a:srgbClr val="000000"/>
              </a:solidFill>
              <a:latin typeface="Arial" charset="0"/>
              <a:ea typeface="ＭＳ Ｐゴシック" pitchFamily="1" charset="-128"/>
              <a:cs typeface="+mn-cs"/>
            </a:endParaRPr>
          </a:p>
        </p:txBody>
      </p:sp>
      <p:sp>
        <p:nvSpPr>
          <p:cNvPr id="22537" name="Rectangle 9"/>
          <p:cNvSpPr>
            <a:spLocks noChangeArrowheads="1"/>
          </p:cNvSpPr>
          <p:nvPr/>
        </p:nvSpPr>
        <p:spPr bwMode="gray">
          <a:xfrm>
            <a:off x="209550" y="1514475"/>
            <a:ext cx="2276475" cy="893763"/>
          </a:xfrm>
          <a:prstGeom prst="rect">
            <a:avLst/>
          </a:prstGeom>
          <a:solidFill>
            <a:srgbClr val="CC6600"/>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What does the Financial Model cover?</a:t>
            </a:r>
          </a:p>
        </p:txBody>
      </p:sp>
      <p:sp>
        <p:nvSpPr>
          <p:cNvPr id="22538" name="Rectangle 7"/>
          <p:cNvSpPr>
            <a:spLocks noChangeArrowheads="1"/>
          </p:cNvSpPr>
          <p:nvPr/>
        </p:nvSpPr>
        <p:spPr bwMode="gray">
          <a:xfrm>
            <a:off x="2667000" y="1514475"/>
            <a:ext cx="3171825" cy="896938"/>
          </a:xfrm>
          <a:prstGeom prst="rect">
            <a:avLst/>
          </a:prstGeom>
          <a:solidFill>
            <a:srgbClr val="CC6600"/>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What are the design principles?</a:t>
            </a:r>
          </a:p>
        </p:txBody>
      </p:sp>
      <p:sp>
        <p:nvSpPr>
          <p:cNvPr id="22539" name="Rectangle 7"/>
          <p:cNvSpPr>
            <a:spLocks noChangeArrowheads="1"/>
          </p:cNvSpPr>
          <p:nvPr/>
        </p:nvSpPr>
        <p:spPr bwMode="gray">
          <a:xfrm>
            <a:off x="6029325" y="1524000"/>
            <a:ext cx="2876550" cy="896938"/>
          </a:xfrm>
          <a:prstGeom prst="rect">
            <a:avLst/>
          </a:prstGeom>
          <a:solidFill>
            <a:srgbClr val="CC6600"/>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FFFFFF"/>
                </a:solidFill>
                <a:latin typeface="Arial" charset="0"/>
                <a:ea typeface="Arial Unicode MS" pitchFamily="34" charset="-128"/>
                <a:cs typeface="Arial Unicode MS" pitchFamily="34" charset="-128"/>
              </a:rPr>
              <a:t>How will this be developed?</a:t>
            </a:r>
          </a:p>
        </p:txBody>
      </p:sp>
      <p:sp>
        <p:nvSpPr>
          <p:cNvPr id="22540" name="Rectangle 3"/>
          <p:cNvSpPr>
            <a:spLocks noChangeArrowheads="1"/>
          </p:cNvSpPr>
          <p:nvPr/>
        </p:nvSpPr>
        <p:spPr bwMode="auto">
          <a:xfrm>
            <a:off x="190500" y="2486025"/>
            <a:ext cx="2259013" cy="3624263"/>
          </a:xfrm>
          <a:prstGeom prst="rect">
            <a:avLst/>
          </a:prstGeom>
          <a:noFill/>
          <a:ln w="9525" algn="ctr">
            <a:noFill/>
            <a:miter lim="800000"/>
            <a:headEnd/>
            <a:tailEnd/>
          </a:ln>
        </p:spPr>
        <p:txBody>
          <a:bodyPr lIns="90000" tIns="46800" rIns="90000" bIns="46800"/>
          <a:lstStyle/>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Processes for collecting ongoing cost information for all CITIServ services so that the total lifecycle cost of services can be accurately compared to the value delivered by those services over time </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New or changed accounting mechanisms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a:spLocks noChangeArrowheads="1"/>
          </p:cNvSpPr>
          <p:nvPr/>
        </p:nvSpPr>
        <p:spPr bwMode="gray">
          <a:xfrm rot="5400000">
            <a:off x="5653881" y="2799557"/>
            <a:ext cx="3652837" cy="2876550"/>
          </a:xfrm>
          <a:prstGeom prst="rect">
            <a:avLst/>
          </a:prstGeom>
          <a:gradFill rotWithShape="1">
            <a:gsLst>
              <a:gs pos="0">
                <a:schemeClr val="accent1"/>
              </a:gs>
              <a:gs pos="100000">
                <a:srgbClr val="FFFFFF"/>
              </a:gs>
            </a:gsLst>
            <a:lin ang="0" scaled="1"/>
          </a:gradFill>
          <a:ln w="9525" algn="ctr">
            <a:noFill/>
            <a:miter lim="800000"/>
            <a:headEnd/>
            <a:tailEnd/>
          </a:ln>
        </p:spPr>
        <p:txBody>
          <a:bodyPr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endParaRPr lang="en-US" sz="1300" b="1" kern="1200">
              <a:solidFill>
                <a:srgbClr val="000000"/>
              </a:solidFill>
              <a:latin typeface="Arial" charset="0"/>
              <a:ea typeface="ＭＳ Ｐゴシック" pitchFamily="1" charset="-128"/>
              <a:cs typeface="+mn-cs"/>
            </a:endParaRPr>
          </a:p>
        </p:txBody>
      </p:sp>
      <p:sp>
        <p:nvSpPr>
          <p:cNvPr id="23555" name="Rectangle 5"/>
          <p:cNvSpPr>
            <a:spLocks noChangeArrowheads="1"/>
          </p:cNvSpPr>
          <p:nvPr/>
        </p:nvSpPr>
        <p:spPr bwMode="gray">
          <a:xfrm rot="5400000">
            <a:off x="2110582" y="2971006"/>
            <a:ext cx="4310062" cy="3171825"/>
          </a:xfrm>
          <a:prstGeom prst="rect">
            <a:avLst/>
          </a:prstGeom>
          <a:gradFill rotWithShape="1">
            <a:gsLst>
              <a:gs pos="0">
                <a:schemeClr val="accent1"/>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endParaRPr lang="en-US" sz="1300" b="1" kern="1200">
              <a:solidFill>
                <a:srgbClr val="000000"/>
              </a:solidFill>
              <a:latin typeface="Arial" charset="0"/>
              <a:ea typeface="ＭＳ Ｐゴシック" pitchFamily="1" charset="-128"/>
              <a:cs typeface="+mn-cs"/>
            </a:endParaRPr>
          </a:p>
        </p:txBody>
      </p:sp>
      <p:sp>
        <p:nvSpPr>
          <p:cNvPr id="23556" name="Rectangle 8"/>
          <p:cNvSpPr>
            <a:spLocks noChangeArrowheads="1"/>
          </p:cNvSpPr>
          <p:nvPr/>
        </p:nvSpPr>
        <p:spPr bwMode="gray">
          <a:xfrm rot="5400000">
            <a:off x="-638175" y="3243263"/>
            <a:ext cx="3967163" cy="2274887"/>
          </a:xfrm>
          <a:prstGeom prst="rect">
            <a:avLst/>
          </a:prstGeom>
          <a:gradFill rotWithShape="1">
            <a:gsLst>
              <a:gs pos="0">
                <a:schemeClr val="accent1"/>
              </a:gs>
              <a:gs pos="100000">
                <a:srgbClr val="FFFFFF"/>
              </a:gs>
            </a:gsLst>
            <a:lin ang="0" scaled="1"/>
          </a:gradFill>
          <a:ln w="9525" algn="ctr">
            <a:noFill/>
            <a:miter lim="800000"/>
            <a:headEnd/>
            <a:tailEnd/>
          </a:ln>
        </p:spPr>
        <p:txBody>
          <a:bodyPr rot="10800000" vert="eaVert" lIns="1253927" tIns="0" rIns="0" bIns="0" anchor="ctr"/>
          <a:lstStyle/>
          <a:p>
            <a:pPr marL="169863" indent="-169863" algn="l" rtl="0" eaLnBrk="0" fontAlgn="base" hangingPunct="0">
              <a:lnSpc>
                <a:spcPct val="89000"/>
              </a:lnSpc>
              <a:spcBef>
                <a:spcPct val="20000"/>
              </a:spcBef>
              <a:spcAft>
                <a:spcPct val="0"/>
              </a:spcAft>
              <a:buClr>
                <a:srgbClr val="FF9900"/>
              </a:buClr>
              <a:buFont typeface="Wingdings" pitchFamily="2" charset="2"/>
              <a:buChar char="§"/>
            </a:pPr>
            <a:endParaRPr lang="en-US" sz="1300" b="1" kern="1200">
              <a:solidFill>
                <a:srgbClr val="000000"/>
              </a:solidFill>
              <a:latin typeface="Arial" charset="0"/>
              <a:ea typeface="ＭＳ Ｐゴシック" pitchFamily="1" charset="-128"/>
              <a:cs typeface="+mn-cs"/>
            </a:endParaRPr>
          </a:p>
        </p:txBody>
      </p:sp>
      <p:sp>
        <p:nvSpPr>
          <p:cNvPr id="23557" name="Rectangle 1"/>
          <p:cNvSpPr>
            <a:spLocks noChangeArrowheads="1"/>
          </p:cNvSpPr>
          <p:nvPr/>
        </p:nvSpPr>
        <p:spPr bwMode="auto">
          <a:xfrm>
            <a:off x="0" y="1371600"/>
            <a:ext cx="9142413" cy="685800"/>
          </a:xfrm>
          <a:prstGeom prst="rect">
            <a:avLst/>
          </a:prstGeom>
          <a:gradFill rotWithShape="0">
            <a:gsLst>
              <a:gs pos="0">
                <a:srgbClr val="959595"/>
              </a:gs>
              <a:gs pos="100000">
                <a:srgbClr val="FFFFFF">
                  <a:alpha val="0"/>
                </a:srgbClr>
              </a:gs>
            </a:gsLst>
            <a:lin ang="5400000" scaled="1"/>
          </a:gradFill>
          <a:ln w="9525">
            <a:noFill/>
            <a:round/>
            <a:headEnd/>
            <a:tailEnd/>
          </a:ln>
        </p:spPr>
        <p:txBody>
          <a:bodyPr wrap="none" anchor="ctr"/>
          <a:lstStyle/>
          <a:p>
            <a:pPr algn="l" rtl="0" fontAlgn="base">
              <a:spcBef>
                <a:spcPct val="0"/>
              </a:spcBef>
              <a:spcAft>
                <a:spcPct val="0"/>
              </a:spcAft>
              <a:buClr>
                <a:srgbClr val="000000"/>
              </a:buClr>
              <a:buSzPct val="100000"/>
              <a:buFont typeface="Times New Roman" pitchFamily="18" charset="0"/>
              <a:buNone/>
            </a:pPr>
            <a:endParaRPr lang="en-US" sz="2000" kern="1200">
              <a:solidFill>
                <a:srgbClr val="FFFFFF"/>
              </a:solidFill>
              <a:latin typeface="Arial" charset="0"/>
              <a:ea typeface="ＭＳ Ｐゴシック" pitchFamily="1" charset="-128"/>
              <a:cs typeface="+mn-cs"/>
            </a:endParaRPr>
          </a:p>
        </p:txBody>
      </p:sp>
      <p:sp>
        <p:nvSpPr>
          <p:cNvPr id="23558" name="Rectangle 2"/>
          <p:cNvSpPr>
            <a:spLocks noGrp="1" noChangeArrowheads="1"/>
          </p:cNvSpPr>
          <p:nvPr>
            <p:ph type="title" idx="4294967295"/>
          </p:nvPr>
        </p:nvSpPr>
        <p:spPr/>
        <p:txBody>
          <a:bodyPr lIns="90000" tIns="46800" rIns="90000" bIns="46800" anchor="t"/>
          <a:lstStyle/>
          <a:p>
            <a:pPr eaLnBrk="1" hangingPunct="1"/>
            <a:r>
              <a:rPr lang="en-US" smtClean="0"/>
              <a:t>CITIServ Target Model Components:</a:t>
            </a:r>
            <a:br>
              <a:rPr lang="en-US" smtClean="0"/>
            </a:br>
            <a:r>
              <a:rPr lang="en-US" i="1" smtClean="0">
                <a:solidFill>
                  <a:schemeClr val="bg2"/>
                </a:solidFill>
              </a:rPr>
              <a:t>Transition Model</a:t>
            </a:r>
          </a:p>
        </p:txBody>
      </p:sp>
      <p:sp>
        <p:nvSpPr>
          <p:cNvPr id="23559" name="Rectangle 3"/>
          <p:cNvSpPr>
            <a:spLocks noChangeArrowheads="1"/>
          </p:cNvSpPr>
          <p:nvPr/>
        </p:nvSpPr>
        <p:spPr bwMode="auto">
          <a:xfrm>
            <a:off x="2390775" y="2447925"/>
            <a:ext cx="3497263" cy="4262438"/>
          </a:xfrm>
          <a:prstGeom prst="rect">
            <a:avLst/>
          </a:prstGeom>
          <a:noFill/>
          <a:ln w="9525">
            <a:noFill/>
            <a:miter lim="800000"/>
            <a:headEnd/>
            <a:tailEnd/>
          </a:ln>
        </p:spPr>
        <p:txBody>
          <a:bodyPr lIns="90000" tIns="46800" rIns="90000" bIns="46800"/>
          <a:lstStyle/>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Collaborate with agencies to determine the best plan for the integration of agency IT services and resources</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Manage transition activities using ITIL best practices</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Transition to the target state will be managed so that agencies do not experience a deterioration in services</a:t>
            </a: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571500" lvl="1" indent="-22860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Agencies will provide CITIServ with access to facilities and systems, as well as access to technical documentation, service/ performance data and cost data</a:t>
            </a:r>
          </a:p>
          <a:p>
            <a:pPr marL="571500" lvl="1" indent="-228600" algn="l" rtl="0" eaLnBrk="0" fontAlgn="base" hangingPunct="0">
              <a:lnSpc>
                <a:spcPct val="80000"/>
              </a:lnSpc>
              <a:spcBef>
                <a:spcPts val="300"/>
              </a:spcBef>
              <a:spcAft>
                <a:spcPct val="0"/>
              </a:spcAft>
              <a:buClr>
                <a:srgbClr val="FF9900"/>
              </a:buClr>
              <a:buFont typeface="Wingdings" pitchFamily="2" charset="2"/>
              <a:buNone/>
            </a:pPr>
            <a:endParaRPr lang="en-US" sz="1400" kern="1200">
              <a:solidFill>
                <a:srgbClr val="000000"/>
              </a:solidFill>
              <a:latin typeface="Arial" charset="0"/>
              <a:ea typeface="ＭＳ Ｐゴシック" pitchFamily="1" charset="-128"/>
              <a:cs typeface="+mn-cs"/>
            </a:endParaRPr>
          </a:p>
        </p:txBody>
      </p:sp>
      <p:sp>
        <p:nvSpPr>
          <p:cNvPr id="23560" name="Text Box 8"/>
          <p:cNvSpPr txBox="1">
            <a:spLocks noChangeArrowheads="1"/>
          </p:cNvSpPr>
          <p:nvPr/>
        </p:nvSpPr>
        <p:spPr bwMode="auto">
          <a:xfrm>
            <a:off x="6042025" y="2411413"/>
            <a:ext cx="2886075" cy="3590925"/>
          </a:xfrm>
          <a:prstGeom prst="rect">
            <a:avLst/>
          </a:prstGeom>
          <a:noFill/>
          <a:ln w="9525" algn="ctr">
            <a:noFill/>
            <a:miter lim="800000"/>
            <a:headEnd/>
            <a:tailEnd/>
          </a:ln>
        </p:spPr>
        <p:txBody>
          <a:bodyPr lIns="90000" tIns="46800" rIns="90000" bIns="46800"/>
          <a:lstStyle/>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Document Design Goals and Principles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Services Transition Model</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Application Transition Options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Staffing Model Options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Measuring Progress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Contingency Planning Options</a:t>
            </a:r>
          </a:p>
          <a:p>
            <a:pPr marL="171450" indent="-171450" algn="l" rtl="0" eaLnBrk="0" fontAlgn="base" hangingPunct="0">
              <a:lnSpc>
                <a:spcPct val="80000"/>
              </a:lnSpc>
              <a:spcBef>
                <a:spcPts val="300"/>
              </a:spcBef>
              <a:spcAft>
                <a:spcPct val="0"/>
              </a:spcAft>
              <a:buClr>
                <a:srgbClr val="FF9900"/>
              </a:buClr>
              <a:buFont typeface="Wingdings" pitchFamily="2" charset="2"/>
              <a:buChar char=""/>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Transition Pacing Approach</a:t>
            </a:r>
          </a:p>
          <a:p>
            <a:pPr marL="171450" indent="-171450" algn="l" rtl="0" eaLnBrk="0" fontAlgn="base" hangingPunct="0">
              <a:lnSpc>
                <a:spcPct val="80000"/>
              </a:lnSpc>
              <a:spcBef>
                <a:spcPts val="300"/>
              </a:spcBef>
              <a:spcAft>
                <a:spcPct val="0"/>
              </a:spcAft>
              <a:buClr>
                <a:srgbClr val="FF9900"/>
              </a:buClr>
              <a:buFont typeface="Wingdings" pitchFamily="2" charset="2"/>
              <a:buNone/>
            </a:pPr>
            <a:r>
              <a:rPr lang="en-US" sz="1600" kern="1200">
                <a:solidFill>
                  <a:srgbClr val="000000"/>
                </a:solidFill>
                <a:latin typeface="Arial" charset="0"/>
                <a:ea typeface="ＭＳ Ｐゴシック" pitchFamily="1" charset="-128"/>
                <a:cs typeface="+mn-cs"/>
              </a:rPr>
              <a:t> </a:t>
            </a: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Deployment Planning</a:t>
            </a:r>
          </a:p>
        </p:txBody>
      </p:sp>
      <p:sp>
        <p:nvSpPr>
          <p:cNvPr id="23561" name="Rectangle 9"/>
          <p:cNvSpPr>
            <a:spLocks noChangeArrowheads="1"/>
          </p:cNvSpPr>
          <p:nvPr/>
        </p:nvSpPr>
        <p:spPr bwMode="gray">
          <a:xfrm>
            <a:off x="209550" y="1514475"/>
            <a:ext cx="2276475" cy="893763"/>
          </a:xfrm>
          <a:prstGeom prst="rect">
            <a:avLst/>
          </a:prstGeom>
          <a:solidFill>
            <a:srgbClr val="68BAC0"/>
          </a:solidFill>
          <a:ln w="9525" algn="ctr">
            <a:noFill/>
            <a:miter lim="800000"/>
            <a:headEnd/>
            <a:tailEnd/>
          </a:ln>
        </p:spPr>
        <p:txBody>
          <a:bodyPr lIns="86478" tIns="43239" rIns="86478" bIns="43239"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000000"/>
                </a:solidFill>
                <a:latin typeface="Arial" charset="0"/>
                <a:ea typeface="Arial Unicode MS" pitchFamily="34" charset="-128"/>
                <a:cs typeface="Arial Unicode MS" pitchFamily="34" charset="-128"/>
              </a:rPr>
              <a:t>What does the Transition Model cover?</a:t>
            </a:r>
          </a:p>
        </p:txBody>
      </p:sp>
      <p:sp>
        <p:nvSpPr>
          <p:cNvPr id="23562" name="Rectangle 7"/>
          <p:cNvSpPr>
            <a:spLocks noChangeArrowheads="1"/>
          </p:cNvSpPr>
          <p:nvPr/>
        </p:nvSpPr>
        <p:spPr bwMode="auto">
          <a:xfrm>
            <a:off x="2667000" y="1514475"/>
            <a:ext cx="3171825" cy="896938"/>
          </a:xfrm>
          <a:prstGeom prst="rect">
            <a:avLst/>
          </a:prstGeom>
          <a:solidFill>
            <a:srgbClr val="68BAC0"/>
          </a:solidFill>
          <a:ln w="9525" algn="ctr">
            <a:noFill/>
            <a:miter lim="800000"/>
            <a:headEnd/>
            <a:tailEnd/>
          </a:ln>
        </p:spPr>
        <p:txBody>
          <a:bodyPr wrap="none"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000000"/>
                </a:solidFill>
                <a:latin typeface="Arial" charset="0"/>
                <a:ea typeface="Arial Unicode MS" pitchFamily="34" charset="-128"/>
                <a:cs typeface="Arial Unicode MS" pitchFamily="34" charset="-128"/>
              </a:rPr>
              <a:t>What are the design principles?</a:t>
            </a:r>
          </a:p>
        </p:txBody>
      </p:sp>
      <p:sp>
        <p:nvSpPr>
          <p:cNvPr id="23563" name="Rectangle 7"/>
          <p:cNvSpPr>
            <a:spLocks noChangeArrowheads="1"/>
          </p:cNvSpPr>
          <p:nvPr/>
        </p:nvSpPr>
        <p:spPr bwMode="auto">
          <a:xfrm>
            <a:off x="6029325" y="1524000"/>
            <a:ext cx="2876550" cy="896938"/>
          </a:xfrm>
          <a:prstGeom prst="rect">
            <a:avLst/>
          </a:prstGeom>
          <a:solidFill>
            <a:srgbClr val="68BAC0"/>
          </a:solidFill>
          <a:ln w="9525" algn="ctr">
            <a:noFill/>
            <a:miter lim="800000"/>
            <a:headEnd/>
            <a:tailEnd/>
          </a:ln>
        </p:spPr>
        <p:txBody>
          <a:bodyPr wrap="none" anchor="ctr"/>
          <a:lstStyle/>
          <a:p>
            <a:pPr algn="ctr" defTabSz="865188" rtl="0" eaLnBrk="0" fontAlgn="base" hangingPunct="0">
              <a:lnSpc>
                <a:spcPct val="90000"/>
              </a:lnSpc>
              <a:spcBef>
                <a:spcPct val="35000"/>
              </a:spcBef>
              <a:spcAft>
                <a:spcPct val="0"/>
              </a:spcAft>
              <a:buClr>
                <a:srgbClr val="074B88"/>
              </a:buClr>
              <a:buSzPct val="80000"/>
              <a:buFont typeface="Wingdings" pitchFamily="2" charset="2"/>
              <a:buNone/>
            </a:pPr>
            <a:r>
              <a:rPr lang="en-GB" sz="1400" b="1" kern="1200">
                <a:solidFill>
                  <a:srgbClr val="000000"/>
                </a:solidFill>
                <a:latin typeface="Arial" charset="0"/>
                <a:ea typeface="Arial Unicode MS" pitchFamily="34" charset="-128"/>
                <a:cs typeface="Arial Unicode MS" pitchFamily="34" charset="-128"/>
              </a:rPr>
              <a:t>How will this be developed?</a:t>
            </a:r>
          </a:p>
        </p:txBody>
      </p:sp>
      <p:sp>
        <p:nvSpPr>
          <p:cNvPr id="23564" name="Rectangle 3"/>
          <p:cNvSpPr>
            <a:spLocks noChangeArrowheads="1"/>
          </p:cNvSpPr>
          <p:nvPr/>
        </p:nvSpPr>
        <p:spPr bwMode="auto">
          <a:xfrm>
            <a:off x="228600" y="2505075"/>
            <a:ext cx="2220913" cy="3624263"/>
          </a:xfrm>
          <a:prstGeom prst="rect">
            <a:avLst/>
          </a:prstGeom>
          <a:noFill/>
          <a:ln w="9525" algn="ctr">
            <a:noFill/>
            <a:miter lim="800000"/>
            <a:headEnd/>
            <a:tailEnd/>
          </a:ln>
        </p:spPr>
        <p:txBody>
          <a:bodyPr lIns="90000" tIns="46800" rIns="90000" bIns="46800"/>
          <a:lstStyle/>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Framework for coordinating all aspects of the migration to CITIServ</a:t>
            </a:r>
          </a:p>
          <a:p>
            <a:pPr marL="171450" indent="-171450" algn="l" rtl="0" eaLnBrk="0" fontAlgn="base" hangingPunct="0">
              <a:lnSpc>
                <a:spcPct val="80000"/>
              </a:lnSpc>
              <a:spcBef>
                <a:spcPts val="300"/>
              </a:spcBef>
              <a:spcAft>
                <a:spcPct val="0"/>
              </a:spcAft>
              <a:buClr>
                <a:srgbClr val="FF9900"/>
              </a:buClr>
              <a:buFont typeface="Wingdings" pitchFamily="2" charset="2"/>
              <a:buNone/>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Collaborative approach to all transition considerations across people, processes and technology </a:t>
            </a:r>
          </a:p>
          <a:p>
            <a:pPr marL="171450" indent="-171450" algn="l" rtl="0" eaLnBrk="0" fontAlgn="base" hangingPunct="0">
              <a:lnSpc>
                <a:spcPct val="80000"/>
              </a:lnSpc>
              <a:spcBef>
                <a:spcPts val="300"/>
              </a:spcBef>
              <a:spcAft>
                <a:spcPct val="0"/>
              </a:spcAft>
              <a:buClr>
                <a:srgbClr val="FF9900"/>
              </a:buClr>
              <a:buFont typeface="Wingdings" pitchFamily="2" charset="2"/>
              <a:buNone/>
            </a:pPr>
            <a:endParaRPr lang="en-US" sz="1600" kern="1200">
              <a:solidFill>
                <a:srgbClr val="000000"/>
              </a:solidFill>
              <a:latin typeface="Arial" charset="0"/>
              <a:ea typeface="ＭＳ Ｐゴシック" pitchFamily="1" charset="-128"/>
              <a:cs typeface="+mn-cs"/>
            </a:endParaRPr>
          </a:p>
          <a:p>
            <a:pPr marL="171450" indent="-171450" algn="l" rtl="0" eaLnBrk="0" fontAlgn="base" hangingPunct="0">
              <a:lnSpc>
                <a:spcPct val="80000"/>
              </a:lnSpc>
              <a:spcBef>
                <a:spcPts val="300"/>
              </a:spcBef>
              <a:spcAft>
                <a:spcPct val="0"/>
              </a:spcAft>
              <a:buClr>
                <a:srgbClr val="FF9900"/>
              </a:buClr>
              <a:buFont typeface="Wingdings" pitchFamily="2" charset="2"/>
              <a:buChar char=""/>
            </a:pPr>
            <a:r>
              <a:rPr lang="en-US" sz="1600" kern="1200">
                <a:solidFill>
                  <a:srgbClr val="000000"/>
                </a:solidFill>
                <a:latin typeface="Arial" charset="0"/>
                <a:ea typeface="ＭＳ Ｐゴシック" pitchFamily="1" charset="-128"/>
                <a:cs typeface="+mn-cs"/>
              </a:rPr>
              <a:t>Comprehensive planning to minimize risk and disruption while ensure a successful migration</a:t>
            </a:r>
            <a:r>
              <a:rPr lang="en-US" sz="1400" kern="1200">
                <a:solidFill>
                  <a:srgbClr val="000000"/>
                </a:solidFill>
                <a:latin typeface="Arial" charset="0"/>
                <a:ea typeface="ＭＳ Ｐゴシック" pitchFamily="1" charset="-128"/>
                <a:cs typeface="+mn-cs"/>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a:srcRect/>
          <a:stretch>
            <a:fillRect/>
          </a:stretch>
        </p:blipFill>
        <p:spPr bwMode="auto">
          <a:xfrm>
            <a:off x="5556250" y="1704975"/>
            <a:ext cx="2743200" cy="2228850"/>
          </a:xfrm>
          <a:prstGeom prst="rect">
            <a:avLst/>
          </a:prstGeom>
          <a:noFill/>
          <a:ln w="9525">
            <a:noFill/>
            <a:miter lim="800000"/>
            <a:headEnd/>
            <a:tailEnd/>
          </a:ln>
        </p:spPr>
      </p:pic>
      <p:sp>
        <p:nvSpPr>
          <p:cNvPr id="24579" name="Rectangle 4"/>
          <p:cNvSpPr>
            <a:spLocks noGrp="1" noChangeArrowheads="1"/>
          </p:cNvSpPr>
          <p:nvPr>
            <p:ph type="title" idx="4294967295"/>
          </p:nvPr>
        </p:nvSpPr>
        <p:spPr/>
        <p:txBody>
          <a:bodyPr anchor="t"/>
          <a:lstStyle/>
          <a:p>
            <a:pPr eaLnBrk="1" hangingPunct="1"/>
            <a:r>
              <a:rPr lang="en-US" smtClean="0"/>
              <a:t>Closing Comments:  Agencies Will Benefit </a:t>
            </a:r>
            <a:br>
              <a:rPr lang="en-US" smtClean="0"/>
            </a:br>
            <a:r>
              <a:rPr lang="en-US" smtClean="0"/>
              <a:t>from CITIServ Customer Experience Improvements</a:t>
            </a:r>
          </a:p>
        </p:txBody>
      </p:sp>
      <p:sp>
        <p:nvSpPr>
          <p:cNvPr id="24580" name="Rectangle 30"/>
          <p:cNvSpPr>
            <a:spLocks noChangeArrowheads="1"/>
          </p:cNvSpPr>
          <p:nvPr/>
        </p:nvSpPr>
        <p:spPr bwMode="auto">
          <a:xfrm>
            <a:off x="504825" y="1590675"/>
            <a:ext cx="4151313" cy="4510088"/>
          </a:xfrm>
          <a:prstGeom prst="rect">
            <a:avLst/>
          </a:prstGeom>
          <a:noFill/>
          <a:ln w="9525">
            <a:noFill/>
            <a:miter lim="800000"/>
            <a:headEnd/>
            <a:tailEnd/>
          </a:ln>
        </p:spPr>
        <p:txBody>
          <a:bodyPr>
            <a:spAutoFit/>
          </a:bodyPr>
          <a:lstStyle/>
          <a:p>
            <a:pPr marL="225425" indent="-225425" algn="l" rtl="0" fontAlgn="base">
              <a:spcBef>
                <a:spcPct val="0"/>
              </a:spcBef>
              <a:spcAft>
                <a:spcPct val="0"/>
              </a:spcAft>
            </a:pPr>
            <a:r>
              <a:rPr lang="en-US" b="1" kern="1200">
                <a:solidFill>
                  <a:srgbClr val="000000"/>
                </a:solidFill>
                <a:latin typeface="Arial" charset="0"/>
                <a:ea typeface="ＭＳ Ｐゴシック" pitchFamily="1" charset="-128"/>
                <a:cs typeface="+mn-cs"/>
              </a:rPr>
              <a:t>CITIServ will provide an improved Agency “IT customer experience”</a:t>
            </a:r>
          </a:p>
          <a:p>
            <a:pPr marL="225425" indent="-225425" algn="l" rtl="0" fontAlgn="base">
              <a:lnSpc>
                <a:spcPct val="110000"/>
              </a:lnSpc>
              <a:spcBef>
                <a:spcPct val="0"/>
              </a:spcBef>
              <a:spcAft>
                <a:spcPct val="0"/>
              </a:spcAft>
            </a:pPr>
            <a:endParaRPr lang="en-US" b="1" kern="1200">
              <a:solidFill>
                <a:srgbClr val="000000"/>
              </a:solidFill>
              <a:latin typeface="Arial" charset="0"/>
              <a:ea typeface="ＭＳ Ｐゴシック" pitchFamily="1" charset="-128"/>
              <a:cs typeface="+mn-cs"/>
            </a:endParaRPr>
          </a:p>
          <a:p>
            <a:pPr marL="225425" indent="-225425" algn="l" rtl="0" fontAlgn="base">
              <a:lnSpc>
                <a:spcPct val="110000"/>
              </a:lnSpc>
              <a:spcBef>
                <a:spcPct val="0"/>
              </a:spcBef>
              <a:spcAft>
                <a:spcPct val="0"/>
              </a:spcAft>
              <a:buClr>
                <a:srgbClr val="FFC000"/>
              </a:buClr>
              <a:buFont typeface="Wingdings" pitchFamily="2" charset="2"/>
              <a:buChar char="q"/>
            </a:pPr>
            <a:r>
              <a:rPr lang="en-US" sz="1400" b="1" kern="1200">
                <a:solidFill>
                  <a:srgbClr val="000000"/>
                </a:solidFill>
                <a:latin typeface="Arial" charset="0"/>
                <a:ea typeface="ＭＳ Ｐゴシック" pitchFamily="1" charset="-128"/>
                <a:cs typeface="+mn-cs"/>
              </a:rPr>
              <a:t>Defined IT services and service levels</a:t>
            </a:r>
          </a:p>
          <a:p>
            <a:pPr marL="225425" indent="-225425" algn="l" rtl="0" fontAlgn="base">
              <a:lnSpc>
                <a:spcPct val="110000"/>
              </a:lnSpc>
              <a:spcBef>
                <a:spcPct val="0"/>
              </a:spcBef>
              <a:spcAft>
                <a:spcPct val="0"/>
              </a:spcAft>
              <a:buClr>
                <a:srgbClr val="FFC0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225425" indent="-225425" algn="l" rtl="0" fontAlgn="base">
              <a:lnSpc>
                <a:spcPct val="110000"/>
              </a:lnSpc>
              <a:spcBef>
                <a:spcPct val="0"/>
              </a:spcBef>
              <a:spcAft>
                <a:spcPct val="0"/>
              </a:spcAft>
              <a:buClr>
                <a:srgbClr val="FFC000"/>
              </a:buClr>
              <a:buFont typeface="Wingdings" pitchFamily="2" charset="2"/>
              <a:buChar char="q"/>
            </a:pPr>
            <a:r>
              <a:rPr lang="en-US" sz="1400" b="1" kern="1200">
                <a:solidFill>
                  <a:srgbClr val="000000"/>
                </a:solidFill>
                <a:latin typeface="Arial" charset="0"/>
                <a:ea typeface="ＭＳ Ｐゴシック" pitchFamily="1" charset="-128"/>
                <a:cs typeface="+mn-cs"/>
              </a:rPr>
              <a:t>Relationship management</a:t>
            </a:r>
          </a:p>
          <a:p>
            <a:pPr marL="225425" indent="-225425" algn="l" rtl="0" fontAlgn="base">
              <a:lnSpc>
                <a:spcPct val="110000"/>
              </a:lnSpc>
              <a:spcBef>
                <a:spcPct val="0"/>
              </a:spcBef>
              <a:spcAft>
                <a:spcPct val="0"/>
              </a:spcAft>
              <a:buClr>
                <a:srgbClr val="FFC0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225425" indent="-225425" algn="l" rtl="0" fontAlgn="base">
              <a:lnSpc>
                <a:spcPct val="110000"/>
              </a:lnSpc>
              <a:spcBef>
                <a:spcPct val="0"/>
              </a:spcBef>
              <a:spcAft>
                <a:spcPct val="0"/>
              </a:spcAft>
              <a:buClr>
                <a:srgbClr val="FFC000"/>
              </a:buClr>
              <a:buFont typeface="Wingdings" pitchFamily="2" charset="2"/>
              <a:buChar char="q"/>
            </a:pPr>
            <a:r>
              <a:rPr lang="en-US" sz="1400" b="1" kern="1200">
                <a:solidFill>
                  <a:srgbClr val="000000"/>
                </a:solidFill>
                <a:latin typeface="Arial" charset="0"/>
                <a:ea typeface="ＭＳ Ｐゴシック" pitchFamily="1" charset="-128"/>
                <a:cs typeface="+mn-cs"/>
              </a:rPr>
              <a:t>Customized and transparent agency-specific dashboards that provide:</a:t>
            </a:r>
          </a:p>
          <a:p>
            <a:pPr marL="225425" indent="-225425" algn="l" rtl="0" fontAlgn="base">
              <a:lnSpc>
                <a:spcPct val="110000"/>
              </a:lnSpc>
              <a:spcBef>
                <a:spcPct val="0"/>
              </a:spcBef>
              <a:spcAft>
                <a:spcPct val="0"/>
              </a:spcAft>
              <a:buClr>
                <a:srgbClr val="FFC0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225425" indent="-225425" algn="l" rtl="0" fontAlgn="base">
              <a:lnSpc>
                <a:spcPct val="110000"/>
              </a:lnSpc>
              <a:spcBef>
                <a:spcPct val="0"/>
              </a:spcBef>
              <a:spcAft>
                <a:spcPct val="0"/>
              </a:spcAft>
            </a:pPr>
            <a:endParaRPr lang="en-US" sz="400" b="1" kern="1200">
              <a:solidFill>
                <a:srgbClr val="000000"/>
              </a:solidFill>
              <a:latin typeface="Arial" charset="0"/>
              <a:ea typeface="ＭＳ Ｐゴシック" pitchFamily="1" charset="-128"/>
              <a:cs typeface="+mn-cs"/>
            </a:endParaRPr>
          </a:p>
          <a:p>
            <a:pPr marL="742950" lvl="1" indent="-285750" algn="l" rtl="0" fontAlgn="base">
              <a:lnSpc>
                <a:spcPct val="110000"/>
              </a:lnSpc>
              <a:spcBef>
                <a:spcPct val="0"/>
              </a:spcBef>
              <a:spcAft>
                <a:spcPct val="0"/>
              </a:spcAft>
              <a:buClr>
                <a:srgbClr val="FFC000"/>
              </a:buClr>
              <a:buFont typeface="Wingdings" pitchFamily="2" charset="2"/>
              <a:buChar char="q"/>
            </a:pPr>
            <a:r>
              <a:rPr lang="en-US" sz="1400" b="1" kern="1200">
                <a:solidFill>
                  <a:srgbClr val="000000"/>
                </a:solidFill>
                <a:latin typeface="Arial" charset="0"/>
                <a:ea typeface="ＭＳ Ｐゴシック" pitchFamily="1" charset="-128"/>
                <a:cs typeface="+mn-cs"/>
              </a:rPr>
              <a:t>The state of agency systems</a:t>
            </a:r>
          </a:p>
          <a:p>
            <a:pPr marL="742950" lvl="1" indent="-285750" algn="l" rtl="0" fontAlgn="base">
              <a:lnSpc>
                <a:spcPct val="110000"/>
              </a:lnSpc>
              <a:spcBef>
                <a:spcPct val="0"/>
              </a:spcBef>
              <a:spcAft>
                <a:spcPct val="0"/>
              </a:spcAft>
              <a:buClr>
                <a:srgbClr val="FFC0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742950" lvl="1" indent="-285750" algn="l" rtl="0" fontAlgn="base">
              <a:lnSpc>
                <a:spcPct val="110000"/>
              </a:lnSpc>
              <a:spcBef>
                <a:spcPct val="0"/>
              </a:spcBef>
              <a:spcAft>
                <a:spcPct val="0"/>
              </a:spcAft>
              <a:buClr>
                <a:srgbClr val="FFC000"/>
              </a:buClr>
              <a:buFont typeface="Wingdings" pitchFamily="2" charset="2"/>
              <a:buChar char="q"/>
            </a:pPr>
            <a:r>
              <a:rPr lang="en-US" sz="1400" b="1" kern="1200">
                <a:solidFill>
                  <a:srgbClr val="000000"/>
                </a:solidFill>
                <a:latin typeface="Arial" charset="0"/>
                <a:ea typeface="ＭＳ Ｐゴシック" pitchFamily="1" charset="-128"/>
                <a:cs typeface="+mn-cs"/>
              </a:rPr>
              <a:t>CITIServ performance vs. service levels</a:t>
            </a:r>
          </a:p>
          <a:p>
            <a:pPr marL="742950" lvl="1" indent="-285750" algn="l" rtl="0" fontAlgn="base">
              <a:lnSpc>
                <a:spcPct val="110000"/>
              </a:lnSpc>
              <a:spcBef>
                <a:spcPct val="0"/>
              </a:spcBef>
              <a:spcAft>
                <a:spcPct val="0"/>
              </a:spcAft>
              <a:buClr>
                <a:srgbClr val="FFC0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742950" lvl="1" indent="-285750" algn="l" rtl="0" fontAlgn="base">
              <a:lnSpc>
                <a:spcPct val="110000"/>
              </a:lnSpc>
              <a:spcBef>
                <a:spcPct val="0"/>
              </a:spcBef>
              <a:spcAft>
                <a:spcPct val="0"/>
              </a:spcAft>
              <a:buClr>
                <a:srgbClr val="FFC000"/>
              </a:buClr>
              <a:buFont typeface="Wingdings" pitchFamily="2" charset="2"/>
              <a:buChar char="q"/>
            </a:pPr>
            <a:r>
              <a:rPr lang="en-US" sz="1400" b="1" kern="1200">
                <a:solidFill>
                  <a:srgbClr val="000000"/>
                </a:solidFill>
                <a:latin typeface="Arial" charset="0"/>
                <a:ea typeface="ＭＳ Ｐゴシック" pitchFamily="1" charset="-128"/>
                <a:cs typeface="+mn-cs"/>
              </a:rPr>
              <a:t>Other critical metrics as agreed upon</a:t>
            </a:r>
          </a:p>
          <a:p>
            <a:pPr marL="225425" indent="-225425" algn="l" rtl="0" fontAlgn="base">
              <a:lnSpc>
                <a:spcPct val="110000"/>
              </a:lnSpc>
              <a:spcBef>
                <a:spcPct val="0"/>
              </a:spcBef>
              <a:spcAft>
                <a:spcPct val="0"/>
              </a:spcAft>
              <a:buClr>
                <a:srgbClr val="FFC000"/>
              </a:buClr>
              <a:buFont typeface="Wingdings" pitchFamily="2" charset="2"/>
              <a:buChar char="q"/>
            </a:pPr>
            <a:endParaRPr lang="en-US" sz="1400" b="1" kern="1200">
              <a:solidFill>
                <a:srgbClr val="000000"/>
              </a:solidFill>
              <a:latin typeface="Arial" charset="0"/>
              <a:ea typeface="ＭＳ Ｐゴシック" pitchFamily="1" charset="-128"/>
              <a:cs typeface="+mn-cs"/>
            </a:endParaRPr>
          </a:p>
          <a:p>
            <a:pPr marL="225425" indent="-225425" algn="l" rtl="0" fontAlgn="base">
              <a:lnSpc>
                <a:spcPct val="110000"/>
              </a:lnSpc>
              <a:spcBef>
                <a:spcPct val="0"/>
              </a:spcBef>
              <a:spcAft>
                <a:spcPct val="0"/>
              </a:spcAft>
              <a:buClr>
                <a:srgbClr val="FFC000"/>
              </a:buClr>
              <a:buFont typeface="Wingdings" pitchFamily="2" charset="2"/>
              <a:buNone/>
            </a:pPr>
            <a:endParaRPr lang="en-US" sz="1400" b="1" kern="1200">
              <a:solidFill>
                <a:srgbClr val="000000"/>
              </a:solidFill>
              <a:latin typeface="Arial" charset="0"/>
              <a:ea typeface="ＭＳ Ｐゴシック" pitchFamily="1" charset="-128"/>
              <a:cs typeface="+mn-cs"/>
            </a:endParaRPr>
          </a:p>
        </p:txBody>
      </p:sp>
      <p:pic>
        <p:nvPicPr>
          <p:cNvPr id="24581" name="Picture 8"/>
          <p:cNvPicPr>
            <a:picLocks noChangeAspect="1" noChangeArrowheads="1"/>
          </p:cNvPicPr>
          <p:nvPr/>
        </p:nvPicPr>
        <p:blipFill>
          <a:blip r:embed="rId4"/>
          <a:srcRect/>
          <a:stretch>
            <a:fillRect/>
          </a:stretch>
        </p:blipFill>
        <p:spPr bwMode="auto">
          <a:xfrm>
            <a:off x="4994275" y="3228975"/>
            <a:ext cx="2532063" cy="2144713"/>
          </a:xfrm>
          <a:prstGeom prst="rect">
            <a:avLst/>
          </a:prstGeom>
          <a:noFill/>
          <a:ln w="9525">
            <a:noFill/>
            <a:miter lim="800000"/>
            <a:headEnd/>
            <a:tailEnd/>
          </a:ln>
        </p:spPr>
      </p:pic>
      <p:pic>
        <p:nvPicPr>
          <p:cNvPr id="24582" name="Picture 9"/>
          <p:cNvPicPr>
            <a:picLocks noChangeAspect="1" noChangeArrowheads="1"/>
          </p:cNvPicPr>
          <p:nvPr/>
        </p:nvPicPr>
        <p:blipFill>
          <a:blip r:embed="rId5"/>
          <a:srcRect/>
          <a:stretch>
            <a:fillRect/>
          </a:stretch>
        </p:blipFill>
        <p:spPr bwMode="auto">
          <a:xfrm>
            <a:off x="5416550" y="4533900"/>
            <a:ext cx="993775" cy="6746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1676400" y="2438400"/>
            <a:ext cx="3505200" cy="2003425"/>
          </a:xfrm>
        </p:spPr>
        <p:txBody>
          <a:bodyPr/>
          <a:lstStyle/>
          <a:p>
            <a:pPr eaLnBrk="1" hangingPunct="1"/>
            <a:r>
              <a:rPr lang="en-US" dirty="0" smtClean="0">
                <a:ea typeface="ＭＳ Ｐゴシック" charset="-128"/>
              </a:rPr>
              <a:t>Transform </a:t>
            </a:r>
            <a:br>
              <a:rPr lang="en-US" dirty="0" smtClean="0">
                <a:ea typeface="ＭＳ Ｐゴシック" charset="-128"/>
              </a:rPr>
            </a:br>
            <a:r>
              <a:rPr lang="en-US" dirty="0" smtClean="0">
                <a:ea typeface="ＭＳ Ｐゴシック" charset="-128"/>
              </a:rPr>
              <a:t>The City Through Consolidation</a:t>
            </a:r>
            <a:br>
              <a:rPr lang="en-US" dirty="0" smtClean="0">
                <a:ea typeface="ＭＳ Ｐゴシック" charset="-128"/>
              </a:rPr>
            </a:br>
            <a:r>
              <a:rPr lang="en-US" dirty="0" smtClean="0">
                <a:ea typeface="ＭＳ Ｐゴシック" charset="-128"/>
              </a:rPr>
              <a:t>And Cloud</a:t>
            </a:r>
            <a:br>
              <a:rPr lang="en-US" dirty="0" smtClean="0">
                <a:ea typeface="ＭＳ Ｐゴシック" charset="-128"/>
              </a:rPr>
            </a:br>
            <a:r>
              <a:rPr lang="en-US" dirty="0" smtClean="0">
                <a:ea typeface="ＭＳ Ｐゴシック" charset="-128"/>
              </a:rPr>
              <a:t>Computing  </a:t>
            </a:r>
          </a:p>
        </p:txBody>
      </p:sp>
      <p:sp>
        <p:nvSpPr>
          <p:cNvPr id="16387" name="Subtitle 4"/>
          <p:cNvSpPr>
            <a:spLocks noGrp="1"/>
          </p:cNvSpPr>
          <p:nvPr>
            <p:ph type="subTitle" idx="1"/>
          </p:nvPr>
        </p:nvSpPr>
        <p:spPr>
          <a:xfrm>
            <a:off x="1533525" y="4800600"/>
            <a:ext cx="4343400" cy="1295400"/>
          </a:xfrm>
        </p:spPr>
        <p:txBody>
          <a:bodyPr/>
          <a:lstStyle/>
          <a:p>
            <a:pPr>
              <a:buFont typeface="Wingdings 2" charset="2"/>
              <a:buNone/>
            </a:pPr>
            <a:r>
              <a:rPr lang="en-US" dirty="0" smtClean="0">
                <a:ea typeface="ＭＳ Ｐゴシック" charset="-128"/>
              </a:rPr>
              <a:t>Regina Kunkle</a:t>
            </a:r>
          </a:p>
          <a:p>
            <a:pPr>
              <a:buFont typeface="Wingdings 2" charset="2"/>
              <a:buNone/>
            </a:pPr>
            <a:r>
              <a:rPr lang="en-US" dirty="0" smtClean="0">
                <a:ea typeface="ＭＳ Ｐゴシック" charset="-128"/>
              </a:rPr>
              <a:t>NetApp, Inc.</a:t>
            </a:r>
          </a:p>
          <a:p>
            <a:pPr>
              <a:buFont typeface="Wingdings 2" charset="2"/>
              <a:buNone/>
            </a:pPr>
            <a:endParaRPr lang="en-US" dirty="0" smtClean="0">
              <a:ea typeface="ＭＳ Ｐゴシック" charset="-128"/>
            </a:endParaRPr>
          </a:p>
        </p:txBody>
      </p:sp>
      <p:pic>
        <p:nvPicPr>
          <p:cNvPr id="16389" name="Picture 5" descr="View Image">
            <a:hlinkClick r:id="rId3"/>
          </p:cNvPr>
          <p:cNvPicPr>
            <a:picLocks noChangeAspect="1" noChangeArrowheads="1"/>
          </p:cNvPicPr>
          <p:nvPr/>
        </p:nvPicPr>
        <p:blipFill>
          <a:blip r:embed="rId4"/>
          <a:srcRect/>
          <a:stretch>
            <a:fillRect/>
          </a:stretch>
        </p:blipFill>
        <p:spPr bwMode="auto">
          <a:xfrm>
            <a:off x="4800600" y="2133600"/>
            <a:ext cx="4343400" cy="47244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txBox="1">
            <a:spLocks noGrp="1"/>
          </p:cNvSpPr>
          <p:nvPr/>
        </p:nvSpPr>
        <p:spPr bwMode="auto">
          <a:xfrm>
            <a:off x="8088313" y="6556375"/>
            <a:ext cx="715962" cy="273050"/>
          </a:xfrm>
          <a:prstGeom prst="rect">
            <a:avLst/>
          </a:prstGeom>
          <a:noFill/>
          <a:ln w="9525">
            <a:noFill/>
            <a:miter lim="800000"/>
            <a:headEnd/>
            <a:tailEnd/>
          </a:ln>
        </p:spPr>
        <p:txBody>
          <a:bodyPr anchor="b"/>
          <a:lstStyle/>
          <a:p>
            <a:pPr algn="r" rtl="0" fontAlgn="base">
              <a:spcBef>
                <a:spcPct val="0"/>
              </a:spcBef>
              <a:spcAft>
                <a:spcPct val="0"/>
              </a:spcAft>
              <a:buClr>
                <a:srgbClr val="58A618"/>
              </a:buClr>
              <a:buFont typeface="Wingdings 2" charset="2"/>
              <a:buNone/>
            </a:pPr>
            <a:fld id="{43A13761-C833-4DC0-B61E-F153EA723E29}" type="slidenum">
              <a:rPr lang="en-US" sz="900" kern="1200">
                <a:solidFill>
                  <a:srgbClr val="B2B2B2"/>
                </a:solidFill>
                <a:latin typeface="Arial" charset="0"/>
                <a:cs typeface="+mn-cs"/>
              </a:rPr>
              <a:pPr algn="r" rtl="0" fontAlgn="base">
                <a:spcBef>
                  <a:spcPct val="0"/>
                </a:spcBef>
                <a:spcAft>
                  <a:spcPct val="0"/>
                </a:spcAft>
                <a:buClr>
                  <a:srgbClr val="58A618"/>
                </a:buClr>
                <a:buFont typeface="Wingdings 2" charset="2"/>
                <a:buNone/>
              </a:pPr>
              <a:t>25</a:t>
            </a:fld>
            <a:endParaRPr lang="en-US" sz="900" kern="1200">
              <a:solidFill>
                <a:srgbClr val="B2B2B2"/>
              </a:solidFill>
              <a:latin typeface="Arial" charset="0"/>
              <a:cs typeface="+mn-cs"/>
            </a:endParaRPr>
          </a:p>
        </p:txBody>
      </p:sp>
      <p:sp>
        <p:nvSpPr>
          <p:cNvPr id="6147" name="Rectangle 2"/>
          <p:cNvSpPr>
            <a:spLocks noGrp="1" noChangeArrowheads="1"/>
          </p:cNvSpPr>
          <p:nvPr>
            <p:ph type="title" idx="4294967295"/>
          </p:nvPr>
        </p:nvSpPr>
        <p:spPr/>
        <p:txBody>
          <a:bodyPr/>
          <a:lstStyle/>
          <a:p>
            <a:pPr eaLnBrk="1" hangingPunct="1"/>
            <a:r>
              <a:rPr lang="en-US" dirty="0" smtClean="0">
                <a:ea typeface="ＭＳ Ｐゴシック" pitchFamily="34" charset="-128"/>
              </a:rPr>
              <a:t>Trends &amp; Challenges of IT organizations</a:t>
            </a:r>
          </a:p>
        </p:txBody>
      </p:sp>
      <p:grpSp>
        <p:nvGrpSpPr>
          <p:cNvPr id="2" name="Group 14"/>
          <p:cNvGrpSpPr>
            <a:grpSpLocks/>
          </p:cNvGrpSpPr>
          <p:nvPr/>
        </p:nvGrpSpPr>
        <p:grpSpPr bwMode="auto">
          <a:xfrm>
            <a:off x="396875" y="4191000"/>
            <a:ext cx="8289925" cy="1524000"/>
            <a:chOff x="529103" y="5313121"/>
            <a:chExt cx="8289751" cy="1524117"/>
          </a:xfrm>
        </p:grpSpPr>
        <p:sp>
          <p:nvSpPr>
            <p:cNvPr id="6152" name="TextBox 11"/>
            <p:cNvSpPr txBox="1">
              <a:spLocks noChangeArrowheads="1"/>
            </p:cNvSpPr>
            <p:nvPr/>
          </p:nvSpPr>
          <p:spPr bwMode="auto">
            <a:xfrm>
              <a:off x="529103" y="5579693"/>
              <a:ext cx="6210300" cy="584775"/>
            </a:xfrm>
            <a:prstGeom prst="rect">
              <a:avLst/>
            </a:prstGeom>
            <a:noFill/>
            <a:ln w="9525">
              <a:noFill/>
              <a:miter lim="800000"/>
              <a:headEnd/>
              <a:tailEnd/>
            </a:ln>
          </p:spPr>
          <p:txBody>
            <a:bodyPr>
              <a:spAutoFit/>
            </a:bodyPr>
            <a:lstStyle/>
            <a:p>
              <a:pPr algn="l" rtl="0" fontAlgn="base">
                <a:spcBef>
                  <a:spcPct val="0"/>
                </a:spcBef>
                <a:spcAft>
                  <a:spcPct val="0"/>
                </a:spcAft>
                <a:buClr>
                  <a:srgbClr val="58A618"/>
                </a:buClr>
                <a:buFont typeface="Wingdings 2" charset="2"/>
                <a:buNone/>
              </a:pPr>
              <a:r>
                <a:rPr lang="en-US" sz="2000" kern="1200">
                  <a:solidFill>
                    <a:srgbClr val="000000"/>
                  </a:solidFill>
                  <a:latin typeface="Arial" charset="0"/>
                  <a:cs typeface="+mn-cs"/>
                </a:rPr>
                <a:t>IT departments need to innovate to balance all of these challenges and deliver value to the business</a:t>
              </a:r>
            </a:p>
          </p:txBody>
        </p:sp>
        <p:pic>
          <p:nvPicPr>
            <p:cNvPr id="5131" name="Picture 13" descr="iStock_000005170988XSmall[1].jpg"/>
            <p:cNvPicPr>
              <a:picLocks noChangeAspect="1"/>
            </p:cNvPicPr>
            <p:nvPr/>
          </p:nvPicPr>
          <p:blipFill>
            <a:blip r:embed="rId3"/>
            <a:srcRect/>
            <a:stretch>
              <a:fillRect/>
            </a:stretch>
          </p:blipFill>
          <p:spPr bwMode="auto">
            <a:xfrm>
              <a:off x="6548779" y="5313121"/>
              <a:ext cx="2270075" cy="15241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3" name="Group 16"/>
          <p:cNvGrpSpPr>
            <a:grpSpLocks/>
          </p:cNvGrpSpPr>
          <p:nvPr/>
        </p:nvGrpSpPr>
        <p:grpSpPr bwMode="auto">
          <a:xfrm>
            <a:off x="304800" y="1981200"/>
            <a:ext cx="8474075" cy="1524000"/>
            <a:chOff x="309337" y="4328704"/>
            <a:chExt cx="8473143" cy="1523549"/>
          </a:xfrm>
        </p:grpSpPr>
        <p:sp>
          <p:nvSpPr>
            <p:cNvPr id="6150" name="TextBox 10"/>
            <p:cNvSpPr txBox="1">
              <a:spLocks noChangeArrowheads="1"/>
            </p:cNvSpPr>
            <p:nvPr/>
          </p:nvSpPr>
          <p:spPr bwMode="auto">
            <a:xfrm>
              <a:off x="2572180" y="4444141"/>
              <a:ext cx="6210300" cy="1015362"/>
            </a:xfrm>
            <a:prstGeom prst="rect">
              <a:avLst/>
            </a:prstGeom>
            <a:noFill/>
            <a:ln w="9525">
              <a:noFill/>
              <a:miter lim="800000"/>
              <a:headEnd/>
              <a:tailEnd/>
            </a:ln>
          </p:spPr>
          <p:txBody>
            <a:bodyPr>
              <a:spAutoFit/>
            </a:bodyPr>
            <a:lstStyle/>
            <a:p>
              <a:pPr algn="l" rtl="0" fontAlgn="base">
                <a:spcBef>
                  <a:spcPct val="0"/>
                </a:spcBef>
                <a:spcAft>
                  <a:spcPct val="0"/>
                </a:spcAft>
                <a:buClr>
                  <a:srgbClr val="58A618"/>
                </a:buClr>
                <a:buFont typeface="Wingdings 2" charset="2"/>
                <a:buNone/>
              </a:pPr>
              <a:r>
                <a:rPr lang="en-US" sz="2000" kern="1200" dirty="0">
                  <a:solidFill>
                    <a:srgbClr val="000000"/>
                  </a:solidFill>
                  <a:latin typeface="Arial" charset="0"/>
                  <a:cs typeface="+mn-cs"/>
                </a:rPr>
                <a:t>Growth and new technology demand more power and space – creating tensions between Business and IT functions. </a:t>
              </a:r>
            </a:p>
          </p:txBody>
        </p:sp>
        <p:pic>
          <p:nvPicPr>
            <p:cNvPr id="5129" name="Picture 15" descr="iStock_exec_tensionl.jpg"/>
            <p:cNvPicPr>
              <a:picLocks noChangeAspect="1"/>
            </p:cNvPicPr>
            <p:nvPr/>
          </p:nvPicPr>
          <p:blipFill>
            <a:blip r:embed="rId4"/>
            <a:srcRect/>
            <a:stretch>
              <a:fillRect/>
            </a:stretch>
          </p:blipFill>
          <p:spPr bwMode="auto">
            <a:xfrm>
              <a:off x="309337" y="4328704"/>
              <a:ext cx="2296128" cy="15235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txBox="1">
            <a:spLocks noChangeArrowheads="1"/>
          </p:cNvSpPr>
          <p:nvPr/>
        </p:nvSpPr>
        <p:spPr bwMode="black">
          <a:xfrm>
            <a:off x="1592263" y="28575"/>
            <a:ext cx="7551737" cy="1143000"/>
          </a:xfrm>
          <a:prstGeom prst="rect">
            <a:avLst/>
          </a:prstGeom>
          <a:noFill/>
          <a:ln w="9525">
            <a:noFill/>
            <a:miter lim="800000"/>
            <a:headEnd/>
            <a:tailEnd/>
          </a:ln>
        </p:spPr>
        <p:txBody>
          <a:bodyPr anchor="ctr"/>
          <a:lstStyle/>
          <a:p>
            <a:pPr algn="l" rtl="0" fontAlgn="base">
              <a:lnSpc>
                <a:spcPct val="95000"/>
              </a:lnSpc>
              <a:spcBef>
                <a:spcPct val="0"/>
              </a:spcBef>
              <a:spcAft>
                <a:spcPct val="0"/>
              </a:spcAft>
              <a:buClr>
                <a:srgbClr val="58A618"/>
              </a:buClr>
              <a:buFont typeface="Wingdings 2" charset="2"/>
              <a:buNone/>
            </a:pPr>
            <a:r>
              <a:rPr lang="en-US" sz="2800" b="1" kern="1200" dirty="0">
                <a:solidFill>
                  <a:srgbClr val="000000"/>
                </a:solidFill>
                <a:latin typeface="Arial" charset="0"/>
                <a:cs typeface="+mn-cs"/>
              </a:rPr>
              <a:t>How are IT Organizations Responding</a:t>
            </a:r>
          </a:p>
        </p:txBody>
      </p:sp>
      <p:sp>
        <p:nvSpPr>
          <p:cNvPr id="8195" name="TextBox 4"/>
          <p:cNvSpPr txBox="1">
            <a:spLocks noChangeArrowheads="1"/>
          </p:cNvSpPr>
          <p:nvPr/>
        </p:nvSpPr>
        <p:spPr bwMode="auto">
          <a:xfrm>
            <a:off x="596900" y="1277938"/>
            <a:ext cx="3892550" cy="339725"/>
          </a:xfrm>
          <a:prstGeom prst="rect">
            <a:avLst/>
          </a:prstGeom>
          <a:noFill/>
          <a:ln w="9525">
            <a:noFill/>
            <a:miter lim="800000"/>
            <a:headEnd/>
            <a:tailEnd/>
          </a:ln>
        </p:spPr>
        <p:txBody>
          <a:bodyPr wrap="none">
            <a:spAutoFit/>
          </a:bodyPr>
          <a:lstStyle/>
          <a:p>
            <a:pPr algn="l" rtl="0" fontAlgn="base">
              <a:spcBef>
                <a:spcPct val="0"/>
              </a:spcBef>
              <a:spcAft>
                <a:spcPct val="0"/>
              </a:spcAft>
              <a:buClr>
                <a:srgbClr val="58A618"/>
              </a:buClr>
              <a:buFont typeface="Wingdings 2" charset="2"/>
              <a:buNone/>
            </a:pPr>
            <a:r>
              <a:rPr lang="en-US" sz="2000" kern="1200">
                <a:solidFill>
                  <a:srgbClr val="000000"/>
                </a:solidFill>
                <a:latin typeface="Arial" charset="0"/>
                <a:cs typeface="+mn-cs"/>
              </a:rPr>
              <a:t>Three, basic strategies have emerged….</a:t>
            </a:r>
          </a:p>
        </p:txBody>
      </p:sp>
      <p:grpSp>
        <p:nvGrpSpPr>
          <p:cNvPr id="2" name="Group 16"/>
          <p:cNvGrpSpPr>
            <a:grpSpLocks/>
          </p:cNvGrpSpPr>
          <p:nvPr/>
        </p:nvGrpSpPr>
        <p:grpSpPr bwMode="auto">
          <a:xfrm>
            <a:off x="434975" y="3292475"/>
            <a:ext cx="8134350" cy="1420813"/>
            <a:chOff x="364210" y="3293129"/>
            <a:chExt cx="8134737" cy="1419329"/>
          </a:xfrm>
        </p:grpSpPr>
        <p:sp>
          <p:nvSpPr>
            <p:cNvPr id="8203" name="TextBox 6"/>
            <p:cNvSpPr txBox="1">
              <a:spLocks noChangeArrowheads="1"/>
            </p:cNvSpPr>
            <p:nvPr/>
          </p:nvSpPr>
          <p:spPr bwMode="auto">
            <a:xfrm>
              <a:off x="364210" y="3341160"/>
              <a:ext cx="5780868" cy="645656"/>
            </a:xfrm>
            <a:prstGeom prst="rect">
              <a:avLst/>
            </a:prstGeom>
            <a:noFill/>
            <a:ln w="9525">
              <a:noFill/>
              <a:miter lim="800000"/>
              <a:headEnd/>
              <a:tailEnd/>
            </a:ln>
          </p:spPr>
          <p:txBody>
            <a:bodyPr>
              <a:spAutoFit/>
            </a:bodyPr>
            <a:lstStyle/>
            <a:p>
              <a:pPr algn="l" rtl="0" fontAlgn="base">
                <a:spcBef>
                  <a:spcPct val="0"/>
                </a:spcBef>
                <a:spcAft>
                  <a:spcPct val="0"/>
                </a:spcAft>
                <a:buClr>
                  <a:srgbClr val="58A618"/>
                </a:buClr>
                <a:buFont typeface="Wingdings 2" charset="2"/>
                <a:buNone/>
              </a:pPr>
              <a:r>
                <a:rPr lang="en-US" i="1" u="sng" kern="1200">
                  <a:solidFill>
                    <a:srgbClr val="000000"/>
                  </a:solidFill>
                  <a:latin typeface="Arial" charset="0"/>
                  <a:cs typeface="+mn-cs"/>
                </a:rPr>
                <a:t>Deploy eco-friendly technologies</a:t>
              </a:r>
              <a:r>
                <a:rPr lang="en-US" kern="1200">
                  <a:solidFill>
                    <a:srgbClr val="000000"/>
                  </a:solidFill>
                  <a:latin typeface="Arial" charset="0"/>
                  <a:cs typeface="+mn-cs"/>
                </a:rPr>
                <a:t> to optimize space &amp; power</a:t>
              </a:r>
            </a:p>
          </p:txBody>
        </p:sp>
        <p:pic>
          <p:nvPicPr>
            <p:cNvPr id="6156" name="Picture 8" descr="iStock_green_cfl_change.jpg"/>
            <p:cNvPicPr>
              <a:picLocks noChangeAspect="1"/>
            </p:cNvPicPr>
            <p:nvPr/>
          </p:nvPicPr>
          <p:blipFill>
            <a:blip r:embed="rId2"/>
            <a:srcRect/>
            <a:stretch>
              <a:fillRect/>
            </a:stretch>
          </p:blipFill>
          <p:spPr bwMode="auto">
            <a:xfrm>
              <a:off x="6338257" y="3293129"/>
              <a:ext cx="2160690" cy="1419329"/>
            </a:xfrm>
            <a:prstGeom prst="rect">
              <a:avLst/>
            </a:prstGeom>
            <a:noFill/>
            <a:ln w="9525">
              <a:noFill/>
              <a:miter lim="800000"/>
              <a:headEnd/>
              <a:tailEnd/>
            </a:ln>
            <a:effectLst>
              <a:outerShdw dist="139700" dir="2700000" algn="tl" rotWithShape="0">
                <a:srgbClr val="333333">
                  <a:alpha val="64998"/>
                </a:srgbClr>
              </a:outerShdw>
            </a:effectLst>
          </p:spPr>
        </p:pic>
      </p:grpSp>
      <p:grpSp>
        <p:nvGrpSpPr>
          <p:cNvPr id="3" name="Group 17"/>
          <p:cNvGrpSpPr>
            <a:grpSpLocks/>
          </p:cNvGrpSpPr>
          <p:nvPr/>
        </p:nvGrpSpPr>
        <p:grpSpPr bwMode="auto">
          <a:xfrm>
            <a:off x="442913" y="4851400"/>
            <a:ext cx="8118475" cy="1433513"/>
            <a:chOff x="522206" y="4851623"/>
            <a:chExt cx="8118099" cy="1432560"/>
          </a:xfrm>
        </p:grpSpPr>
        <p:sp>
          <p:nvSpPr>
            <p:cNvPr id="8201" name="TextBox 10"/>
            <p:cNvSpPr txBox="1">
              <a:spLocks noChangeArrowheads="1"/>
            </p:cNvSpPr>
            <p:nvPr/>
          </p:nvSpPr>
          <p:spPr bwMode="auto">
            <a:xfrm>
              <a:off x="3081493" y="4906184"/>
              <a:ext cx="5558812" cy="369086"/>
            </a:xfrm>
            <a:prstGeom prst="rect">
              <a:avLst/>
            </a:prstGeom>
            <a:noFill/>
            <a:ln w="9525">
              <a:noFill/>
              <a:miter lim="800000"/>
              <a:headEnd/>
              <a:tailEnd/>
            </a:ln>
          </p:spPr>
          <p:txBody>
            <a:bodyPr>
              <a:spAutoFit/>
            </a:bodyPr>
            <a:lstStyle/>
            <a:p>
              <a:pPr algn="l" rtl="0" fontAlgn="base">
                <a:spcBef>
                  <a:spcPct val="0"/>
                </a:spcBef>
                <a:spcAft>
                  <a:spcPct val="0"/>
                </a:spcAft>
                <a:buClr>
                  <a:srgbClr val="58A618"/>
                </a:buClr>
                <a:buFont typeface="Wingdings 2" charset="2"/>
                <a:buNone/>
              </a:pPr>
              <a:r>
                <a:rPr lang="en-US" i="1" u="sng" kern="1200">
                  <a:solidFill>
                    <a:srgbClr val="000000"/>
                  </a:solidFill>
                  <a:latin typeface="Arial" charset="0"/>
                  <a:cs typeface="+mn-cs"/>
                </a:rPr>
                <a:t>Re-locate</a:t>
              </a:r>
              <a:r>
                <a:rPr lang="en-US" kern="1200">
                  <a:solidFill>
                    <a:srgbClr val="000000"/>
                  </a:solidFill>
                  <a:latin typeface="Arial" charset="0"/>
                  <a:cs typeface="+mn-cs"/>
                </a:rPr>
                <a:t> facilities to lower cost geographies</a:t>
              </a:r>
            </a:p>
          </p:txBody>
        </p:sp>
        <p:pic>
          <p:nvPicPr>
            <p:cNvPr id="6154" name="Picture 9" descr="iStock_green_hydro.jpg"/>
            <p:cNvPicPr>
              <a:picLocks noChangeAspect="1"/>
            </p:cNvPicPr>
            <p:nvPr/>
          </p:nvPicPr>
          <p:blipFill>
            <a:blip r:embed="rId3"/>
            <a:srcRect/>
            <a:stretch>
              <a:fillRect/>
            </a:stretch>
          </p:blipFill>
          <p:spPr bwMode="auto">
            <a:xfrm>
              <a:off x="522206" y="4851623"/>
              <a:ext cx="2158900" cy="1432560"/>
            </a:xfrm>
            <a:prstGeom prst="rect">
              <a:avLst/>
            </a:prstGeom>
            <a:noFill/>
            <a:ln w="9525">
              <a:noFill/>
              <a:miter lim="800000"/>
              <a:headEnd/>
              <a:tailEnd/>
            </a:ln>
            <a:effectLst>
              <a:outerShdw dist="139700" dir="2700000" algn="tl" rotWithShape="0">
                <a:srgbClr val="333333">
                  <a:alpha val="64998"/>
                </a:srgbClr>
              </a:outerShdw>
            </a:effectLst>
          </p:spPr>
        </p:pic>
      </p:grpSp>
      <p:grpSp>
        <p:nvGrpSpPr>
          <p:cNvPr id="4" name="Group 15"/>
          <p:cNvGrpSpPr>
            <a:grpSpLocks/>
          </p:cNvGrpSpPr>
          <p:nvPr/>
        </p:nvGrpSpPr>
        <p:grpSpPr bwMode="auto">
          <a:xfrm>
            <a:off x="393700" y="1747838"/>
            <a:ext cx="8216900" cy="1411287"/>
            <a:chOff x="391083" y="1748600"/>
            <a:chExt cx="8218225" cy="1410995"/>
          </a:xfrm>
        </p:grpSpPr>
        <p:sp>
          <p:nvSpPr>
            <p:cNvPr id="8199" name="TextBox 5"/>
            <p:cNvSpPr txBox="1">
              <a:spLocks noChangeArrowheads="1"/>
            </p:cNvSpPr>
            <p:nvPr/>
          </p:nvSpPr>
          <p:spPr bwMode="auto">
            <a:xfrm>
              <a:off x="2779540" y="1915489"/>
              <a:ext cx="5829768" cy="646197"/>
            </a:xfrm>
            <a:prstGeom prst="rect">
              <a:avLst/>
            </a:prstGeom>
            <a:noFill/>
            <a:ln w="9525">
              <a:noFill/>
              <a:miter lim="800000"/>
              <a:headEnd/>
              <a:tailEnd/>
            </a:ln>
          </p:spPr>
          <p:txBody>
            <a:bodyPr>
              <a:spAutoFit/>
            </a:bodyPr>
            <a:lstStyle/>
            <a:p>
              <a:pPr algn="l" rtl="0" fontAlgn="base">
                <a:spcBef>
                  <a:spcPct val="0"/>
                </a:spcBef>
                <a:spcAft>
                  <a:spcPct val="0"/>
                </a:spcAft>
                <a:buClr>
                  <a:srgbClr val="58A618"/>
                </a:buClr>
                <a:buFont typeface="Wingdings 2" charset="2"/>
                <a:buNone/>
              </a:pPr>
              <a:r>
                <a:rPr lang="en-US" i="1" u="sng" kern="1200">
                  <a:solidFill>
                    <a:srgbClr val="000000"/>
                  </a:solidFill>
                  <a:latin typeface="Arial" charset="0"/>
                  <a:cs typeface="+mn-cs"/>
                </a:rPr>
                <a:t>Optimize </a:t>
              </a:r>
              <a:r>
                <a:rPr lang="en-US" i="1" kern="1200">
                  <a:solidFill>
                    <a:srgbClr val="000000"/>
                  </a:solidFill>
                  <a:latin typeface="Arial" charset="0"/>
                  <a:cs typeface="+mn-cs"/>
                </a:rPr>
                <a:t>what you have and do going forward - Consolidate and Virtualize</a:t>
              </a:r>
              <a:endParaRPr lang="en-US" kern="1200">
                <a:solidFill>
                  <a:srgbClr val="000000"/>
                </a:solidFill>
                <a:latin typeface="Arial" charset="0"/>
                <a:cs typeface="+mn-cs"/>
              </a:endParaRPr>
            </a:p>
          </p:txBody>
        </p:sp>
        <p:pic>
          <p:nvPicPr>
            <p:cNvPr id="6152" name="Picture 11" descr="iStock_Servers.jpg"/>
            <p:cNvPicPr>
              <a:picLocks noChangeAspect="1"/>
            </p:cNvPicPr>
            <p:nvPr/>
          </p:nvPicPr>
          <p:blipFill>
            <a:blip r:embed="rId4"/>
            <a:srcRect/>
            <a:stretch>
              <a:fillRect/>
            </a:stretch>
          </p:blipFill>
          <p:spPr bwMode="auto">
            <a:xfrm>
              <a:off x="391083" y="1748600"/>
              <a:ext cx="2143471" cy="1410995"/>
            </a:xfrm>
            <a:prstGeom prst="rect">
              <a:avLst/>
            </a:prstGeom>
            <a:noFill/>
            <a:ln w="9525">
              <a:noFill/>
              <a:miter lim="800000"/>
              <a:headEnd/>
              <a:tailEnd/>
            </a:ln>
            <a:effectLst>
              <a:outerShdw dist="139700" dir="2700000" algn="tl" rotWithShape="0">
                <a:srgbClr val="333333">
                  <a:alpha val="64998"/>
                </a:srgbClr>
              </a:outerShdw>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txBox="1">
            <a:spLocks noGrp="1"/>
          </p:cNvSpPr>
          <p:nvPr/>
        </p:nvSpPr>
        <p:spPr bwMode="auto">
          <a:xfrm>
            <a:off x="8305800" y="6597650"/>
            <a:ext cx="685800" cy="228600"/>
          </a:xfrm>
          <a:prstGeom prst="rect">
            <a:avLst/>
          </a:prstGeom>
          <a:noFill/>
          <a:ln w="9525">
            <a:noFill/>
            <a:miter lim="800000"/>
            <a:headEnd/>
            <a:tailEnd/>
          </a:ln>
        </p:spPr>
        <p:txBody>
          <a:bodyPr/>
          <a:lstStyle/>
          <a:p>
            <a:pPr algn="r" rtl="0" fontAlgn="base">
              <a:spcBef>
                <a:spcPct val="0"/>
              </a:spcBef>
              <a:spcAft>
                <a:spcPct val="0"/>
              </a:spcAft>
            </a:pPr>
            <a:fld id="{DC90576A-F882-48E1-8817-C6906F70E393}" type="slidenum">
              <a:rPr lang="en-US" sz="1000" b="1" kern="1200">
                <a:solidFill>
                  <a:srgbClr val="A5A5A5"/>
                </a:solidFill>
                <a:latin typeface="Arial" charset="0"/>
                <a:cs typeface="+mn-cs"/>
              </a:rPr>
              <a:pPr algn="r" rtl="0" fontAlgn="base">
                <a:spcBef>
                  <a:spcPct val="0"/>
                </a:spcBef>
                <a:spcAft>
                  <a:spcPct val="0"/>
                </a:spcAft>
              </a:pPr>
              <a:t>27</a:t>
            </a:fld>
            <a:endParaRPr lang="en-US" sz="1000" b="1" kern="1200">
              <a:solidFill>
                <a:srgbClr val="A5A5A5"/>
              </a:solidFill>
              <a:latin typeface="Arial" charset="0"/>
              <a:cs typeface="+mn-cs"/>
            </a:endParaRPr>
          </a:p>
        </p:txBody>
      </p:sp>
      <p:sp>
        <p:nvSpPr>
          <p:cNvPr id="9219" name="Rectangle 10"/>
          <p:cNvSpPr>
            <a:spLocks noGrp="1" noChangeArrowheads="1"/>
          </p:cNvSpPr>
          <p:nvPr>
            <p:ph type="title" idx="4294967295"/>
          </p:nvPr>
        </p:nvSpPr>
        <p:spPr/>
        <p:txBody>
          <a:bodyPr/>
          <a:lstStyle/>
          <a:p>
            <a:r>
              <a:rPr lang="en-US" dirty="0" smtClean="0"/>
              <a:t>The Power Challenge </a:t>
            </a:r>
          </a:p>
        </p:txBody>
      </p:sp>
      <p:sp>
        <p:nvSpPr>
          <p:cNvPr id="9220" name="Rectangle 11"/>
          <p:cNvSpPr>
            <a:spLocks noGrp="1" noChangeArrowheads="1"/>
          </p:cNvSpPr>
          <p:nvPr>
            <p:ph type="body" idx="4294967295"/>
          </p:nvPr>
        </p:nvSpPr>
        <p:spPr>
          <a:xfrm>
            <a:off x="304800" y="5181600"/>
            <a:ext cx="8610600" cy="1524000"/>
          </a:xfrm>
        </p:spPr>
        <p:txBody>
          <a:bodyPr/>
          <a:lstStyle/>
          <a:p>
            <a:pPr>
              <a:lnSpc>
                <a:spcPct val="80000"/>
              </a:lnSpc>
            </a:pPr>
            <a:r>
              <a:rPr lang="en-US" sz="2000" dirty="0" smtClean="0"/>
              <a:t>Potential savings in power </a:t>
            </a:r>
            <a:r>
              <a:rPr lang="en-US" sz="2000" dirty="0" smtClean="0">
                <a:sym typeface="Webdings" pitchFamily="18" charset="2"/>
              </a:rPr>
              <a:t>&gt; </a:t>
            </a:r>
            <a:r>
              <a:rPr lang="en-US" sz="2000" dirty="0" smtClean="0"/>
              <a:t>equal to that used by 7 million homes/yr</a:t>
            </a:r>
          </a:p>
          <a:p>
            <a:pPr>
              <a:lnSpc>
                <a:spcPct val="80000"/>
              </a:lnSpc>
            </a:pPr>
            <a:r>
              <a:rPr lang="en-US" sz="2000" dirty="0" smtClean="0"/>
              <a:t>Potential savings in carbon </a:t>
            </a:r>
            <a:r>
              <a:rPr lang="en-US" sz="2000" dirty="0" smtClean="0">
                <a:sym typeface="Webdings" pitchFamily="18" charset="2"/>
              </a:rPr>
              <a:t>&gt; </a:t>
            </a:r>
            <a:r>
              <a:rPr lang="en-US" sz="2000" dirty="0" smtClean="0"/>
              <a:t>equal to the emissions of 10 million cars/yr</a:t>
            </a:r>
          </a:p>
          <a:p>
            <a:pPr>
              <a:lnSpc>
                <a:spcPct val="80000"/>
              </a:lnSpc>
            </a:pPr>
            <a:r>
              <a:rPr lang="en-US" sz="2000" dirty="0" smtClean="0"/>
              <a:t>Cost savings and Social responsibility are at issue</a:t>
            </a:r>
          </a:p>
          <a:p>
            <a:pPr>
              <a:lnSpc>
                <a:spcPct val="80000"/>
              </a:lnSpc>
            </a:pPr>
            <a:endParaRPr lang="en-US" sz="2000" dirty="0" smtClean="0"/>
          </a:p>
        </p:txBody>
      </p:sp>
      <p:sp>
        <p:nvSpPr>
          <p:cNvPr id="9221" name="Text Box 5"/>
          <p:cNvSpPr txBox="1">
            <a:spLocks noChangeArrowheads="1"/>
          </p:cNvSpPr>
          <p:nvPr/>
        </p:nvSpPr>
        <p:spPr bwMode="auto">
          <a:xfrm>
            <a:off x="1238250" y="4678363"/>
            <a:ext cx="5651500" cy="274637"/>
          </a:xfrm>
          <a:prstGeom prst="rect">
            <a:avLst/>
          </a:prstGeom>
          <a:noFill/>
          <a:ln w="12700">
            <a:noFill/>
            <a:miter lim="800000"/>
            <a:headEnd/>
            <a:tailEnd/>
          </a:ln>
        </p:spPr>
        <p:txBody>
          <a:bodyPr wrap="none">
            <a:spAutoFit/>
          </a:bodyPr>
          <a:lstStyle/>
          <a:p>
            <a:pPr algn="ctr" rtl="0" fontAlgn="base">
              <a:spcBef>
                <a:spcPct val="0"/>
              </a:spcBef>
              <a:spcAft>
                <a:spcPct val="0"/>
              </a:spcAft>
            </a:pPr>
            <a:r>
              <a:rPr lang="en-US" sz="1200" kern="1200">
                <a:solidFill>
                  <a:srgbClr val="A5A5A5"/>
                </a:solidFill>
                <a:latin typeface="Arial" charset="0"/>
                <a:cs typeface="+mn-cs"/>
              </a:rPr>
              <a:t>EPA Report Comparison of Projected Electricity Use, All Scenarios, 2007 to 2011</a:t>
            </a:r>
          </a:p>
        </p:txBody>
      </p:sp>
      <p:sp>
        <p:nvSpPr>
          <p:cNvPr id="9222" name="Text Box 12"/>
          <p:cNvSpPr txBox="1">
            <a:spLocks noChangeArrowheads="1"/>
          </p:cNvSpPr>
          <p:nvPr/>
        </p:nvSpPr>
        <p:spPr bwMode="auto">
          <a:xfrm>
            <a:off x="766763" y="4449763"/>
            <a:ext cx="6122987" cy="290512"/>
          </a:xfrm>
          <a:prstGeom prst="rect">
            <a:avLst/>
          </a:prstGeom>
          <a:noFill/>
          <a:ln w="9525" algn="ctr">
            <a:noFill/>
            <a:miter lim="800000"/>
            <a:headEnd/>
            <a:tailEnd/>
          </a:ln>
        </p:spPr>
        <p:txBody>
          <a:bodyPr wrap="none">
            <a:spAutoFit/>
          </a:bodyPr>
          <a:lstStyle/>
          <a:p>
            <a:pPr algn="l" rtl="0" fontAlgn="base">
              <a:spcBef>
                <a:spcPct val="0"/>
              </a:spcBef>
              <a:spcAft>
                <a:spcPct val="0"/>
              </a:spcAft>
              <a:buClr>
                <a:srgbClr val="58A618"/>
              </a:buClr>
              <a:buFont typeface="Wingdings 2" charset="2"/>
              <a:buNone/>
            </a:pPr>
            <a:r>
              <a:rPr lang="en-US" sz="1300" b="1" kern="1200">
                <a:solidFill>
                  <a:srgbClr val="565656"/>
                </a:solidFill>
                <a:latin typeface="Arial" charset="0"/>
                <a:cs typeface="+mn-cs"/>
              </a:rPr>
              <a:t>2000   2001   2002   2003   2004   2005   2006   2007   2008   2009   2010   2011</a:t>
            </a:r>
          </a:p>
        </p:txBody>
      </p:sp>
      <p:sp>
        <p:nvSpPr>
          <p:cNvPr id="9223" name="Freeform 14"/>
          <p:cNvSpPr>
            <a:spLocks/>
          </p:cNvSpPr>
          <p:nvPr/>
        </p:nvSpPr>
        <p:spPr bwMode="auto">
          <a:xfrm>
            <a:off x="4043363" y="1587500"/>
            <a:ext cx="2500312" cy="1408113"/>
          </a:xfrm>
          <a:custGeom>
            <a:avLst/>
            <a:gdLst>
              <a:gd name="T0" fmla="*/ 0 w 1515"/>
              <a:gd name="T1" fmla="*/ 2147483647 h 951"/>
              <a:gd name="T2" fmla="*/ 2147483647 w 1515"/>
              <a:gd name="T3" fmla="*/ 2147483647 h 951"/>
              <a:gd name="T4" fmla="*/ 2147483647 w 1515"/>
              <a:gd name="T5" fmla="*/ 2147483647 h 951"/>
              <a:gd name="T6" fmla="*/ 2147483647 w 1515"/>
              <a:gd name="T7" fmla="*/ 2147483647 h 951"/>
              <a:gd name="T8" fmla="*/ 2147483647 w 1515"/>
              <a:gd name="T9" fmla="*/ 2147483647 h 951"/>
              <a:gd name="T10" fmla="*/ 2147483647 w 1515"/>
              <a:gd name="T11" fmla="*/ 2147483647 h 951"/>
              <a:gd name="T12" fmla="*/ 2147483647 w 1515"/>
              <a:gd name="T13" fmla="*/ 2147483647 h 951"/>
              <a:gd name="T14" fmla="*/ 2147483647 w 1515"/>
              <a:gd name="T15" fmla="*/ 0 h 951"/>
              <a:gd name="T16" fmla="*/ 0 60000 65536"/>
              <a:gd name="T17" fmla="*/ 0 60000 65536"/>
              <a:gd name="T18" fmla="*/ 0 60000 65536"/>
              <a:gd name="T19" fmla="*/ 0 60000 65536"/>
              <a:gd name="T20" fmla="*/ 0 60000 65536"/>
              <a:gd name="T21" fmla="*/ 0 60000 65536"/>
              <a:gd name="T22" fmla="*/ 0 60000 65536"/>
              <a:gd name="T23" fmla="*/ 0 60000 65536"/>
              <a:gd name="T24" fmla="*/ 0 w 1515"/>
              <a:gd name="T25" fmla="*/ 0 h 951"/>
              <a:gd name="T26" fmla="*/ 1515 w 1515"/>
              <a:gd name="T27" fmla="*/ 951 h 9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15" h="951">
                <a:moveTo>
                  <a:pt x="0" y="951"/>
                </a:moveTo>
                <a:lnTo>
                  <a:pt x="222" y="867"/>
                </a:lnTo>
                <a:lnTo>
                  <a:pt x="333" y="813"/>
                </a:lnTo>
                <a:lnTo>
                  <a:pt x="669" y="621"/>
                </a:lnTo>
                <a:lnTo>
                  <a:pt x="945" y="444"/>
                </a:lnTo>
                <a:lnTo>
                  <a:pt x="1176" y="258"/>
                </a:lnTo>
                <a:lnTo>
                  <a:pt x="1377" y="102"/>
                </a:lnTo>
                <a:lnTo>
                  <a:pt x="1515" y="0"/>
                </a:lnTo>
              </a:path>
            </a:pathLst>
          </a:custGeom>
          <a:noFill/>
          <a:ln w="88900">
            <a:solidFill>
              <a:schemeClr val="folHlink"/>
            </a:solidFill>
            <a:prstDash val="sysDot"/>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24" name="Freeform 15"/>
          <p:cNvSpPr>
            <a:spLocks/>
          </p:cNvSpPr>
          <p:nvPr/>
        </p:nvSpPr>
        <p:spPr bwMode="auto">
          <a:xfrm>
            <a:off x="4043363" y="1955800"/>
            <a:ext cx="2547937" cy="1044575"/>
          </a:xfrm>
          <a:custGeom>
            <a:avLst/>
            <a:gdLst>
              <a:gd name="T0" fmla="*/ 0 w 1605"/>
              <a:gd name="T1" fmla="*/ 2147483647 h 705"/>
              <a:gd name="T2" fmla="*/ 2147483647 w 1605"/>
              <a:gd name="T3" fmla="*/ 2147483647 h 705"/>
              <a:gd name="T4" fmla="*/ 2147483647 w 1605"/>
              <a:gd name="T5" fmla="*/ 2147483647 h 705"/>
              <a:gd name="T6" fmla="*/ 2147483647 w 1605"/>
              <a:gd name="T7" fmla="*/ 2147483647 h 705"/>
              <a:gd name="T8" fmla="*/ 2147483647 w 1605"/>
              <a:gd name="T9" fmla="*/ 2147483647 h 705"/>
              <a:gd name="T10" fmla="*/ 2147483647 w 1605"/>
              <a:gd name="T11" fmla="*/ 2147483647 h 705"/>
              <a:gd name="T12" fmla="*/ 2147483647 w 1605"/>
              <a:gd name="T13" fmla="*/ 0 h 705"/>
              <a:gd name="T14" fmla="*/ 0 60000 65536"/>
              <a:gd name="T15" fmla="*/ 0 60000 65536"/>
              <a:gd name="T16" fmla="*/ 0 60000 65536"/>
              <a:gd name="T17" fmla="*/ 0 60000 65536"/>
              <a:gd name="T18" fmla="*/ 0 60000 65536"/>
              <a:gd name="T19" fmla="*/ 0 60000 65536"/>
              <a:gd name="T20" fmla="*/ 0 60000 65536"/>
              <a:gd name="T21" fmla="*/ 0 w 1605"/>
              <a:gd name="T22" fmla="*/ 0 h 705"/>
              <a:gd name="T23" fmla="*/ 1605 w 1605"/>
              <a:gd name="T24" fmla="*/ 705 h 7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05" h="705">
                <a:moveTo>
                  <a:pt x="0" y="705"/>
                </a:moveTo>
                <a:lnTo>
                  <a:pt x="203" y="651"/>
                </a:lnTo>
                <a:lnTo>
                  <a:pt x="409" y="585"/>
                </a:lnTo>
                <a:lnTo>
                  <a:pt x="817" y="405"/>
                </a:lnTo>
                <a:lnTo>
                  <a:pt x="1051" y="297"/>
                </a:lnTo>
                <a:lnTo>
                  <a:pt x="1329" y="150"/>
                </a:lnTo>
                <a:lnTo>
                  <a:pt x="1605" y="0"/>
                </a:lnTo>
              </a:path>
            </a:pathLst>
          </a:custGeom>
          <a:noFill/>
          <a:ln w="88900">
            <a:solidFill>
              <a:srgbClr val="614D7D"/>
            </a:solidFill>
            <a:prstDash val="sysDot"/>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25" name="Freeform 16"/>
          <p:cNvSpPr>
            <a:spLocks/>
          </p:cNvSpPr>
          <p:nvPr/>
        </p:nvSpPr>
        <p:spPr bwMode="auto">
          <a:xfrm>
            <a:off x="4043363" y="2459038"/>
            <a:ext cx="2576512" cy="701675"/>
          </a:xfrm>
          <a:custGeom>
            <a:avLst/>
            <a:gdLst>
              <a:gd name="T0" fmla="*/ 0 w 1623"/>
              <a:gd name="T1" fmla="*/ 2147483647 h 474"/>
              <a:gd name="T2" fmla="*/ 2147483647 w 1623"/>
              <a:gd name="T3" fmla="*/ 2147483647 h 474"/>
              <a:gd name="T4" fmla="*/ 2147483647 w 1623"/>
              <a:gd name="T5" fmla="*/ 2147483647 h 474"/>
              <a:gd name="T6" fmla="*/ 2147483647 w 1623"/>
              <a:gd name="T7" fmla="*/ 2147483647 h 474"/>
              <a:gd name="T8" fmla="*/ 2147483647 w 1623"/>
              <a:gd name="T9" fmla="*/ 0 h 474"/>
              <a:gd name="T10" fmla="*/ 0 60000 65536"/>
              <a:gd name="T11" fmla="*/ 0 60000 65536"/>
              <a:gd name="T12" fmla="*/ 0 60000 65536"/>
              <a:gd name="T13" fmla="*/ 0 60000 65536"/>
              <a:gd name="T14" fmla="*/ 0 60000 65536"/>
              <a:gd name="T15" fmla="*/ 0 w 1623"/>
              <a:gd name="T16" fmla="*/ 0 h 474"/>
              <a:gd name="T17" fmla="*/ 1623 w 1623"/>
              <a:gd name="T18" fmla="*/ 474 h 474"/>
            </a:gdLst>
            <a:ahLst/>
            <a:cxnLst>
              <a:cxn ang="T10">
                <a:pos x="T0" y="T1"/>
              </a:cxn>
              <a:cxn ang="T11">
                <a:pos x="T2" y="T3"/>
              </a:cxn>
              <a:cxn ang="T12">
                <a:pos x="T4" y="T5"/>
              </a:cxn>
              <a:cxn ang="T13">
                <a:pos x="T6" y="T7"/>
              </a:cxn>
              <a:cxn ang="T14">
                <a:pos x="T8" y="T9"/>
              </a:cxn>
            </a:cxnLst>
            <a:rect l="T15" t="T16" r="T17" b="T18"/>
            <a:pathLst>
              <a:path w="1623" h="474">
                <a:moveTo>
                  <a:pt x="0" y="363"/>
                </a:moveTo>
                <a:lnTo>
                  <a:pt x="318" y="474"/>
                </a:lnTo>
                <a:lnTo>
                  <a:pt x="817" y="297"/>
                </a:lnTo>
                <a:lnTo>
                  <a:pt x="1285" y="129"/>
                </a:lnTo>
                <a:lnTo>
                  <a:pt x="1623" y="0"/>
                </a:lnTo>
              </a:path>
            </a:pathLst>
          </a:custGeom>
          <a:noFill/>
          <a:ln w="88900">
            <a:solidFill>
              <a:schemeClr val="bg2"/>
            </a:solidFill>
            <a:prstDash val="sysDot"/>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26" name="Freeform 17"/>
          <p:cNvSpPr>
            <a:spLocks/>
          </p:cNvSpPr>
          <p:nvPr/>
        </p:nvSpPr>
        <p:spPr bwMode="auto">
          <a:xfrm>
            <a:off x="4100513" y="3000375"/>
            <a:ext cx="2552700" cy="328613"/>
          </a:xfrm>
          <a:custGeom>
            <a:avLst/>
            <a:gdLst>
              <a:gd name="T0" fmla="*/ 0 w 1608"/>
              <a:gd name="T1" fmla="*/ 0 h 222"/>
              <a:gd name="T2" fmla="*/ 2147483647 w 1608"/>
              <a:gd name="T3" fmla="*/ 2147483647 h 222"/>
              <a:gd name="T4" fmla="*/ 2147483647 w 1608"/>
              <a:gd name="T5" fmla="*/ 2147483647 h 222"/>
              <a:gd name="T6" fmla="*/ 2147483647 w 1608"/>
              <a:gd name="T7" fmla="*/ 2147483647 h 222"/>
              <a:gd name="T8" fmla="*/ 2147483647 w 1608"/>
              <a:gd name="T9" fmla="*/ 2147483647 h 222"/>
              <a:gd name="T10" fmla="*/ 0 60000 65536"/>
              <a:gd name="T11" fmla="*/ 0 60000 65536"/>
              <a:gd name="T12" fmla="*/ 0 60000 65536"/>
              <a:gd name="T13" fmla="*/ 0 60000 65536"/>
              <a:gd name="T14" fmla="*/ 0 60000 65536"/>
              <a:gd name="T15" fmla="*/ 0 w 1608"/>
              <a:gd name="T16" fmla="*/ 0 h 222"/>
              <a:gd name="T17" fmla="*/ 1608 w 1608"/>
              <a:gd name="T18" fmla="*/ 222 h 222"/>
            </a:gdLst>
            <a:ahLst/>
            <a:cxnLst>
              <a:cxn ang="T10">
                <a:pos x="T0" y="T1"/>
              </a:cxn>
              <a:cxn ang="T11">
                <a:pos x="T2" y="T3"/>
              </a:cxn>
              <a:cxn ang="T12">
                <a:pos x="T4" y="T5"/>
              </a:cxn>
              <a:cxn ang="T13">
                <a:pos x="T6" y="T7"/>
              </a:cxn>
              <a:cxn ang="T14">
                <a:pos x="T8" y="T9"/>
              </a:cxn>
            </a:cxnLst>
            <a:rect l="T15" t="T16" r="T17" b="T18"/>
            <a:pathLst>
              <a:path w="1608" h="222">
                <a:moveTo>
                  <a:pt x="0" y="0"/>
                </a:moveTo>
                <a:lnTo>
                  <a:pt x="315" y="216"/>
                </a:lnTo>
                <a:lnTo>
                  <a:pt x="948" y="222"/>
                </a:lnTo>
                <a:lnTo>
                  <a:pt x="1512" y="222"/>
                </a:lnTo>
                <a:lnTo>
                  <a:pt x="1608" y="222"/>
                </a:lnTo>
              </a:path>
            </a:pathLst>
          </a:custGeom>
          <a:noFill/>
          <a:ln w="88900">
            <a:solidFill>
              <a:srgbClr val="9E3039"/>
            </a:solidFill>
            <a:prstDash val="sysDot"/>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27" name="Freeform 18"/>
          <p:cNvSpPr>
            <a:spLocks/>
          </p:cNvSpPr>
          <p:nvPr/>
        </p:nvSpPr>
        <p:spPr bwMode="auto">
          <a:xfrm>
            <a:off x="4049713" y="3000375"/>
            <a:ext cx="2565400" cy="636588"/>
          </a:xfrm>
          <a:custGeom>
            <a:avLst/>
            <a:gdLst>
              <a:gd name="T0" fmla="*/ 0 w 1616"/>
              <a:gd name="T1" fmla="*/ 0 h 429"/>
              <a:gd name="T2" fmla="*/ 2147483647 w 1616"/>
              <a:gd name="T3" fmla="*/ 2147483647 h 429"/>
              <a:gd name="T4" fmla="*/ 2147483647 w 1616"/>
              <a:gd name="T5" fmla="*/ 2147483647 h 429"/>
              <a:gd name="T6" fmla="*/ 2147483647 w 1616"/>
              <a:gd name="T7" fmla="*/ 2147483647 h 429"/>
              <a:gd name="T8" fmla="*/ 2147483647 w 1616"/>
              <a:gd name="T9" fmla="*/ 2147483647 h 429"/>
              <a:gd name="T10" fmla="*/ 0 60000 65536"/>
              <a:gd name="T11" fmla="*/ 0 60000 65536"/>
              <a:gd name="T12" fmla="*/ 0 60000 65536"/>
              <a:gd name="T13" fmla="*/ 0 60000 65536"/>
              <a:gd name="T14" fmla="*/ 0 60000 65536"/>
              <a:gd name="T15" fmla="*/ 0 w 1616"/>
              <a:gd name="T16" fmla="*/ 0 h 429"/>
              <a:gd name="T17" fmla="*/ 1616 w 1616"/>
              <a:gd name="T18" fmla="*/ 429 h 429"/>
            </a:gdLst>
            <a:ahLst/>
            <a:cxnLst>
              <a:cxn ang="T10">
                <a:pos x="T0" y="T1"/>
              </a:cxn>
              <a:cxn ang="T11">
                <a:pos x="T2" y="T3"/>
              </a:cxn>
              <a:cxn ang="T12">
                <a:pos x="T4" y="T5"/>
              </a:cxn>
              <a:cxn ang="T13">
                <a:pos x="T6" y="T7"/>
              </a:cxn>
              <a:cxn ang="T14">
                <a:pos x="T8" y="T9"/>
              </a:cxn>
            </a:cxnLst>
            <a:rect l="T15" t="T16" r="T17" b="T18"/>
            <a:pathLst>
              <a:path w="1616" h="429">
                <a:moveTo>
                  <a:pt x="0" y="0"/>
                </a:moveTo>
                <a:lnTo>
                  <a:pt x="318" y="270"/>
                </a:lnTo>
                <a:lnTo>
                  <a:pt x="1169" y="408"/>
                </a:lnTo>
                <a:lnTo>
                  <a:pt x="1303" y="429"/>
                </a:lnTo>
                <a:lnTo>
                  <a:pt x="1616" y="420"/>
                </a:lnTo>
              </a:path>
            </a:pathLst>
          </a:custGeom>
          <a:noFill/>
          <a:ln w="88900">
            <a:solidFill>
              <a:schemeClr val="tx2"/>
            </a:solidFill>
            <a:prstDash val="sysDot"/>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28" name="Line 20"/>
          <p:cNvSpPr>
            <a:spLocks noChangeShapeType="1"/>
          </p:cNvSpPr>
          <p:nvPr/>
        </p:nvSpPr>
        <p:spPr bwMode="auto">
          <a:xfrm>
            <a:off x="766763" y="1249363"/>
            <a:ext cx="0" cy="3128962"/>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29" name="Line 21"/>
          <p:cNvSpPr>
            <a:spLocks noChangeShapeType="1"/>
          </p:cNvSpPr>
          <p:nvPr/>
        </p:nvSpPr>
        <p:spPr bwMode="auto">
          <a:xfrm>
            <a:off x="766763" y="4360863"/>
            <a:ext cx="6019800" cy="0"/>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0" name="Line 22"/>
          <p:cNvSpPr>
            <a:spLocks noChangeShapeType="1"/>
          </p:cNvSpPr>
          <p:nvPr/>
        </p:nvSpPr>
        <p:spPr bwMode="auto">
          <a:xfrm>
            <a:off x="1047750"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1" name="Line 23"/>
          <p:cNvSpPr>
            <a:spLocks noChangeShapeType="1"/>
          </p:cNvSpPr>
          <p:nvPr/>
        </p:nvSpPr>
        <p:spPr bwMode="auto">
          <a:xfrm>
            <a:off x="1558925"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2" name="Line 24"/>
          <p:cNvSpPr>
            <a:spLocks noChangeShapeType="1"/>
          </p:cNvSpPr>
          <p:nvPr/>
        </p:nvSpPr>
        <p:spPr bwMode="auto">
          <a:xfrm>
            <a:off x="2044700"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3" name="Line 25"/>
          <p:cNvSpPr>
            <a:spLocks noChangeShapeType="1"/>
          </p:cNvSpPr>
          <p:nvPr/>
        </p:nvSpPr>
        <p:spPr bwMode="auto">
          <a:xfrm>
            <a:off x="2552700"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4" name="Line 26"/>
          <p:cNvSpPr>
            <a:spLocks noChangeShapeType="1"/>
          </p:cNvSpPr>
          <p:nvPr/>
        </p:nvSpPr>
        <p:spPr bwMode="auto">
          <a:xfrm>
            <a:off x="3051175"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5" name="Line 27"/>
          <p:cNvSpPr>
            <a:spLocks noChangeShapeType="1"/>
          </p:cNvSpPr>
          <p:nvPr/>
        </p:nvSpPr>
        <p:spPr bwMode="auto">
          <a:xfrm>
            <a:off x="3549650"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6" name="Line 28"/>
          <p:cNvSpPr>
            <a:spLocks noChangeShapeType="1"/>
          </p:cNvSpPr>
          <p:nvPr/>
        </p:nvSpPr>
        <p:spPr bwMode="auto">
          <a:xfrm>
            <a:off x="4060825"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7" name="Line 29"/>
          <p:cNvSpPr>
            <a:spLocks noChangeShapeType="1"/>
          </p:cNvSpPr>
          <p:nvPr/>
        </p:nvSpPr>
        <p:spPr bwMode="auto">
          <a:xfrm>
            <a:off x="4545013"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8" name="Line 30"/>
          <p:cNvSpPr>
            <a:spLocks noChangeShapeType="1"/>
          </p:cNvSpPr>
          <p:nvPr/>
        </p:nvSpPr>
        <p:spPr bwMode="auto">
          <a:xfrm>
            <a:off x="5043488"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39" name="Line 31"/>
          <p:cNvSpPr>
            <a:spLocks noChangeShapeType="1"/>
          </p:cNvSpPr>
          <p:nvPr/>
        </p:nvSpPr>
        <p:spPr bwMode="auto">
          <a:xfrm>
            <a:off x="5535613"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40" name="Line 32"/>
          <p:cNvSpPr>
            <a:spLocks noChangeShapeType="1"/>
          </p:cNvSpPr>
          <p:nvPr/>
        </p:nvSpPr>
        <p:spPr bwMode="auto">
          <a:xfrm>
            <a:off x="6040438"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41" name="Line 33"/>
          <p:cNvSpPr>
            <a:spLocks noChangeShapeType="1"/>
          </p:cNvSpPr>
          <p:nvPr/>
        </p:nvSpPr>
        <p:spPr bwMode="auto">
          <a:xfrm>
            <a:off x="6542088" y="4378325"/>
            <a:ext cx="0" cy="71438"/>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42" name="Text Box 35"/>
          <p:cNvSpPr txBox="1">
            <a:spLocks noChangeArrowheads="1"/>
          </p:cNvSpPr>
          <p:nvPr/>
        </p:nvSpPr>
        <p:spPr bwMode="auto">
          <a:xfrm>
            <a:off x="228600" y="1089025"/>
            <a:ext cx="479425" cy="3449638"/>
          </a:xfrm>
          <a:prstGeom prst="rect">
            <a:avLst/>
          </a:prstGeom>
          <a:noFill/>
          <a:ln w="9525" algn="ctr">
            <a:noFill/>
            <a:miter lim="800000"/>
            <a:headEnd/>
            <a:tailEnd/>
          </a:ln>
        </p:spPr>
        <p:txBody>
          <a:bodyPr wrap="none">
            <a:spAutoFit/>
          </a:bodyPr>
          <a:lstStyle/>
          <a:p>
            <a:pPr algn="r" rtl="0" fontAlgn="base">
              <a:lnSpc>
                <a:spcPct val="105000"/>
              </a:lnSpc>
              <a:spcBef>
                <a:spcPct val="0"/>
              </a:spcBef>
              <a:spcAft>
                <a:spcPct val="0"/>
              </a:spcAft>
              <a:buClr>
                <a:srgbClr val="58A618"/>
              </a:buClr>
              <a:buFont typeface="Wingdings 2" charset="2"/>
              <a:buNone/>
            </a:pPr>
            <a:r>
              <a:rPr lang="en-US" sz="1400" b="1" kern="1200">
                <a:solidFill>
                  <a:srgbClr val="565656"/>
                </a:solidFill>
                <a:latin typeface="Arial" charset="0"/>
                <a:cs typeface="+mn-cs"/>
              </a:rPr>
              <a:t>140</a:t>
            </a:r>
          </a:p>
          <a:p>
            <a:pPr algn="r" rtl="0" fontAlgn="base">
              <a:lnSpc>
                <a:spcPct val="105000"/>
              </a:lnSpc>
              <a:spcBef>
                <a:spcPct val="0"/>
              </a:spcBef>
              <a:spcAft>
                <a:spcPct val="0"/>
              </a:spcAft>
              <a:buClr>
                <a:srgbClr val="58A618"/>
              </a:buClr>
              <a:buFont typeface="Wingdings 2" charset="2"/>
              <a:buNone/>
            </a:pPr>
            <a:endParaRPr lang="en-US" sz="1400" b="1" kern="1200">
              <a:solidFill>
                <a:srgbClr val="565656"/>
              </a:solidFill>
              <a:latin typeface="Arial" charset="0"/>
              <a:cs typeface="+mn-cs"/>
            </a:endParaRPr>
          </a:p>
          <a:p>
            <a:pPr algn="r" rtl="0" fontAlgn="base">
              <a:lnSpc>
                <a:spcPct val="105000"/>
              </a:lnSpc>
              <a:spcBef>
                <a:spcPct val="0"/>
              </a:spcBef>
              <a:spcAft>
                <a:spcPct val="0"/>
              </a:spcAft>
              <a:buClr>
                <a:srgbClr val="58A618"/>
              </a:buClr>
              <a:buFont typeface="Wingdings 2" charset="2"/>
              <a:buNone/>
            </a:pPr>
            <a:r>
              <a:rPr lang="en-US" sz="1400" b="1" kern="1200">
                <a:solidFill>
                  <a:srgbClr val="565656"/>
                </a:solidFill>
                <a:latin typeface="Arial" charset="0"/>
                <a:cs typeface="+mn-cs"/>
              </a:rPr>
              <a:t>120</a:t>
            </a:r>
          </a:p>
          <a:p>
            <a:pPr algn="r" rtl="0" fontAlgn="base">
              <a:lnSpc>
                <a:spcPct val="105000"/>
              </a:lnSpc>
              <a:spcBef>
                <a:spcPct val="0"/>
              </a:spcBef>
              <a:spcAft>
                <a:spcPct val="0"/>
              </a:spcAft>
              <a:buClr>
                <a:srgbClr val="58A618"/>
              </a:buClr>
              <a:buFont typeface="Wingdings 2" charset="2"/>
              <a:buNone/>
            </a:pPr>
            <a:endParaRPr lang="en-US" sz="1400" b="1" kern="1200">
              <a:solidFill>
                <a:srgbClr val="565656"/>
              </a:solidFill>
              <a:latin typeface="Arial" charset="0"/>
              <a:cs typeface="+mn-cs"/>
            </a:endParaRPr>
          </a:p>
          <a:p>
            <a:pPr algn="r" rtl="0" fontAlgn="base">
              <a:lnSpc>
                <a:spcPct val="105000"/>
              </a:lnSpc>
              <a:spcBef>
                <a:spcPct val="0"/>
              </a:spcBef>
              <a:spcAft>
                <a:spcPct val="0"/>
              </a:spcAft>
              <a:buClr>
                <a:srgbClr val="58A618"/>
              </a:buClr>
              <a:buFont typeface="Wingdings 2" charset="2"/>
              <a:buNone/>
            </a:pPr>
            <a:r>
              <a:rPr lang="en-US" sz="1400" b="1" kern="1200">
                <a:solidFill>
                  <a:srgbClr val="565656"/>
                </a:solidFill>
                <a:latin typeface="Arial" charset="0"/>
                <a:cs typeface="+mn-cs"/>
              </a:rPr>
              <a:t>100</a:t>
            </a:r>
          </a:p>
          <a:p>
            <a:pPr algn="r" rtl="0" fontAlgn="base">
              <a:lnSpc>
                <a:spcPct val="105000"/>
              </a:lnSpc>
              <a:spcBef>
                <a:spcPct val="0"/>
              </a:spcBef>
              <a:spcAft>
                <a:spcPct val="0"/>
              </a:spcAft>
              <a:buClr>
                <a:srgbClr val="58A618"/>
              </a:buClr>
              <a:buFont typeface="Wingdings 2" charset="2"/>
              <a:buNone/>
            </a:pPr>
            <a:endParaRPr lang="en-US" sz="1400" b="1" kern="1200">
              <a:solidFill>
                <a:srgbClr val="565656"/>
              </a:solidFill>
              <a:latin typeface="Arial" charset="0"/>
              <a:cs typeface="+mn-cs"/>
            </a:endParaRPr>
          </a:p>
          <a:p>
            <a:pPr algn="r" rtl="0" fontAlgn="base">
              <a:lnSpc>
                <a:spcPct val="105000"/>
              </a:lnSpc>
              <a:spcBef>
                <a:spcPct val="0"/>
              </a:spcBef>
              <a:spcAft>
                <a:spcPct val="0"/>
              </a:spcAft>
              <a:buClr>
                <a:srgbClr val="58A618"/>
              </a:buClr>
              <a:buFont typeface="Wingdings 2" charset="2"/>
              <a:buNone/>
            </a:pPr>
            <a:r>
              <a:rPr lang="en-US" sz="1400" b="1" kern="1200">
                <a:solidFill>
                  <a:srgbClr val="565656"/>
                </a:solidFill>
                <a:latin typeface="Arial" charset="0"/>
                <a:cs typeface="+mn-cs"/>
              </a:rPr>
              <a:t>80</a:t>
            </a:r>
          </a:p>
          <a:p>
            <a:pPr algn="r" rtl="0" fontAlgn="base">
              <a:lnSpc>
                <a:spcPct val="105000"/>
              </a:lnSpc>
              <a:spcBef>
                <a:spcPct val="0"/>
              </a:spcBef>
              <a:spcAft>
                <a:spcPct val="0"/>
              </a:spcAft>
              <a:buClr>
                <a:srgbClr val="58A618"/>
              </a:buClr>
              <a:buFont typeface="Wingdings 2" charset="2"/>
              <a:buNone/>
            </a:pPr>
            <a:endParaRPr lang="en-US" sz="1400" b="1" kern="1200">
              <a:solidFill>
                <a:srgbClr val="565656"/>
              </a:solidFill>
              <a:latin typeface="Arial" charset="0"/>
              <a:cs typeface="+mn-cs"/>
            </a:endParaRPr>
          </a:p>
          <a:p>
            <a:pPr algn="r" rtl="0" fontAlgn="base">
              <a:lnSpc>
                <a:spcPct val="105000"/>
              </a:lnSpc>
              <a:spcBef>
                <a:spcPct val="0"/>
              </a:spcBef>
              <a:spcAft>
                <a:spcPct val="0"/>
              </a:spcAft>
              <a:buClr>
                <a:srgbClr val="58A618"/>
              </a:buClr>
              <a:buFont typeface="Wingdings 2" charset="2"/>
              <a:buNone/>
            </a:pPr>
            <a:r>
              <a:rPr lang="en-US" sz="1400" b="1" kern="1200">
                <a:solidFill>
                  <a:srgbClr val="565656"/>
                </a:solidFill>
                <a:latin typeface="Arial" charset="0"/>
                <a:cs typeface="+mn-cs"/>
              </a:rPr>
              <a:t>60</a:t>
            </a:r>
          </a:p>
          <a:p>
            <a:pPr algn="r" rtl="0" fontAlgn="base">
              <a:lnSpc>
                <a:spcPct val="105000"/>
              </a:lnSpc>
              <a:spcBef>
                <a:spcPct val="0"/>
              </a:spcBef>
              <a:spcAft>
                <a:spcPct val="0"/>
              </a:spcAft>
              <a:buClr>
                <a:srgbClr val="58A618"/>
              </a:buClr>
              <a:buFont typeface="Wingdings 2" charset="2"/>
              <a:buNone/>
            </a:pPr>
            <a:endParaRPr lang="en-US" sz="1400" b="1" kern="1200">
              <a:solidFill>
                <a:srgbClr val="565656"/>
              </a:solidFill>
              <a:latin typeface="Arial" charset="0"/>
              <a:cs typeface="+mn-cs"/>
            </a:endParaRPr>
          </a:p>
          <a:p>
            <a:pPr algn="r" rtl="0" fontAlgn="base">
              <a:lnSpc>
                <a:spcPct val="105000"/>
              </a:lnSpc>
              <a:spcBef>
                <a:spcPct val="0"/>
              </a:spcBef>
              <a:spcAft>
                <a:spcPct val="0"/>
              </a:spcAft>
              <a:buClr>
                <a:srgbClr val="58A618"/>
              </a:buClr>
              <a:buFont typeface="Wingdings 2" charset="2"/>
              <a:buNone/>
            </a:pPr>
            <a:r>
              <a:rPr lang="en-US" sz="1400" b="1" kern="1200">
                <a:solidFill>
                  <a:srgbClr val="565656"/>
                </a:solidFill>
                <a:latin typeface="Arial" charset="0"/>
                <a:cs typeface="+mn-cs"/>
              </a:rPr>
              <a:t>40</a:t>
            </a:r>
          </a:p>
          <a:p>
            <a:pPr algn="r" rtl="0" fontAlgn="base">
              <a:lnSpc>
                <a:spcPct val="105000"/>
              </a:lnSpc>
              <a:spcBef>
                <a:spcPct val="0"/>
              </a:spcBef>
              <a:spcAft>
                <a:spcPct val="0"/>
              </a:spcAft>
              <a:buClr>
                <a:srgbClr val="58A618"/>
              </a:buClr>
              <a:buFont typeface="Wingdings 2" charset="2"/>
              <a:buNone/>
            </a:pPr>
            <a:endParaRPr lang="en-US" sz="1400" b="1" kern="1200">
              <a:solidFill>
                <a:srgbClr val="565656"/>
              </a:solidFill>
              <a:latin typeface="Arial" charset="0"/>
              <a:cs typeface="+mn-cs"/>
            </a:endParaRPr>
          </a:p>
          <a:p>
            <a:pPr algn="r" rtl="0" fontAlgn="base">
              <a:lnSpc>
                <a:spcPct val="105000"/>
              </a:lnSpc>
              <a:spcBef>
                <a:spcPct val="0"/>
              </a:spcBef>
              <a:spcAft>
                <a:spcPct val="0"/>
              </a:spcAft>
              <a:buClr>
                <a:srgbClr val="58A618"/>
              </a:buClr>
              <a:buFont typeface="Wingdings 2" charset="2"/>
              <a:buNone/>
            </a:pPr>
            <a:r>
              <a:rPr lang="en-US" sz="1400" b="1" kern="1200">
                <a:solidFill>
                  <a:srgbClr val="565656"/>
                </a:solidFill>
                <a:latin typeface="Arial" charset="0"/>
                <a:cs typeface="+mn-cs"/>
              </a:rPr>
              <a:t>20</a:t>
            </a:r>
          </a:p>
          <a:p>
            <a:pPr algn="r" rtl="0" fontAlgn="base">
              <a:lnSpc>
                <a:spcPct val="105000"/>
              </a:lnSpc>
              <a:spcBef>
                <a:spcPct val="0"/>
              </a:spcBef>
              <a:spcAft>
                <a:spcPct val="0"/>
              </a:spcAft>
              <a:buClr>
                <a:srgbClr val="58A618"/>
              </a:buClr>
              <a:buFont typeface="Wingdings 2" charset="2"/>
              <a:buNone/>
            </a:pPr>
            <a:endParaRPr lang="en-US" sz="1400" b="1" kern="1200">
              <a:solidFill>
                <a:srgbClr val="565656"/>
              </a:solidFill>
              <a:latin typeface="Arial" charset="0"/>
              <a:cs typeface="+mn-cs"/>
            </a:endParaRPr>
          </a:p>
          <a:p>
            <a:pPr algn="r" rtl="0" fontAlgn="base">
              <a:lnSpc>
                <a:spcPct val="105000"/>
              </a:lnSpc>
              <a:spcBef>
                <a:spcPct val="0"/>
              </a:spcBef>
              <a:spcAft>
                <a:spcPct val="0"/>
              </a:spcAft>
              <a:buClr>
                <a:srgbClr val="58A618"/>
              </a:buClr>
              <a:buFont typeface="Wingdings 2" charset="2"/>
              <a:buNone/>
            </a:pPr>
            <a:r>
              <a:rPr lang="en-US" sz="1400" b="1" kern="1200">
                <a:solidFill>
                  <a:srgbClr val="565656"/>
                </a:solidFill>
                <a:latin typeface="Arial" charset="0"/>
                <a:cs typeface="+mn-cs"/>
              </a:rPr>
              <a:t>0</a:t>
            </a:r>
          </a:p>
        </p:txBody>
      </p:sp>
      <p:sp>
        <p:nvSpPr>
          <p:cNvPr id="9243" name="Text Box 36"/>
          <p:cNvSpPr txBox="1">
            <a:spLocks noChangeArrowheads="1"/>
          </p:cNvSpPr>
          <p:nvPr/>
        </p:nvSpPr>
        <p:spPr bwMode="auto">
          <a:xfrm>
            <a:off x="1654175" y="1114425"/>
            <a:ext cx="2317750" cy="366713"/>
          </a:xfrm>
          <a:prstGeom prst="rect">
            <a:avLst/>
          </a:prstGeom>
          <a:noFill/>
          <a:ln w="9525" algn="ctr">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kern="1200">
                <a:solidFill>
                  <a:srgbClr val="000000"/>
                </a:solidFill>
                <a:latin typeface="Arial" charset="0"/>
                <a:cs typeface="+mn-cs"/>
              </a:rPr>
              <a:t>Historical energy use</a:t>
            </a:r>
          </a:p>
        </p:txBody>
      </p:sp>
      <p:sp>
        <p:nvSpPr>
          <p:cNvPr id="9244" name="Text Box 37"/>
          <p:cNvSpPr txBox="1">
            <a:spLocks noChangeArrowheads="1"/>
          </p:cNvSpPr>
          <p:nvPr/>
        </p:nvSpPr>
        <p:spPr bwMode="auto">
          <a:xfrm>
            <a:off x="4119563" y="977900"/>
            <a:ext cx="1758950" cy="641350"/>
          </a:xfrm>
          <a:prstGeom prst="rect">
            <a:avLst/>
          </a:prstGeom>
          <a:noFill/>
          <a:ln w="9525" algn="ctr">
            <a:noFill/>
            <a:miter lim="800000"/>
            <a:headEnd/>
            <a:tailEnd/>
          </a:ln>
        </p:spPr>
        <p:txBody>
          <a:bodyPr wrap="none">
            <a:spAutoFit/>
          </a:bodyPr>
          <a:lstStyle/>
          <a:p>
            <a:pPr algn="l" rtl="0" fontAlgn="base">
              <a:spcBef>
                <a:spcPct val="0"/>
              </a:spcBef>
              <a:spcAft>
                <a:spcPct val="0"/>
              </a:spcAft>
              <a:buClr>
                <a:srgbClr val="58A618"/>
              </a:buClr>
              <a:buFont typeface="Wingdings 2" charset="2"/>
              <a:buNone/>
            </a:pPr>
            <a:r>
              <a:rPr lang="en-US" kern="1200">
                <a:solidFill>
                  <a:srgbClr val="000000"/>
                </a:solidFill>
                <a:latin typeface="Arial" charset="0"/>
                <a:cs typeface="+mn-cs"/>
              </a:rPr>
              <a:t>Future energy</a:t>
            </a:r>
          </a:p>
          <a:p>
            <a:pPr algn="l" rtl="0" fontAlgn="base">
              <a:spcBef>
                <a:spcPct val="0"/>
              </a:spcBef>
              <a:spcAft>
                <a:spcPct val="0"/>
              </a:spcAft>
              <a:buClr>
                <a:srgbClr val="58A618"/>
              </a:buClr>
              <a:buFont typeface="Wingdings 2" charset="2"/>
              <a:buNone/>
            </a:pPr>
            <a:r>
              <a:rPr lang="en-US" kern="1200">
                <a:solidFill>
                  <a:srgbClr val="000000"/>
                </a:solidFill>
                <a:latin typeface="Arial" charset="0"/>
                <a:cs typeface="+mn-cs"/>
              </a:rPr>
              <a:t>Use projections</a:t>
            </a:r>
          </a:p>
        </p:txBody>
      </p:sp>
      <p:sp>
        <p:nvSpPr>
          <p:cNvPr id="9245" name="AutoShape 38"/>
          <p:cNvSpPr>
            <a:spLocks noChangeArrowheads="1"/>
          </p:cNvSpPr>
          <p:nvPr/>
        </p:nvSpPr>
        <p:spPr bwMode="auto">
          <a:xfrm rot="-5400000">
            <a:off x="1479550" y="1200150"/>
            <a:ext cx="266700" cy="177800"/>
          </a:xfrm>
          <a:prstGeom prst="flowChartExtract">
            <a:avLst/>
          </a:prstGeom>
          <a:solidFill>
            <a:schemeClr val="accent1"/>
          </a:solidFill>
          <a:ln w="9525" algn="ctr">
            <a:noFill/>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46" name="AutoShape 39"/>
          <p:cNvSpPr>
            <a:spLocks noChangeArrowheads="1"/>
          </p:cNvSpPr>
          <p:nvPr/>
        </p:nvSpPr>
        <p:spPr bwMode="auto">
          <a:xfrm rot="5400000">
            <a:off x="5827713" y="1225550"/>
            <a:ext cx="266700" cy="177800"/>
          </a:xfrm>
          <a:prstGeom prst="flowChartExtract">
            <a:avLst/>
          </a:prstGeom>
          <a:solidFill>
            <a:schemeClr val="accent1"/>
          </a:solidFill>
          <a:ln w="9525" algn="ctr">
            <a:noFill/>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47" name="Text Box 41"/>
          <p:cNvSpPr txBox="1">
            <a:spLocks noChangeArrowheads="1"/>
          </p:cNvSpPr>
          <p:nvPr/>
        </p:nvSpPr>
        <p:spPr bwMode="auto">
          <a:xfrm>
            <a:off x="6694488" y="1219200"/>
            <a:ext cx="1582737" cy="517525"/>
          </a:xfrm>
          <a:prstGeom prst="rect">
            <a:avLst/>
          </a:prstGeom>
          <a:noFill/>
          <a:ln w="9525" algn="ctr">
            <a:noFill/>
            <a:miter lim="800000"/>
            <a:headEnd/>
            <a:tailEnd/>
          </a:ln>
        </p:spPr>
        <p:txBody>
          <a:bodyPr wrap="none">
            <a:spAutoFit/>
          </a:bodyPr>
          <a:lstStyle/>
          <a:p>
            <a:pPr algn="l" rtl="0" fontAlgn="base">
              <a:spcBef>
                <a:spcPct val="0"/>
              </a:spcBef>
              <a:spcAft>
                <a:spcPct val="0"/>
              </a:spcAft>
              <a:buClr>
                <a:srgbClr val="58A618"/>
              </a:buClr>
              <a:buFont typeface="Wingdings 2" charset="2"/>
              <a:buNone/>
            </a:pPr>
            <a:r>
              <a:rPr lang="en-US" sz="1400" b="1" kern="1200">
                <a:solidFill>
                  <a:srgbClr val="000000"/>
                </a:solidFill>
                <a:latin typeface="Arial" charset="0"/>
                <a:cs typeface="+mn-cs"/>
              </a:rPr>
              <a:t>Historical trends</a:t>
            </a:r>
          </a:p>
          <a:p>
            <a:pPr algn="l" rtl="0" fontAlgn="base">
              <a:spcBef>
                <a:spcPct val="0"/>
              </a:spcBef>
              <a:spcAft>
                <a:spcPct val="0"/>
              </a:spcAft>
              <a:buClr>
                <a:srgbClr val="58A618"/>
              </a:buClr>
              <a:buFont typeface="Wingdings 2" charset="2"/>
              <a:buNone/>
            </a:pPr>
            <a:r>
              <a:rPr lang="en-US" sz="1400" b="1" kern="1200">
                <a:solidFill>
                  <a:srgbClr val="000000"/>
                </a:solidFill>
                <a:latin typeface="Arial" charset="0"/>
                <a:cs typeface="+mn-cs"/>
              </a:rPr>
              <a:t>scenario</a:t>
            </a:r>
          </a:p>
        </p:txBody>
      </p:sp>
      <p:sp>
        <p:nvSpPr>
          <p:cNvPr id="9248" name="Text Box 42"/>
          <p:cNvSpPr txBox="1">
            <a:spLocks noChangeArrowheads="1"/>
          </p:cNvSpPr>
          <p:nvPr/>
        </p:nvSpPr>
        <p:spPr bwMode="auto">
          <a:xfrm>
            <a:off x="6694488" y="1752600"/>
            <a:ext cx="1690687" cy="517525"/>
          </a:xfrm>
          <a:prstGeom prst="rect">
            <a:avLst/>
          </a:prstGeom>
          <a:noFill/>
          <a:ln w="9525" algn="ctr">
            <a:noFill/>
            <a:miter lim="800000"/>
            <a:headEnd/>
            <a:tailEnd/>
          </a:ln>
        </p:spPr>
        <p:txBody>
          <a:bodyPr wrap="none">
            <a:spAutoFit/>
          </a:bodyPr>
          <a:lstStyle/>
          <a:p>
            <a:pPr algn="l" rtl="0" fontAlgn="base">
              <a:spcBef>
                <a:spcPct val="0"/>
              </a:spcBef>
              <a:spcAft>
                <a:spcPct val="0"/>
              </a:spcAft>
              <a:buClr>
                <a:srgbClr val="58A618"/>
              </a:buClr>
              <a:buFont typeface="Wingdings 2" charset="2"/>
              <a:buNone/>
            </a:pPr>
            <a:r>
              <a:rPr lang="en-US" sz="1400" b="1" kern="1200">
                <a:solidFill>
                  <a:srgbClr val="000000"/>
                </a:solidFill>
                <a:latin typeface="Arial" charset="0"/>
                <a:cs typeface="+mn-cs"/>
              </a:rPr>
              <a:t>Current efficiency</a:t>
            </a:r>
            <a:br>
              <a:rPr lang="en-US" sz="1400" b="1" kern="1200">
                <a:solidFill>
                  <a:srgbClr val="000000"/>
                </a:solidFill>
                <a:latin typeface="Arial" charset="0"/>
                <a:cs typeface="+mn-cs"/>
              </a:rPr>
            </a:br>
            <a:r>
              <a:rPr lang="en-US" sz="1400" b="1" kern="1200">
                <a:solidFill>
                  <a:srgbClr val="000000"/>
                </a:solidFill>
                <a:latin typeface="Arial" charset="0"/>
                <a:cs typeface="+mn-cs"/>
              </a:rPr>
              <a:t>trends scenario</a:t>
            </a:r>
          </a:p>
        </p:txBody>
      </p:sp>
      <p:sp>
        <p:nvSpPr>
          <p:cNvPr id="9249" name="Text Box 43"/>
          <p:cNvSpPr txBox="1">
            <a:spLocks noChangeArrowheads="1"/>
          </p:cNvSpPr>
          <p:nvPr/>
        </p:nvSpPr>
        <p:spPr bwMode="auto">
          <a:xfrm>
            <a:off x="6694488" y="2362200"/>
            <a:ext cx="1838325" cy="517525"/>
          </a:xfrm>
          <a:prstGeom prst="rect">
            <a:avLst/>
          </a:prstGeom>
          <a:noFill/>
          <a:ln w="9525" algn="ctr">
            <a:noFill/>
            <a:miter lim="800000"/>
            <a:headEnd/>
            <a:tailEnd/>
          </a:ln>
        </p:spPr>
        <p:txBody>
          <a:bodyPr wrap="none">
            <a:spAutoFit/>
          </a:bodyPr>
          <a:lstStyle/>
          <a:p>
            <a:pPr algn="l" rtl="0" fontAlgn="base">
              <a:spcBef>
                <a:spcPct val="0"/>
              </a:spcBef>
              <a:spcAft>
                <a:spcPct val="0"/>
              </a:spcAft>
              <a:buClr>
                <a:srgbClr val="58A618"/>
              </a:buClr>
              <a:buFont typeface="Wingdings 2" charset="2"/>
              <a:buNone/>
            </a:pPr>
            <a:r>
              <a:rPr lang="en-US" sz="1400" b="1" kern="1200">
                <a:solidFill>
                  <a:srgbClr val="000000"/>
                </a:solidFill>
                <a:latin typeface="Arial" charset="0"/>
                <a:cs typeface="+mn-cs"/>
              </a:rPr>
              <a:t>Improved operation</a:t>
            </a:r>
            <a:br>
              <a:rPr lang="en-US" sz="1400" b="1" kern="1200">
                <a:solidFill>
                  <a:srgbClr val="000000"/>
                </a:solidFill>
                <a:latin typeface="Arial" charset="0"/>
                <a:cs typeface="+mn-cs"/>
              </a:rPr>
            </a:br>
            <a:r>
              <a:rPr lang="en-US" sz="1400" b="1" kern="1200">
                <a:solidFill>
                  <a:srgbClr val="000000"/>
                </a:solidFill>
                <a:latin typeface="Arial" charset="0"/>
                <a:cs typeface="+mn-cs"/>
              </a:rPr>
              <a:t>scenario</a:t>
            </a:r>
          </a:p>
        </p:txBody>
      </p:sp>
      <p:sp>
        <p:nvSpPr>
          <p:cNvPr id="9250" name="Text Box 44"/>
          <p:cNvSpPr txBox="1">
            <a:spLocks noChangeArrowheads="1"/>
          </p:cNvSpPr>
          <p:nvPr/>
        </p:nvSpPr>
        <p:spPr bwMode="auto">
          <a:xfrm>
            <a:off x="6677025" y="3124200"/>
            <a:ext cx="2074863" cy="304800"/>
          </a:xfrm>
          <a:prstGeom prst="rect">
            <a:avLst/>
          </a:prstGeom>
          <a:noFill/>
          <a:ln w="9525" algn="ctr">
            <a:noFill/>
            <a:miter lim="800000"/>
            <a:headEnd/>
            <a:tailEnd/>
          </a:ln>
        </p:spPr>
        <p:txBody>
          <a:bodyPr wrap="none">
            <a:spAutoFit/>
          </a:bodyPr>
          <a:lstStyle/>
          <a:p>
            <a:pPr algn="l" rtl="0" fontAlgn="base">
              <a:spcBef>
                <a:spcPct val="0"/>
              </a:spcBef>
              <a:spcAft>
                <a:spcPct val="0"/>
              </a:spcAft>
              <a:buClr>
                <a:srgbClr val="58A618"/>
              </a:buClr>
              <a:buFont typeface="Wingdings 2" charset="2"/>
              <a:buNone/>
            </a:pPr>
            <a:r>
              <a:rPr lang="en-US" sz="1400" b="1" kern="1200">
                <a:solidFill>
                  <a:srgbClr val="000000"/>
                </a:solidFill>
                <a:latin typeface="Arial" charset="0"/>
                <a:cs typeface="+mn-cs"/>
              </a:rPr>
              <a:t>Best practice scenario</a:t>
            </a:r>
          </a:p>
        </p:txBody>
      </p:sp>
      <p:sp>
        <p:nvSpPr>
          <p:cNvPr id="9251" name="Text Box 45"/>
          <p:cNvSpPr txBox="1">
            <a:spLocks noChangeArrowheads="1"/>
          </p:cNvSpPr>
          <p:nvPr/>
        </p:nvSpPr>
        <p:spPr bwMode="auto">
          <a:xfrm>
            <a:off x="6677025" y="3505200"/>
            <a:ext cx="2201863" cy="304800"/>
          </a:xfrm>
          <a:prstGeom prst="rect">
            <a:avLst/>
          </a:prstGeom>
          <a:noFill/>
          <a:ln w="9525" algn="ctr">
            <a:noFill/>
            <a:miter lim="800000"/>
            <a:headEnd/>
            <a:tailEnd/>
          </a:ln>
        </p:spPr>
        <p:txBody>
          <a:bodyPr wrap="none">
            <a:spAutoFit/>
          </a:bodyPr>
          <a:lstStyle/>
          <a:p>
            <a:pPr algn="l" rtl="0" fontAlgn="base">
              <a:spcBef>
                <a:spcPct val="0"/>
              </a:spcBef>
              <a:spcAft>
                <a:spcPct val="0"/>
              </a:spcAft>
              <a:buClr>
                <a:srgbClr val="58A618"/>
              </a:buClr>
              <a:buFont typeface="Wingdings 2" charset="2"/>
              <a:buNone/>
            </a:pPr>
            <a:r>
              <a:rPr lang="en-US" sz="1400" b="1" kern="1200">
                <a:solidFill>
                  <a:srgbClr val="000000"/>
                </a:solidFill>
                <a:latin typeface="Arial" charset="0"/>
                <a:cs typeface="+mn-cs"/>
              </a:rPr>
              <a:t>State of the art scenario</a:t>
            </a:r>
          </a:p>
        </p:txBody>
      </p:sp>
      <p:sp>
        <p:nvSpPr>
          <p:cNvPr id="9252" name="Freeform 13"/>
          <p:cNvSpPr>
            <a:spLocks/>
          </p:cNvSpPr>
          <p:nvPr/>
        </p:nvSpPr>
        <p:spPr bwMode="auto">
          <a:xfrm>
            <a:off x="1049338" y="3005138"/>
            <a:ext cx="3000375" cy="750887"/>
          </a:xfrm>
          <a:custGeom>
            <a:avLst/>
            <a:gdLst>
              <a:gd name="T0" fmla="*/ 0 w 1818"/>
              <a:gd name="T1" fmla="*/ 2147483647 h 507"/>
              <a:gd name="T2" fmla="*/ 2147483647 w 1818"/>
              <a:gd name="T3" fmla="*/ 2147483647 h 507"/>
              <a:gd name="T4" fmla="*/ 2147483647 w 1818"/>
              <a:gd name="T5" fmla="*/ 2147483647 h 507"/>
              <a:gd name="T6" fmla="*/ 2147483647 w 1818"/>
              <a:gd name="T7" fmla="*/ 2147483647 h 507"/>
              <a:gd name="T8" fmla="*/ 2147483647 w 1818"/>
              <a:gd name="T9" fmla="*/ 2147483647 h 507"/>
              <a:gd name="T10" fmla="*/ 2147483647 w 1818"/>
              <a:gd name="T11" fmla="*/ 2147483647 h 507"/>
              <a:gd name="T12" fmla="*/ 2147483647 w 1818"/>
              <a:gd name="T13" fmla="*/ 2147483647 h 507"/>
              <a:gd name="T14" fmla="*/ 2147483647 w 1818"/>
              <a:gd name="T15" fmla="*/ 2147483647 h 507"/>
              <a:gd name="T16" fmla="*/ 2147483647 w 1818"/>
              <a:gd name="T17" fmla="*/ 2147483647 h 507"/>
              <a:gd name="T18" fmla="*/ 2147483647 w 1818"/>
              <a:gd name="T19" fmla="*/ 2147483647 h 507"/>
              <a:gd name="T20" fmla="*/ 2147483647 w 1818"/>
              <a:gd name="T21" fmla="*/ 0 h 5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18"/>
              <a:gd name="T34" fmla="*/ 0 h 507"/>
              <a:gd name="T35" fmla="*/ 1818 w 1818"/>
              <a:gd name="T36" fmla="*/ 507 h 5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18" h="507">
                <a:moveTo>
                  <a:pt x="0" y="507"/>
                </a:moveTo>
                <a:lnTo>
                  <a:pt x="219" y="438"/>
                </a:lnTo>
                <a:lnTo>
                  <a:pt x="306" y="417"/>
                </a:lnTo>
                <a:lnTo>
                  <a:pt x="690" y="333"/>
                </a:lnTo>
                <a:lnTo>
                  <a:pt x="801" y="309"/>
                </a:lnTo>
                <a:lnTo>
                  <a:pt x="1116" y="213"/>
                </a:lnTo>
                <a:lnTo>
                  <a:pt x="1203" y="189"/>
                </a:lnTo>
                <a:lnTo>
                  <a:pt x="1317" y="147"/>
                </a:lnTo>
                <a:lnTo>
                  <a:pt x="1488" y="90"/>
                </a:lnTo>
                <a:lnTo>
                  <a:pt x="1674" y="42"/>
                </a:lnTo>
                <a:lnTo>
                  <a:pt x="1818" y="0"/>
                </a:lnTo>
              </a:path>
            </a:pathLst>
          </a:custGeom>
          <a:noFill/>
          <a:ln w="101600">
            <a:solidFill>
              <a:schemeClr val="tx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9253" name="Line 19"/>
          <p:cNvSpPr>
            <a:spLocks noChangeShapeType="1"/>
          </p:cNvSpPr>
          <p:nvPr/>
        </p:nvSpPr>
        <p:spPr bwMode="auto">
          <a:xfrm>
            <a:off x="4059238" y="1320800"/>
            <a:ext cx="0" cy="2844800"/>
          </a:xfrm>
          <a:prstGeom prst="line">
            <a:avLst/>
          </a:prstGeom>
          <a:noFill/>
          <a:ln w="38100">
            <a:solidFill>
              <a:schemeClr val="accent1"/>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2"/>
          <p:cNvSpPr>
            <a:spLocks noGrp="1"/>
          </p:cNvSpPr>
          <p:nvPr>
            <p:ph type="sldNum" sz="quarter" idx="10"/>
          </p:nvPr>
        </p:nvSpPr>
        <p:spPr>
          <a:noFill/>
        </p:spPr>
        <p:txBody>
          <a:bodyPr/>
          <a:lstStyle/>
          <a:p>
            <a:pPr algn="r" rtl="0" fontAlgn="base">
              <a:spcBef>
                <a:spcPct val="0"/>
              </a:spcBef>
              <a:spcAft>
                <a:spcPct val="0"/>
              </a:spcAft>
            </a:pPr>
            <a:fld id="{1DBDCEB5-BB86-452D-B0F4-AEC8CE086751}" type="slidenum">
              <a:rPr lang="en-US" sz="1000" b="1" kern="1200">
                <a:solidFill>
                  <a:srgbClr val="A5A5A5"/>
                </a:solidFill>
                <a:latin typeface="Arial" charset="0"/>
                <a:cs typeface="+mn-cs"/>
              </a:rPr>
              <a:pPr algn="r" rtl="0" fontAlgn="base">
                <a:spcBef>
                  <a:spcPct val="0"/>
                </a:spcBef>
                <a:spcAft>
                  <a:spcPct val="0"/>
                </a:spcAft>
              </a:pPr>
              <a:t>28</a:t>
            </a:fld>
            <a:endParaRPr lang="en-US" sz="1000" b="1" kern="1200" dirty="0">
              <a:solidFill>
                <a:srgbClr val="A5A5A5"/>
              </a:solidFill>
              <a:latin typeface="Arial" charset="0"/>
              <a:cs typeface="+mn-cs"/>
            </a:endParaRPr>
          </a:p>
        </p:txBody>
      </p:sp>
      <p:sp>
        <p:nvSpPr>
          <p:cNvPr id="26627" name="Rectangle 37"/>
          <p:cNvSpPr>
            <a:spLocks noChangeArrowheads="1"/>
          </p:cNvSpPr>
          <p:nvPr/>
        </p:nvSpPr>
        <p:spPr bwMode="invGray">
          <a:xfrm>
            <a:off x="1123950" y="4038600"/>
            <a:ext cx="8020050" cy="2817813"/>
          </a:xfrm>
          <a:prstGeom prst="rect">
            <a:avLst/>
          </a:prstGeom>
          <a:solidFill>
            <a:schemeClr val="hlink"/>
          </a:solidFill>
          <a:ln w="9525">
            <a:noFill/>
            <a:miter lim="800000"/>
            <a:headEnd/>
            <a:tailEnd/>
          </a:ln>
        </p:spPr>
        <p:txBody>
          <a:bodyPr anchor="ctr">
            <a:spAutoFit/>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26628" name="Rectangle 23"/>
          <p:cNvSpPr>
            <a:spLocks noGrp="1" noChangeArrowheads="1"/>
          </p:cNvSpPr>
          <p:nvPr>
            <p:ph type="title"/>
          </p:nvPr>
        </p:nvSpPr>
        <p:spPr>
          <a:xfrm>
            <a:off x="1006475" y="1828800"/>
            <a:ext cx="4419600" cy="2028825"/>
          </a:xfrm>
          <a:noFill/>
        </p:spPr>
        <p:txBody>
          <a:bodyPr anchor="b"/>
          <a:lstStyle/>
          <a:p>
            <a:pPr eaLnBrk="1" hangingPunct="1"/>
            <a:r>
              <a:rPr lang="en-US" dirty="0" smtClean="0">
                <a:ea typeface="ＭＳ Ｐゴシック" charset="-128"/>
              </a:rPr>
              <a:t>What NetApp IT is Doing . . .</a:t>
            </a:r>
          </a:p>
        </p:txBody>
      </p:sp>
      <p:sp>
        <p:nvSpPr>
          <p:cNvPr id="26629" name="Rectangle 44"/>
          <p:cNvSpPr>
            <a:spLocks noChangeArrowheads="1"/>
          </p:cNvSpPr>
          <p:nvPr/>
        </p:nvSpPr>
        <p:spPr bwMode="auto">
          <a:xfrm>
            <a:off x="8305800" y="6597650"/>
            <a:ext cx="685800" cy="228600"/>
          </a:xfrm>
          <a:prstGeom prst="rect">
            <a:avLst/>
          </a:prstGeom>
          <a:noFill/>
          <a:ln w="9525">
            <a:noFill/>
            <a:miter lim="800000"/>
            <a:headEnd/>
            <a:tailEnd/>
          </a:ln>
        </p:spPr>
        <p:txBody>
          <a:bodyPr/>
          <a:lstStyle/>
          <a:p>
            <a:pPr algn="r" rtl="0" fontAlgn="base">
              <a:spcBef>
                <a:spcPct val="0"/>
              </a:spcBef>
              <a:spcAft>
                <a:spcPct val="0"/>
              </a:spcAft>
            </a:pPr>
            <a:fld id="{88ECB4BF-ADAE-4ABE-9F34-49A693A4B854}" type="slidenum">
              <a:rPr lang="en-US" sz="1000" b="1" kern="1200">
                <a:solidFill>
                  <a:srgbClr val="A5A5A5"/>
                </a:solidFill>
                <a:latin typeface="Arial" charset="0"/>
                <a:cs typeface="+mn-cs"/>
              </a:rPr>
              <a:pPr algn="r" rtl="0" fontAlgn="base">
                <a:spcBef>
                  <a:spcPct val="0"/>
                </a:spcBef>
                <a:spcAft>
                  <a:spcPct val="0"/>
                </a:spcAft>
              </a:pPr>
              <a:t>28</a:t>
            </a:fld>
            <a:endParaRPr lang="en-US" sz="1000" b="1" kern="1200" dirty="0">
              <a:solidFill>
                <a:srgbClr val="A5A5A5"/>
              </a:solidFill>
              <a:latin typeface="Arial" charset="0"/>
              <a:cs typeface="+mn-cs"/>
            </a:endParaRPr>
          </a:p>
        </p:txBody>
      </p:sp>
      <p:sp>
        <p:nvSpPr>
          <p:cNvPr id="26630" name="Text Box 46"/>
          <p:cNvSpPr txBox="1">
            <a:spLocks noChangeArrowheads="1"/>
          </p:cNvSpPr>
          <p:nvPr/>
        </p:nvSpPr>
        <p:spPr bwMode="black">
          <a:xfrm>
            <a:off x="1190625" y="6651625"/>
            <a:ext cx="2016125" cy="152400"/>
          </a:xfrm>
          <a:prstGeom prst="rect">
            <a:avLst/>
          </a:prstGeom>
          <a:noFill/>
          <a:ln w="9525">
            <a:noFill/>
            <a:miter lim="800000"/>
            <a:headEnd/>
            <a:tailEnd/>
          </a:ln>
        </p:spPr>
        <p:txBody>
          <a:bodyPr wrap="none" lIns="0" tIns="0" rIns="0" bIns="0">
            <a:spAutoFit/>
          </a:bodyPr>
          <a:lstStyle/>
          <a:p>
            <a:pPr algn="l" rtl="0" fontAlgn="base">
              <a:spcBef>
                <a:spcPct val="0"/>
              </a:spcBef>
              <a:spcAft>
                <a:spcPct val="0"/>
              </a:spcAft>
            </a:pPr>
            <a:r>
              <a:rPr lang="en-US" sz="1000" kern="1200" dirty="0">
                <a:solidFill>
                  <a:srgbClr val="A5A5A5"/>
                </a:solidFill>
                <a:latin typeface="Arial" charset="0"/>
                <a:cs typeface="Arial" charset="0"/>
              </a:rPr>
              <a:t>© 2008 NetApp.  All rights reserved.</a:t>
            </a:r>
          </a:p>
        </p:txBody>
      </p:sp>
      <p:sp>
        <p:nvSpPr>
          <p:cNvPr id="26631" name="Rectangle 67"/>
          <p:cNvSpPr>
            <a:spLocks noChangeArrowheads="1"/>
          </p:cNvSpPr>
          <p:nvPr/>
        </p:nvSpPr>
        <p:spPr bwMode="auto">
          <a:xfrm>
            <a:off x="4419600" y="6600825"/>
            <a:ext cx="2895600" cy="228600"/>
          </a:xfrm>
          <a:prstGeom prst="rect">
            <a:avLst/>
          </a:prstGeom>
          <a:noFill/>
          <a:ln w="9525">
            <a:noFill/>
            <a:miter lim="800000"/>
            <a:headEnd/>
            <a:tailEnd/>
          </a:ln>
        </p:spPr>
        <p:txBody>
          <a:bodyPr/>
          <a:lstStyle/>
          <a:p>
            <a:pPr algn="ctr" rtl="0" fontAlgn="base">
              <a:spcBef>
                <a:spcPct val="0"/>
              </a:spcBef>
              <a:spcAft>
                <a:spcPct val="0"/>
              </a:spcAft>
            </a:pPr>
            <a:endParaRPr lang="en-US" sz="1000" kern="1200" dirty="0">
              <a:solidFill>
                <a:srgbClr val="A5A5A5"/>
              </a:solidFill>
              <a:latin typeface="Arial" charset="0"/>
              <a:cs typeface="+mn-cs"/>
            </a:endParaRPr>
          </a:p>
        </p:txBody>
      </p:sp>
      <p:pic>
        <p:nvPicPr>
          <p:cNvPr id="26632" name="Picture 70" descr="42-16611179_BusinessWoman_8"/>
          <p:cNvPicPr>
            <a:picLocks noChangeAspect="1" noChangeArrowheads="1"/>
          </p:cNvPicPr>
          <p:nvPr/>
        </p:nvPicPr>
        <p:blipFill>
          <a:blip r:embed="rId3"/>
          <a:srcRect/>
          <a:stretch>
            <a:fillRect/>
          </a:stretch>
        </p:blipFill>
        <p:spPr bwMode="auto">
          <a:xfrm rot="249053">
            <a:off x="6286500" y="793750"/>
            <a:ext cx="1052513" cy="3549650"/>
          </a:xfrm>
          <a:prstGeom prst="rect">
            <a:avLst/>
          </a:prstGeom>
          <a:noFill/>
          <a:ln w="9525">
            <a:noFill/>
            <a:miter lim="800000"/>
            <a:headEnd/>
            <a:tailEnd/>
          </a:ln>
        </p:spPr>
      </p:pic>
      <p:pic>
        <p:nvPicPr>
          <p:cNvPr id="26633" name="Picture 71" descr="42-16428030_BizMan-HandsPoc"/>
          <p:cNvPicPr>
            <a:picLocks noChangeAspect="1" noChangeArrowheads="1"/>
          </p:cNvPicPr>
          <p:nvPr/>
        </p:nvPicPr>
        <p:blipFill>
          <a:blip r:embed="rId4"/>
          <a:srcRect/>
          <a:stretch>
            <a:fillRect/>
          </a:stretch>
        </p:blipFill>
        <p:spPr bwMode="auto">
          <a:xfrm>
            <a:off x="7339013" y="533400"/>
            <a:ext cx="1522412" cy="3867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1"/>
          <p:cNvSpPr txBox="1">
            <a:spLocks noGrp="1"/>
          </p:cNvSpPr>
          <p:nvPr/>
        </p:nvSpPr>
        <p:spPr bwMode="auto">
          <a:xfrm>
            <a:off x="8088313" y="6556375"/>
            <a:ext cx="715962" cy="273050"/>
          </a:xfrm>
          <a:prstGeom prst="rect">
            <a:avLst/>
          </a:prstGeom>
          <a:noFill/>
          <a:ln w="9525">
            <a:noFill/>
            <a:miter lim="800000"/>
            <a:headEnd/>
            <a:tailEnd/>
          </a:ln>
        </p:spPr>
        <p:txBody>
          <a:bodyPr anchor="b"/>
          <a:lstStyle/>
          <a:p>
            <a:pPr marL="228600" indent="-228600" algn="r" rtl="0" fontAlgn="base">
              <a:spcBef>
                <a:spcPct val="0"/>
              </a:spcBef>
              <a:spcAft>
                <a:spcPct val="0"/>
              </a:spcAft>
              <a:buClr>
                <a:srgbClr val="58A618"/>
              </a:buClr>
              <a:buFont typeface="Wingdings 2" charset="2"/>
              <a:buNone/>
            </a:pPr>
            <a:fld id="{B540C359-499B-44B2-96F1-5A3CE6404198}" type="slidenum">
              <a:rPr lang="en-US" sz="900" kern="1200">
                <a:solidFill>
                  <a:srgbClr val="B2B2B2"/>
                </a:solidFill>
                <a:latin typeface="Arial" charset="0"/>
                <a:cs typeface="+mn-cs"/>
              </a:rPr>
              <a:pPr marL="228600" indent="-228600" algn="r" rtl="0" fontAlgn="base">
                <a:spcBef>
                  <a:spcPct val="0"/>
                </a:spcBef>
                <a:spcAft>
                  <a:spcPct val="0"/>
                </a:spcAft>
                <a:buClr>
                  <a:srgbClr val="58A618"/>
                </a:buClr>
                <a:buFont typeface="Wingdings 2" charset="2"/>
                <a:buNone/>
              </a:pPr>
              <a:t>29</a:t>
            </a:fld>
            <a:endParaRPr lang="en-US" sz="900" kern="1200" dirty="0">
              <a:solidFill>
                <a:srgbClr val="B2B2B2"/>
              </a:solidFill>
              <a:latin typeface="Arial" charset="0"/>
              <a:cs typeface="+mn-cs"/>
            </a:endParaRPr>
          </a:p>
        </p:txBody>
      </p:sp>
      <p:sp>
        <p:nvSpPr>
          <p:cNvPr id="28675" name="Slide Number Placeholder 3"/>
          <p:cNvSpPr txBox="1">
            <a:spLocks noGrp="1"/>
          </p:cNvSpPr>
          <p:nvPr/>
        </p:nvSpPr>
        <p:spPr bwMode="auto">
          <a:xfrm>
            <a:off x="8088313" y="6556375"/>
            <a:ext cx="715962" cy="273050"/>
          </a:xfrm>
          <a:prstGeom prst="rect">
            <a:avLst/>
          </a:prstGeom>
          <a:noFill/>
          <a:ln w="9525">
            <a:noFill/>
            <a:miter lim="800000"/>
            <a:headEnd/>
            <a:tailEnd/>
          </a:ln>
        </p:spPr>
        <p:txBody>
          <a:bodyPr anchor="b"/>
          <a:lstStyle/>
          <a:p>
            <a:pPr algn="r" rtl="0" fontAlgn="base">
              <a:spcBef>
                <a:spcPct val="0"/>
              </a:spcBef>
              <a:spcAft>
                <a:spcPct val="0"/>
              </a:spcAft>
              <a:buClr>
                <a:srgbClr val="58A618"/>
              </a:buClr>
              <a:buFont typeface="Wingdings 2" charset="2"/>
              <a:buNone/>
            </a:pPr>
            <a:fld id="{316146E5-4678-4EB7-A56C-47D8E57CB833}" type="slidenum">
              <a:rPr lang="en-US" sz="900" kern="1200">
                <a:solidFill>
                  <a:srgbClr val="B2B2B2"/>
                </a:solidFill>
                <a:latin typeface="Arial" charset="0"/>
                <a:cs typeface="+mn-cs"/>
              </a:rPr>
              <a:pPr algn="r" rtl="0" fontAlgn="base">
                <a:spcBef>
                  <a:spcPct val="0"/>
                </a:spcBef>
                <a:spcAft>
                  <a:spcPct val="0"/>
                </a:spcAft>
                <a:buClr>
                  <a:srgbClr val="58A618"/>
                </a:buClr>
                <a:buFont typeface="Wingdings 2" charset="2"/>
                <a:buNone/>
              </a:pPr>
              <a:t>29</a:t>
            </a:fld>
            <a:endParaRPr lang="en-US" sz="900" kern="1200" dirty="0">
              <a:solidFill>
                <a:srgbClr val="B2B2B2"/>
              </a:solidFill>
              <a:latin typeface="Arial" charset="0"/>
              <a:cs typeface="+mn-cs"/>
            </a:endParaRPr>
          </a:p>
        </p:txBody>
      </p:sp>
      <p:sp>
        <p:nvSpPr>
          <p:cNvPr id="28676" name="Rectangle 2"/>
          <p:cNvSpPr>
            <a:spLocks noGrp="1" noChangeArrowheads="1"/>
          </p:cNvSpPr>
          <p:nvPr>
            <p:ph type="title" idx="4294967295"/>
          </p:nvPr>
        </p:nvSpPr>
        <p:spPr/>
        <p:txBody>
          <a:bodyPr/>
          <a:lstStyle/>
          <a:p>
            <a:pPr eaLnBrk="1" hangingPunct="1"/>
            <a:r>
              <a:rPr lang="en-US" dirty="0" smtClean="0">
                <a:ea typeface="ＭＳ Ｐゴシック" charset="-128"/>
              </a:rPr>
              <a:t>Supporting a Globally Distributed IT Organization</a:t>
            </a:r>
          </a:p>
        </p:txBody>
      </p:sp>
      <p:sp>
        <p:nvSpPr>
          <p:cNvPr id="28677" name="Rectangle 3"/>
          <p:cNvSpPr>
            <a:spLocks noGrp="1" noChangeArrowheads="1"/>
          </p:cNvSpPr>
          <p:nvPr>
            <p:ph type="body" idx="4294967295"/>
          </p:nvPr>
        </p:nvSpPr>
        <p:spPr>
          <a:xfrm>
            <a:off x="2273300" y="1143000"/>
            <a:ext cx="6870700" cy="5410200"/>
          </a:xfrm>
        </p:spPr>
        <p:txBody>
          <a:bodyPr/>
          <a:lstStyle/>
          <a:p>
            <a:pPr eaLnBrk="1" hangingPunct="1">
              <a:lnSpc>
                <a:spcPct val="105000"/>
              </a:lnSpc>
              <a:spcBef>
                <a:spcPct val="35000"/>
              </a:spcBef>
            </a:pPr>
            <a:r>
              <a:rPr lang="en-US" sz="2400" dirty="0" smtClean="0">
                <a:ea typeface="ＭＳ Ｐゴシック" charset="-128"/>
              </a:rPr>
              <a:t>8,000+ employees; 350+ in IT</a:t>
            </a:r>
          </a:p>
          <a:p>
            <a:pPr eaLnBrk="1" hangingPunct="1">
              <a:lnSpc>
                <a:spcPct val="105000"/>
              </a:lnSpc>
              <a:spcBef>
                <a:spcPct val="35000"/>
              </a:spcBef>
            </a:pPr>
            <a:r>
              <a:rPr lang="en-US" sz="2400" dirty="0" smtClean="0">
                <a:ea typeface="ＭＳ Ｐゴシック" charset="-128"/>
              </a:rPr>
              <a:t>Distributed in 46 countries with 130+ offices </a:t>
            </a:r>
          </a:p>
          <a:p>
            <a:pPr eaLnBrk="1" hangingPunct="1">
              <a:lnSpc>
                <a:spcPct val="105000"/>
              </a:lnSpc>
              <a:spcBef>
                <a:spcPct val="35000"/>
              </a:spcBef>
            </a:pPr>
            <a:r>
              <a:rPr lang="en-US" sz="2400" dirty="0" smtClean="0">
                <a:ea typeface="ＭＳ Ｐゴシック" charset="-128"/>
              </a:rPr>
              <a:t>6 Global data centers: </a:t>
            </a:r>
            <a:br>
              <a:rPr lang="en-US" sz="2400" dirty="0" smtClean="0">
                <a:ea typeface="ＭＳ Ｐゴシック" charset="-128"/>
              </a:rPr>
            </a:br>
            <a:r>
              <a:rPr lang="en-US" sz="2400" dirty="0" smtClean="0">
                <a:ea typeface="ＭＳ Ｐゴシック" charset="-128"/>
              </a:rPr>
              <a:t>Americas (3), Europe, India, Hong Kong</a:t>
            </a:r>
          </a:p>
          <a:p>
            <a:pPr eaLnBrk="1" hangingPunct="1">
              <a:lnSpc>
                <a:spcPct val="105000"/>
              </a:lnSpc>
              <a:spcBef>
                <a:spcPct val="35000"/>
              </a:spcBef>
            </a:pPr>
            <a:r>
              <a:rPr lang="en-US" sz="2400" dirty="0" smtClean="0">
                <a:ea typeface="ＭＳ Ｐゴシック" charset="-128"/>
              </a:rPr>
              <a:t>Over 100 Applications</a:t>
            </a:r>
          </a:p>
          <a:p>
            <a:pPr eaLnBrk="1" hangingPunct="1">
              <a:lnSpc>
                <a:spcPct val="105000"/>
              </a:lnSpc>
              <a:spcBef>
                <a:spcPct val="145000"/>
              </a:spcBef>
            </a:pPr>
            <a:r>
              <a:rPr lang="en-US" sz="2400" dirty="0" smtClean="0">
                <a:ea typeface="ＭＳ Ｐゴシック" charset="-128"/>
              </a:rPr>
              <a:t>Over 260 NetApp FAS Systems</a:t>
            </a:r>
          </a:p>
          <a:p>
            <a:pPr eaLnBrk="1" hangingPunct="1">
              <a:spcBef>
                <a:spcPct val="145000"/>
              </a:spcBef>
            </a:pPr>
            <a:r>
              <a:rPr lang="en-US" sz="2400" dirty="0" smtClean="0">
                <a:ea typeface="ＭＳ Ｐゴシック" charset="-128"/>
              </a:rPr>
              <a:t>1500 Servers</a:t>
            </a:r>
          </a:p>
          <a:p>
            <a:pPr eaLnBrk="1" hangingPunct="1">
              <a:lnSpc>
                <a:spcPct val="105000"/>
              </a:lnSpc>
              <a:spcBef>
                <a:spcPct val="145000"/>
              </a:spcBef>
            </a:pPr>
            <a:r>
              <a:rPr lang="en-US" sz="2400" dirty="0" smtClean="0">
                <a:ea typeface="ＭＳ Ｐゴシック" charset="-128"/>
              </a:rPr>
              <a:t>2.5+ PB storage</a:t>
            </a:r>
          </a:p>
        </p:txBody>
      </p:sp>
      <p:grpSp>
        <p:nvGrpSpPr>
          <p:cNvPr id="2" name="Group 15"/>
          <p:cNvGrpSpPr>
            <a:grpSpLocks/>
          </p:cNvGrpSpPr>
          <p:nvPr/>
        </p:nvGrpSpPr>
        <p:grpSpPr bwMode="auto">
          <a:xfrm>
            <a:off x="2871788" y="4416425"/>
            <a:ext cx="5761037" cy="446088"/>
            <a:chOff x="1868" y="2572"/>
            <a:chExt cx="3629" cy="281"/>
          </a:xfrm>
        </p:grpSpPr>
        <p:pic>
          <p:nvPicPr>
            <p:cNvPr id="28684" name="Picture 6"/>
            <p:cNvPicPr>
              <a:picLocks noChangeAspect="1" noChangeArrowheads="1"/>
            </p:cNvPicPr>
            <p:nvPr/>
          </p:nvPicPr>
          <p:blipFill>
            <a:blip r:embed="rId3"/>
            <a:srcRect/>
            <a:stretch>
              <a:fillRect/>
            </a:stretch>
          </p:blipFill>
          <p:spPr bwMode="auto">
            <a:xfrm>
              <a:off x="2501" y="2653"/>
              <a:ext cx="948" cy="118"/>
            </a:xfrm>
            <a:prstGeom prst="rect">
              <a:avLst/>
            </a:prstGeom>
            <a:noFill/>
            <a:ln w="12700">
              <a:noFill/>
              <a:miter lim="800000"/>
              <a:headEnd/>
              <a:tailEnd/>
            </a:ln>
          </p:spPr>
        </p:pic>
        <p:pic>
          <p:nvPicPr>
            <p:cNvPr id="28685" name="Picture 7"/>
            <p:cNvPicPr>
              <a:picLocks noChangeAspect="1" noChangeArrowheads="1"/>
            </p:cNvPicPr>
            <p:nvPr/>
          </p:nvPicPr>
          <p:blipFill>
            <a:blip r:embed="rId4"/>
            <a:srcRect/>
            <a:stretch>
              <a:fillRect/>
            </a:stretch>
          </p:blipFill>
          <p:spPr bwMode="auto">
            <a:xfrm>
              <a:off x="1868" y="2572"/>
              <a:ext cx="550" cy="281"/>
            </a:xfrm>
            <a:prstGeom prst="rect">
              <a:avLst/>
            </a:prstGeom>
            <a:noFill/>
            <a:ln w="12700">
              <a:noFill/>
              <a:miter lim="800000"/>
              <a:headEnd/>
              <a:tailEnd/>
            </a:ln>
          </p:spPr>
        </p:pic>
        <p:pic>
          <p:nvPicPr>
            <p:cNvPr id="28686" name="Picture 8"/>
            <p:cNvPicPr>
              <a:picLocks noChangeAspect="1" noChangeArrowheads="1"/>
            </p:cNvPicPr>
            <p:nvPr/>
          </p:nvPicPr>
          <p:blipFill>
            <a:blip r:embed="rId5"/>
            <a:srcRect/>
            <a:stretch>
              <a:fillRect/>
            </a:stretch>
          </p:blipFill>
          <p:spPr bwMode="auto">
            <a:xfrm>
              <a:off x="4341" y="2573"/>
              <a:ext cx="432" cy="276"/>
            </a:xfrm>
            <a:prstGeom prst="rect">
              <a:avLst/>
            </a:prstGeom>
            <a:noFill/>
            <a:ln w="12700">
              <a:noFill/>
              <a:miter lim="800000"/>
              <a:headEnd/>
              <a:tailEnd/>
            </a:ln>
          </p:spPr>
        </p:pic>
        <p:pic>
          <p:nvPicPr>
            <p:cNvPr id="28687" name="Picture 9"/>
            <p:cNvPicPr>
              <a:picLocks noChangeAspect="1" noChangeArrowheads="1"/>
            </p:cNvPicPr>
            <p:nvPr/>
          </p:nvPicPr>
          <p:blipFill>
            <a:blip r:embed="rId6"/>
            <a:srcRect/>
            <a:stretch>
              <a:fillRect/>
            </a:stretch>
          </p:blipFill>
          <p:spPr bwMode="auto">
            <a:xfrm>
              <a:off x="3685" y="2615"/>
              <a:ext cx="423" cy="194"/>
            </a:xfrm>
            <a:prstGeom prst="rect">
              <a:avLst/>
            </a:prstGeom>
            <a:noFill/>
            <a:ln w="12700">
              <a:noFill/>
              <a:miter lim="800000"/>
              <a:headEnd/>
              <a:tailEnd/>
            </a:ln>
          </p:spPr>
        </p:pic>
        <p:pic>
          <p:nvPicPr>
            <p:cNvPr id="28688" name="Picture 10"/>
            <p:cNvPicPr>
              <a:picLocks noChangeAspect="1" noChangeArrowheads="1"/>
            </p:cNvPicPr>
            <p:nvPr/>
          </p:nvPicPr>
          <p:blipFill>
            <a:blip r:embed="rId7"/>
            <a:srcRect/>
            <a:stretch>
              <a:fillRect/>
            </a:stretch>
          </p:blipFill>
          <p:spPr bwMode="auto">
            <a:xfrm>
              <a:off x="4938" y="2613"/>
              <a:ext cx="559" cy="196"/>
            </a:xfrm>
            <a:prstGeom prst="rect">
              <a:avLst/>
            </a:prstGeom>
            <a:noFill/>
            <a:ln w="12700">
              <a:noFill/>
              <a:miter lim="800000"/>
              <a:headEnd/>
              <a:tailEnd/>
            </a:ln>
          </p:spPr>
        </p:pic>
      </p:grpSp>
      <p:grpSp>
        <p:nvGrpSpPr>
          <p:cNvPr id="3" name="Group 11"/>
          <p:cNvGrpSpPr>
            <a:grpSpLocks/>
          </p:cNvGrpSpPr>
          <p:nvPr/>
        </p:nvGrpSpPr>
        <p:grpSpPr bwMode="auto">
          <a:xfrm>
            <a:off x="2819400" y="5257800"/>
            <a:ext cx="3132138" cy="461963"/>
            <a:chOff x="1886" y="3340"/>
            <a:chExt cx="1973" cy="291"/>
          </a:xfrm>
        </p:grpSpPr>
        <p:pic>
          <p:nvPicPr>
            <p:cNvPr id="28681" name="Picture 12"/>
            <p:cNvPicPr>
              <a:picLocks noChangeAspect="1" noChangeArrowheads="1"/>
            </p:cNvPicPr>
            <p:nvPr/>
          </p:nvPicPr>
          <p:blipFill>
            <a:blip r:embed="rId8"/>
            <a:srcRect/>
            <a:stretch>
              <a:fillRect/>
            </a:stretch>
          </p:blipFill>
          <p:spPr bwMode="auto">
            <a:xfrm>
              <a:off x="2554" y="3340"/>
              <a:ext cx="615" cy="291"/>
            </a:xfrm>
            <a:prstGeom prst="rect">
              <a:avLst/>
            </a:prstGeom>
            <a:noFill/>
            <a:ln w="12700">
              <a:noFill/>
              <a:miter lim="800000"/>
              <a:headEnd/>
              <a:tailEnd/>
            </a:ln>
          </p:spPr>
        </p:pic>
        <p:pic>
          <p:nvPicPr>
            <p:cNvPr id="28682" name="Picture 13" descr="logo_ibmcolor"/>
            <p:cNvPicPr>
              <a:picLocks noChangeAspect="1" noChangeArrowheads="1"/>
            </p:cNvPicPr>
            <p:nvPr/>
          </p:nvPicPr>
          <p:blipFill>
            <a:blip r:embed="rId9"/>
            <a:srcRect/>
            <a:stretch>
              <a:fillRect/>
            </a:stretch>
          </p:blipFill>
          <p:spPr bwMode="auto">
            <a:xfrm>
              <a:off x="1886" y="3355"/>
              <a:ext cx="561" cy="261"/>
            </a:xfrm>
            <a:prstGeom prst="rect">
              <a:avLst/>
            </a:prstGeom>
            <a:noFill/>
            <a:ln w="9525">
              <a:noFill/>
              <a:miter lim="800000"/>
              <a:headEnd/>
              <a:tailEnd/>
            </a:ln>
          </p:spPr>
        </p:pic>
        <p:pic>
          <p:nvPicPr>
            <p:cNvPr id="28683" name="Picture 14" descr="Sun_white on black"/>
            <p:cNvPicPr>
              <a:picLocks noChangeAspect="1" noChangeArrowheads="1"/>
            </p:cNvPicPr>
            <p:nvPr/>
          </p:nvPicPr>
          <p:blipFill>
            <a:blip r:embed="rId10"/>
            <a:srcRect/>
            <a:stretch>
              <a:fillRect/>
            </a:stretch>
          </p:blipFill>
          <p:spPr bwMode="auto">
            <a:xfrm>
              <a:off x="3295" y="3360"/>
              <a:ext cx="564" cy="252"/>
            </a:xfrm>
            <a:prstGeom prst="rect">
              <a:avLst/>
            </a:prstGeom>
            <a:noFill/>
            <a:ln w="9525">
              <a:noFill/>
              <a:miter lim="800000"/>
              <a:headEnd/>
              <a:tailEnd/>
            </a:ln>
          </p:spPr>
        </p:pic>
      </p:grpSp>
      <p:pic>
        <p:nvPicPr>
          <p:cNvPr id="28680" name="Picture 16" descr="iStock_Global.jpg"/>
          <p:cNvPicPr>
            <a:picLocks noChangeAspect="1"/>
          </p:cNvPicPr>
          <p:nvPr/>
        </p:nvPicPr>
        <p:blipFill>
          <a:blip r:embed="rId11"/>
          <a:srcRect/>
          <a:stretch>
            <a:fillRect/>
          </a:stretch>
        </p:blipFill>
        <p:spPr bwMode="auto">
          <a:xfrm>
            <a:off x="0" y="1143000"/>
            <a:ext cx="2301875" cy="5422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1"/>
          <p:cNvSpPr>
            <a:spLocks noGrp="1"/>
          </p:cNvSpPr>
          <p:nvPr>
            <p:ph type="sldNum" sz="quarter" idx="10"/>
          </p:nvPr>
        </p:nvSpPr>
        <p:spPr>
          <a:noFill/>
        </p:spPr>
        <p:txBody>
          <a:bodyPr/>
          <a:lstStyle/>
          <a:p>
            <a:pPr algn="r" rtl="0" fontAlgn="base">
              <a:spcBef>
                <a:spcPct val="0"/>
              </a:spcBef>
              <a:spcAft>
                <a:spcPct val="0"/>
              </a:spcAft>
            </a:pPr>
            <a:fld id="{FE6A584C-ECFC-426A-A049-960FB0A3489B}" type="slidenum">
              <a:rPr lang="en-US" sz="1000" b="1" kern="1200">
                <a:solidFill>
                  <a:srgbClr val="A5A5A5"/>
                </a:solidFill>
                <a:latin typeface="Arial" charset="0"/>
                <a:cs typeface="+mn-cs"/>
              </a:rPr>
              <a:pPr algn="r" rtl="0" fontAlgn="base">
                <a:spcBef>
                  <a:spcPct val="0"/>
                </a:spcBef>
                <a:spcAft>
                  <a:spcPct val="0"/>
                </a:spcAft>
              </a:pPr>
              <a:t>30</a:t>
            </a:fld>
            <a:endParaRPr lang="en-US" sz="1000" b="1" kern="1200" dirty="0">
              <a:solidFill>
                <a:srgbClr val="A5A5A5"/>
              </a:solidFill>
              <a:latin typeface="Arial" charset="0"/>
              <a:cs typeface="+mn-cs"/>
            </a:endParaRPr>
          </a:p>
        </p:txBody>
      </p:sp>
      <p:sp>
        <p:nvSpPr>
          <p:cNvPr id="32771" name="Rectangle 2"/>
          <p:cNvSpPr txBox="1">
            <a:spLocks noChangeArrowheads="1"/>
          </p:cNvSpPr>
          <p:nvPr/>
        </p:nvSpPr>
        <p:spPr bwMode="black">
          <a:xfrm>
            <a:off x="990600" y="0"/>
            <a:ext cx="7551737" cy="1143000"/>
          </a:xfrm>
          <a:prstGeom prst="rect">
            <a:avLst/>
          </a:prstGeom>
          <a:noFill/>
          <a:ln w="9525">
            <a:noFill/>
            <a:miter lim="800000"/>
            <a:headEnd/>
            <a:tailEnd/>
          </a:ln>
        </p:spPr>
        <p:txBody>
          <a:bodyPr anchor="ctr"/>
          <a:lstStyle/>
          <a:p>
            <a:pPr algn="l" rtl="0" fontAlgn="base">
              <a:lnSpc>
                <a:spcPct val="95000"/>
              </a:lnSpc>
              <a:spcBef>
                <a:spcPct val="0"/>
              </a:spcBef>
              <a:spcAft>
                <a:spcPct val="0"/>
              </a:spcAft>
              <a:buClr>
                <a:srgbClr val="58A618"/>
              </a:buClr>
              <a:buFont typeface="Wingdings 2" charset="2"/>
              <a:buNone/>
            </a:pPr>
            <a:r>
              <a:rPr lang="en-US" sz="3000" b="1" kern="1200" dirty="0">
                <a:solidFill>
                  <a:srgbClr val="000000"/>
                </a:solidFill>
                <a:latin typeface="Arial" charset="0"/>
                <a:cs typeface="+mn-cs"/>
              </a:rPr>
              <a:t>Challenge NetApp Faced 4 Years Ago</a:t>
            </a:r>
          </a:p>
        </p:txBody>
      </p:sp>
      <p:sp>
        <p:nvSpPr>
          <p:cNvPr id="32788" name="TextBox 3"/>
          <p:cNvSpPr txBox="1">
            <a:spLocks noChangeArrowheads="1"/>
          </p:cNvSpPr>
          <p:nvPr/>
        </p:nvSpPr>
        <p:spPr bwMode="auto">
          <a:xfrm>
            <a:off x="1676400" y="990600"/>
            <a:ext cx="5580374" cy="2677656"/>
          </a:xfrm>
          <a:prstGeom prst="rect">
            <a:avLst/>
          </a:prstGeom>
          <a:noFill/>
          <a:ln w="9525">
            <a:noFill/>
            <a:miter lim="800000"/>
            <a:headEnd/>
            <a:tailEnd/>
          </a:ln>
        </p:spPr>
        <p:txBody>
          <a:bodyPr wrap="square">
            <a:spAutoFit/>
          </a:bodyPr>
          <a:lstStyle/>
          <a:p>
            <a:pPr algn="l" rtl="0" fontAlgn="base">
              <a:spcBef>
                <a:spcPct val="0"/>
              </a:spcBef>
              <a:spcAft>
                <a:spcPct val="0"/>
              </a:spcAft>
              <a:buClr>
                <a:srgbClr val="58A618"/>
              </a:buClr>
              <a:buFont typeface="Wingdings 2" charset="2"/>
              <a:buNone/>
            </a:pPr>
            <a:r>
              <a:rPr lang="en-US" sz="2800" b="1" u="sng" kern="1200" dirty="0">
                <a:solidFill>
                  <a:srgbClr val="FF0000"/>
                </a:solidFill>
                <a:latin typeface="Arial" charset="0"/>
                <a:cs typeface="+mn-cs"/>
              </a:rPr>
              <a:t>Data Center Sprawl </a:t>
            </a:r>
            <a:endParaRPr lang="en-US" sz="2800" b="1" u="sng" kern="1200" dirty="0">
              <a:solidFill>
                <a:srgbClr val="000000"/>
              </a:solidFill>
              <a:latin typeface="Arial" charset="0"/>
              <a:cs typeface="+mn-cs"/>
            </a:endParaRPr>
          </a:p>
          <a:p>
            <a:pPr algn="l" rtl="0" fontAlgn="base">
              <a:spcBef>
                <a:spcPct val="0"/>
              </a:spcBef>
              <a:spcAft>
                <a:spcPct val="0"/>
              </a:spcAft>
              <a:buClr>
                <a:srgbClr val="58A618"/>
              </a:buClr>
              <a:buFont typeface="Wingdings 2" charset="2"/>
              <a:buNone/>
            </a:pPr>
            <a:r>
              <a:rPr lang="en-US" sz="2800" b="1" kern="1200" dirty="0">
                <a:solidFill>
                  <a:srgbClr val="000000"/>
                </a:solidFill>
                <a:latin typeface="Arial" charset="0"/>
                <a:cs typeface="+mn-cs"/>
              </a:rPr>
              <a:t>Data Centers in 57 Field Offices</a:t>
            </a:r>
          </a:p>
          <a:p>
            <a:pPr algn="l" rtl="0" fontAlgn="base">
              <a:spcBef>
                <a:spcPct val="0"/>
              </a:spcBef>
              <a:spcAft>
                <a:spcPct val="0"/>
              </a:spcAft>
              <a:buClr>
                <a:srgbClr val="58A618"/>
              </a:buClr>
              <a:buFont typeface="Wingdings 2" charset="2"/>
              <a:buNone/>
            </a:pPr>
            <a:endParaRPr lang="en-US" sz="2800" b="1" u="sng" kern="1200" dirty="0">
              <a:solidFill>
                <a:srgbClr val="FF0000"/>
              </a:solidFill>
              <a:latin typeface="Arial" charset="0"/>
              <a:cs typeface="+mn-cs"/>
            </a:endParaRPr>
          </a:p>
          <a:p>
            <a:pPr algn="l" rtl="0" fontAlgn="base">
              <a:spcBef>
                <a:spcPct val="0"/>
              </a:spcBef>
              <a:spcAft>
                <a:spcPct val="0"/>
              </a:spcAft>
              <a:buClr>
                <a:srgbClr val="58A618"/>
              </a:buClr>
              <a:buFont typeface="Wingdings 2" charset="2"/>
              <a:buNone/>
            </a:pPr>
            <a:r>
              <a:rPr lang="en-US" sz="2800" b="1" u="sng" kern="1200" dirty="0">
                <a:solidFill>
                  <a:srgbClr val="FF0000"/>
                </a:solidFill>
                <a:latin typeface="Arial" charset="0"/>
                <a:cs typeface="+mn-cs"/>
              </a:rPr>
              <a:t>Power Issues</a:t>
            </a:r>
          </a:p>
          <a:p>
            <a:pPr algn="l" rtl="0" fontAlgn="base">
              <a:spcBef>
                <a:spcPct val="0"/>
              </a:spcBef>
              <a:spcAft>
                <a:spcPct val="0"/>
              </a:spcAft>
              <a:buClr>
                <a:srgbClr val="58A618"/>
              </a:buClr>
              <a:buFont typeface="Wingdings 2" charset="2"/>
              <a:buNone/>
            </a:pPr>
            <a:r>
              <a:rPr lang="en-US" sz="2800" b="1" kern="1200" dirty="0">
                <a:solidFill>
                  <a:srgbClr val="000000"/>
                </a:solidFill>
                <a:latin typeface="Arial" charset="0"/>
                <a:cs typeface="+mn-cs"/>
              </a:rPr>
              <a:t>Power costs spiraling AND rolling brown outs in CA, HQ</a:t>
            </a:r>
            <a:endParaRPr lang="en-US" sz="2800" u="sng" kern="1200" dirty="0">
              <a:solidFill>
                <a:srgbClr val="FF0000"/>
              </a:solidFill>
              <a:latin typeface="Arial" charset="0"/>
              <a:cs typeface="+mn-cs"/>
            </a:endParaRPr>
          </a:p>
        </p:txBody>
      </p:sp>
      <p:grpSp>
        <p:nvGrpSpPr>
          <p:cNvPr id="2" name="Group 23"/>
          <p:cNvGrpSpPr>
            <a:grpSpLocks/>
          </p:cNvGrpSpPr>
          <p:nvPr/>
        </p:nvGrpSpPr>
        <p:grpSpPr bwMode="auto">
          <a:xfrm>
            <a:off x="715962" y="1752600"/>
            <a:ext cx="8428038" cy="3806824"/>
            <a:chOff x="381000" y="989543"/>
            <a:chExt cx="8428464" cy="3808657"/>
          </a:xfrm>
        </p:grpSpPr>
        <p:sp>
          <p:nvSpPr>
            <p:cNvPr id="32779" name="TextBox 5"/>
            <p:cNvSpPr txBox="1">
              <a:spLocks noChangeArrowheads="1"/>
            </p:cNvSpPr>
            <p:nvPr/>
          </p:nvSpPr>
          <p:spPr bwMode="auto">
            <a:xfrm>
              <a:off x="2286096" y="2971697"/>
              <a:ext cx="4496130" cy="1262492"/>
            </a:xfrm>
            <a:prstGeom prst="rect">
              <a:avLst/>
            </a:prstGeom>
            <a:noFill/>
            <a:ln w="9525">
              <a:noFill/>
              <a:miter lim="800000"/>
              <a:headEnd/>
              <a:tailEnd/>
            </a:ln>
          </p:spPr>
          <p:txBody>
            <a:bodyPr wrap="square">
              <a:spAutoFit/>
            </a:bodyPr>
            <a:lstStyle/>
            <a:p>
              <a:pPr algn="ctr" rtl="0" fontAlgn="base">
                <a:spcBef>
                  <a:spcPct val="0"/>
                </a:spcBef>
                <a:spcAft>
                  <a:spcPct val="0"/>
                </a:spcAft>
                <a:buClr>
                  <a:srgbClr val="58A618"/>
                </a:buClr>
                <a:buFont typeface="Wingdings 2" charset="2"/>
                <a:buNone/>
              </a:pPr>
              <a:r>
                <a:rPr lang="en-US" sz="2800" b="1" u="sng" kern="1200" dirty="0">
                  <a:solidFill>
                    <a:srgbClr val="FF0000"/>
                  </a:solidFill>
                  <a:latin typeface="Arial" charset="0"/>
                  <a:cs typeface="+mn-cs"/>
                </a:rPr>
                <a:t>Duplicate Resources </a:t>
              </a:r>
            </a:p>
            <a:p>
              <a:pPr algn="l" rtl="0" fontAlgn="base">
                <a:spcBef>
                  <a:spcPct val="0"/>
                </a:spcBef>
                <a:spcAft>
                  <a:spcPct val="0"/>
                </a:spcAft>
                <a:buClr>
                  <a:srgbClr val="58A618"/>
                </a:buClr>
                <a:buFont typeface="Wingdings 2" charset="2"/>
                <a:buNone/>
              </a:pPr>
              <a:r>
                <a:rPr lang="en-US" sz="2400" b="1" kern="1200" dirty="0">
                  <a:solidFill>
                    <a:srgbClr val="000000"/>
                  </a:solidFill>
                  <a:latin typeface="Arial" charset="0"/>
                  <a:cs typeface="+mn-cs"/>
                </a:rPr>
                <a:t>For e.g., Each Engineering team had its own Test lab</a:t>
              </a:r>
              <a:endParaRPr lang="en-US" sz="2400" kern="1200" dirty="0">
                <a:solidFill>
                  <a:srgbClr val="000000"/>
                </a:solidFill>
                <a:latin typeface="Arial" charset="0"/>
                <a:cs typeface="+mn-cs"/>
              </a:endParaRPr>
            </a:p>
          </p:txBody>
        </p:sp>
        <p:pic>
          <p:nvPicPr>
            <p:cNvPr id="13" name="Picture 12" descr="fas6070_cabinet_jpg.jpg"/>
            <p:cNvPicPr>
              <a:picLocks noChangeAspect="1"/>
            </p:cNvPicPr>
            <p:nvPr/>
          </p:nvPicPr>
          <p:blipFill>
            <a:blip r:embed="rId3" cstate="print"/>
            <a:stretch>
              <a:fillRect/>
            </a:stretch>
          </p:blipFill>
          <p:spPr>
            <a:xfrm>
              <a:off x="6858000" y="989543"/>
              <a:ext cx="1951464" cy="1428750"/>
            </a:xfrm>
            <a:prstGeom prst="rect">
              <a:avLst/>
            </a:prstGeom>
            <a:ln>
              <a:noFill/>
            </a:ln>
            <a:effectLst>
              <a:softEdge rad="112500"/>
            </a:effectLst>
          </p:spPr>
        </p:pic>
        <p:grpSp>
          <p:nvGrpSpPr>
            <p:cNvPr id="3" name="Group 21"/>
            <p:cNvGrpSpPr>
              <a:grpSpLocks/>
            </p:cNvGrpSpPr>
            <p:nvPr/>
          </p:nvGrpSpPr>
          <p:grpSpPr bwMode="auto">
            <a:xfrm>
              <a:off x="381000" y="3352800"/>
              <a:ext cx="1462069" cy="1445400"/>
              <a:chOff x="381000" y="3352800"/>
              <a:chExt cx="1462069" cy="1445400"/>
            </a:xfrm>
          </p:grpSpPr>
          <p:pic>
            <p:nvPicPr>
              <p:cNvPr id="14" name="Picture 13" descr="fas6070_left_jpg.jpg"/>
              <p:cNvPicPr>
                <a:picLocks noChangeAspect="1"/>
              </p:cNvPicPr>
              <p:nvPr/>
            </p:nvPicPr>
            <p:blipFill>
              <a:blip r:embed="rId4" cstate="print"/>
              <a:stretch>
                <a:fillRect/>
              </a:stretch>
            </p:blipFill>
            <p:spPr>
              <a:xfrm>
                <a:off x="381000" y="3352800"/>
                <a:ext cx="700069" cy="683400"/>
              </a:xfrm>
              <a:prstGeom prst="rect">
                <a:avLst/>
              </a:prstGeom>
              <a:ln>
                <a:noFill/>
              </a:ln>
              <a:effectLst>
                <a:softEdge rad="112500"/>
              </a:effectLst>
            </p:spPr>
          </p:pic>
          <p:pic>
            <p:nvPicPr>
              <p:cNvPr id="15" name="Picture 14" descr="fas6070_left_jpg.jpg"/>
              <p:cNvPicPr>
                <a:picLocks noChangeAspect="1"/>
              </p:cNvPicPr>
              <p:nvPr/>
            </p:nvPicPr>
            <p:blipFill>
              <a:blip r:embed="rId4" cstate="print"/>
              <a:stretch>
                <a:fillRect/>
              </a:stretch>
            </p:blipFill>
            <p:spPr>
              <a:xfrm>
                <a:off x="533400" y="3505200"/>
                <a:ext cx="700069" cy="683400"/>
              </a:xfrm>
              <a:prstGeom prst="rect">
                <a:avLst/>
              </a:prstGeom>
              <a:ln>
                <a:noFill/>
              </a:ln>
              <a:effectLst>
                <a:softEdge rad="112500"/>
              </a:effectLst>
            </p:spPr>
          </p:pic>
          <p:pic>
            <p:nvPicPr>
              <p:cNvPr id="16" name="Picture 15" descr="fas6070_left_jpg.jpg"/>
              <p:cNvPicPr>
                <a:picLocks noChangeAspect="1"/>
              </p:cNvPicPr>
              <p:nvPr/>
            </p:nvPicPr>
            <p:blipFill>
              <a:blip r:embed="rId4" cstate="print"/>
              <a:stretch>
                <a:fillRect/>
              </a:stretch>
            </p:blipFill>
            <p:spPr>
              <a:xfrm>
                <a:off x="685800" y="3657600"/>
                <a:ext cx="700069" cy="683400"/>
              </a:xfrm>
              <a:prstGeom prst="rect">
                <a:avLst/>
              </a:prstGeom>
              <a:ln>
                <a:noFill/>
              </a:ln>
              <a:effectLst>
                <a:softEdge rad="112500"/>
              </a:effectLst>
            </p:spPr>
          </p:pic>
          <p:pic>
            <p:nvPicPr>
              <p:cNvPr id="17" name="Picture 16" descr="fas6070_left_jpg.jpg"/>
              <p:cNvPicPr>
                <a:picLocks noChangeAspect="1"/>
              </p:cNvPicPr>
              <p:nvPr/>
            </p:nvPicPr>
            <p:blipFill>
              <a:blip r:embed="rId4" cstate="print"/>
              <a:stretch>
                <a:fillRect/>
              </a:stretch>
            </p:blipFill>
            <p:spPr>
              <a:xfrm>
                <a:off x="838200" y="3810000"/>
                <a:ext cx="700069" cy="683400"/>
              </a:xfrm>
              <a:prstGeom prst="rect">
                <a:avLst/>
              </a:prstGeom>
              <a:ln>
                <a:noFill/>
              </a:ln>
              <a:effectLst>
                <a:softEdge rad="112500"/>
              </a:effectLst>
            </p:spPr>
          </p:pic>
          <p:pic>
            <p:nvPicPr>
              <p:cNvPr id="18" name="Picture 17" descr="fas6070_left_jpg.jpg"/>
              <p:cNvPicPr>
                <a:picLocks noChangeAspect="1"/>
              </p:cNvPicPr>
              <p:nvPr/>
            </p:nvPicPr>
            <p:blipFill>
              <a:blip r:embed="rId4" cstate="print"/>
              <a:stretch>
                <a:fillRect/>
              </a:stretch>
            </p:blipFill>
            <p:spPr>
              <a:xfrm>
                <a:off x="990600" y="3962400"/>
                <a:ext cx="700069" cy="683400"/>
              </a:xfrm>
              <a:prstGeom prst="rect">
                <a:avLst/>
              </a:prstGeom>
              <a:ln>
                <a:noFill/>
              </a:ln>
              <a:effectLst>
                <a:softEdge rad="112500"/>
              </a:effectLst>
            </p:spPr>
          </p:pic>
          <p:pic>
            <p:nvPicPr>
              <p:cNvPr id="19" name="Picture 18" descr="fas6070_left_jpg.jpg"/>
              <p:cNvPicPr>
                <a:picLocks noChangeAspect="1"/>
              </p:cNvPicPr>
              <p:nvPr/>
            </p:nvPicPr>
            <p:blipFill>
              <a:blip r:embed="rId4" cstate="print"/>
              <a:stretch>
                <a:fillRect/>
              </a:stretch>
            </p:blipFill>
            <p:spPr>
              <a:xfrm>
                <a:off x="1143000" y="4114800"/>
                <a:ext cx="700069" cy="683400"/>
              </a:xfrm>
              <a:prstGeom prst="rect">
                <a:avLst/>
              </a:prstGeom>
              <a:ln>
                <a:noFill/>
              </a:ln>
              <a:effectLst>
                <a:softEdge rad="112500"/>
              </a:effectLst>
            </p:spPr>
          </p:pic>
        </p:grpSp>
      </p:grpSp>
      <p:sp>
        <p:nvSpPr>
          <p:cNvPr id="32775" name="TextBox 4"/>
          <p:cNvSpPr txBox="1">
            <a:spLocks noChangeArrowheads="1"/>
          </p:cNvSpPr>
          <p:nvPr/>
        </p:nvSpPr>
        <p:spPr bwMode="auto">
          <a:xfrm>
            <a:off x="2514600" y="5125057"/>
            <a:ext cx="5410200" cy="1261884"/>
          </a:xfrm>
          <a:prstGeom prst="rect">
            <a:avLst/>
          </a:prstGeom>
          <a:noFill/>
          <a:ln w="9525">
            <a:noFill/>
            <a:miter lim="800000"/>
            <a:headEnd/>
            <a:tailEnd/>
          </a:ln>
        </p:spPr>
        <p:txBody>
          <a:bodyPr wrap="square">
            <a:spAutoFit/>
          </a:bodyPr>
          <a:lstStyle/>
          <a:p>
            <a:pPr algn="ctr" rtl="0" fontAlgn="base">
              <a:spcBef>
                <a:spcPct val="0"/>
              </a:spcBef>
              <a:spcAft>
                <a:spcPct val="0"/>
              </a:spcAft>
              <a:buClr>
                <a:srgbClr val="58A618"/>
              </a:buClr>
              <a:buFont typeface="Wingdings 2" charset="2"/>
              <a:buNone/>
            </a:pPr>
            <a:r>
              <a:rPr lang="en-US" sz="2800" b="1" u="sng" kern="1200" dirty="0">
                <a:solidFill>
                  <a:srgbClr val="FF0000"/>
                </a:solidFill>
                <a:latin typeface="Arial" charset="0"/>
                <a:cs typeface="+mn-cs"/>
              </a:rPr>
              <a:t>Inability to Scale Quickly</a:t>
            </a:r>
          </a:p>
          <a:p>
            <a:pPr algn="l" rtl="0" fontAlgn="base">
              <a:spcBef>
                <a:spcPct val="0"/>
              </a:spcBef>
              <a:spcAft>
                <a:spcPct val="0"/>
              </a:spcAft>
              <a:buClr>
                <a:srgbClr val="58A618"/>
              </a:buClr>
              <a:buFont typeface="Wingdings 2" charset="2"/>
              <a:buNone/>
            </a:pPr>
            <a:r>
              <a:rPr lang="en-US" sz="2400" b="1" kern="1200" dirty="0">
                <a:solidFill>
                  <a:srgbClr val="000000"/>
                </a:solidFill>
                <a:latin typeface="Arial" charset="0"/>
                <a:cs typeface="+mn-cs"/>
              </a:rPr>
              <a:t>New employees, increased volumes of orders</a:t>
            </a:r>
          </a:p>
        </p:txBody>
      </p:sp>
      <p:pic>
        <p:nvPicPr>
          <p:cNvPr id="26" name="Picture 2" descr="http://tbn0.google.com/images?q=tbn:P7YkYhq_drR23M:http://www.protocol80.com/CMSFiles/IBM-AS400-iSeries-Servers.jpg">
            <a:hlinkClick r:id="rId5"/>
          </p:cNvPr>
          <p:cNvPicPr>
            <a:picLocks noChangeAspect="1" noChangeArrowheads="1"/>
          </p:cNvPicPr>
          <p:nvPr/>
        </p:nvPicPr>
        <p:blipFill>
          <a:blip r:embed="rId6">
            <a:lum bright="52000"/>
          </a:blip>
          <a:srcRect/>
          <a:stretch>
            <a:fillRect/>
          </a:stretch>
        </p:blipFill>
        <p:spPr bwMode="auto">
          <a:xfrm>
            <a:off x="457200" y="1295400"/>
            <a:ext cx="664680" cy="7143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274638"/>
            <a:ext cx="8229600" cy="715962"/>
          </a:xfrm>
          <a:prstGeom prst="rect">
            <a:avLst/>
          </a:prstGeom>
        </p:spPr>
        <p:txBody>
          <a:bodyPr vert="horz" lIns="91440" tIns="45720" rIns="91440" bIns="45720" rtlCol="0" anchor="ctr">
            <a:normAutofit fontScale="97500"/>
          </a:bodyPr>
          <a:lstStyle/>
          <a:p>
            <a:pPr algn="ctr" rtl="0">
              <a:spcBef>
                <a:spcPct val="0"/>
              </a:spcBef>
              <a:defRPr/>
            </a:pPr>
            <a:r>
              <a:rPr lang="en-US" sz="3600" b="1" kern="1200" dirty="0">
                <a:solidFill>
                  <a:srgbClr val="000000"/>
                </a:solidFill>
                <a:latin typeface="Arial"/>
                <a:ea typeface="+mj-ea"/>
                <a:cs typeface="+mn-cs"/>
              </a:rPr>
              <a:t>Our Architectural Strategy- 3 C’s</a:t>
            </a:r>
          </a:p>
        </p:txBody>
      </p:sp>
      <p:graphicFrame>
        <p:nvGraphicFramePr>
          <p:cNvPr id="5" name="Table 4"/>
          <p:cNvGraphicFramePr>
            <a:graphicFrameLocks noGrp="1"/>
          </p:cNvGraphicFramePr>
          <p:nvPr/>
        </p:nvGraphicFramePr>
        <p:xfrm>
          <a:off x="838200" y="1295400"/>
          <a:ext cx="7619999" cy="4922520"/>
        </p:xfrm>
        <a:graphic>
          <a:graphicData uri="http://schemas.openxmlformats.org/drawingml/2006/table">
            <a:tbl>
              <a:tblPr firstRow="1" bandRow="1">
                <a:tableStyleId>{5C22544A-7EE6-4342-B048-85BDC9FD1C3A}</a:tableStyleId>
              </a:tblPr>
              <a:tblGrid>
                <a:gridCol w="1984374"/>
                <a:gridCol w="3302972"/>
                <a:gridCol w="2332653"/>
              </a:tblGrid>
              <a:tr h="457200">
                <a:tc>
                  <a:txBody>
                    <a:bodyPr/>
                    <a:lstStyle/>
                    <a:p>
                      <a:pPr algn="ctr"/>
                      <a:r>
                        <a:rPr lang="en-US" dirty="0" smtClean="0"/>
                        <a:t>Category</a:t>
                      </a:r>
                      <a:endParaRPr lang="en-US" dirty="0"/>
                    </a:p>
                  </a:txBody>
                  <a:tcPr>
                    <a:solidFill>
                      <a:schemeClr val="bg1">
                        <a:lumMod val="75000"/>
                      </a:schemeClr>
                    </a:solidFill>
                  </a:tcPr>
                </a:tc>
                <a:tc>
                  <a:txBody>
                    <a:bodyPr/>
                    <a:lstStyle/>
                    <a:p>
                      <a:pPr algn="ctr"/>
                      <a:r>
                        <a:rPr lang="en-US" dirty="0" smtClean="0"/>
                        <a:t>Description</a:t>
                      </a:r>
                      <a:endParaRPr lang="en-US" dirty="0"/>
                    </a:p>
                  </a:txBody>
                  <a:tcPr>
                    <a:solidFill>
                      <a:schemeClr val="bg1">
                        <a:lumMod val="75000"/>
                      </a:schemeClr>
                    </a:solidFill>
                  </a:tcPr>
                </a:tc>
                <a:tc>
                  <a:txBody>
                    <a:bodyPr/>
                    <a:lstStyle/>
                    <a:p>
                      <a:pPr algn="ctr"/>
                      <a:r>
                        <a:rPr lang="en-US" dirty="0" smtClean="0"/>
                        <a:t>Example</a:t>
                      </a:r>
                      <a:endParaRPr lang="en-US" dirty="0"/>
                    </a:p>
                  </a:txBody>
                  <a:tcPr>
                    <a:solidFill>
                      <a:schemeClr val="bg1">
                        <a:lumMod val="75000"/>
                      </a:schemeClr>
                    </a:solidFill>
                  </a:tcPr>
                </a:tc>
              </a:tr>
              <a:tr h="1219200">
                <a:tc>
                  <a:txBody>
                    <a:bodyPr/>
                    <a:lstStyle/>
                    <a:p>
                      <a:pPr algn="l"/>
                      <a:r>
                        <a:rPr lang="en-US" b="1" dirty="0" smtClean="0"/>
                        <a:t>Convergence</a:t>
                      </a:r>
                      <a:endParaRPr lang="en-US" b="1" dirty="0"/>
                    </a:p>
                  </a:txBody>
                  <a:tcPr>
                    <a:solidFill>
                      <a:schemeClr val="bg1">
                        <a:lumMod val="75000"/>
                      </a:schemeClr>
                    </a:solidFill>
                  </a:tcPr>
                </a:tc>
                <a:tc>
                  <a:txBody>
                    <a:bodyPr/>
                    <a:lstStyle/>
                    <a:p>
                      <a:r>
                        <a:rPr lang="en-US" sz="1400" dirty="0" smtClean="0"/>
                        <a:t>Converge on to a</a:t>
                      </a:r>
                      <a:r>
                        <a:rPr lang="en-US" sz="1400" baseline="0" dirty="0" smtClean="0"/>
                        <a:t> minimal number of Vendors, Technologies and platforms.</a:t>
                      </a:r>
                    </a:p>
                  </a:txBody>
                  <a:tcPr>
                    <a:solidFill>
                      <a:schemeClr val="bg1">
                        <a:lumMod val="75000"/>
                      </a:schemeClr>
                    </a:solidFill>
                  </a:tcPr>
                </a:tc>
                <a:tc>
                  <a:txBody>
                    <a:bodyPr/>
                    <a:lstStyle/>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smtClean="0"/>
                        <a:t>Oracle </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smtClean="0"/>
                        <a:t>Cisco </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smtClean="0"/>
                        <a:t>Microsoft </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smtClean="0"/>
                        <a:t>Intel Architecture</a:t>
                      </a:r>
                      <a:endParaRPr lang="en-US" sz="1400" dirty="0" smtClean="0"/>
                    </a:p>
                    <a:p>
                      <a:endParaRPr lang="en-US" sz="1400" dirty="0"/>
                    </a:p>
                  </a:txBody>
                  <a:tcPr>
                    <a:solidFill>
                      <a:schemeClr val="bg1">
                        <a:lumMod val="75000"/>
                      </a:schemeClr>
                    </a:solidFill>
                  </a:tcPr>
                </a:tc>
              </a:tr>
              <a:tr h="1447800">
                <a:tc>
                  <a:txBody>
                    <a:bodyPr/>
                    <a:lstStyle/>
                    <a:p>
                      <a:pPr algn="l"/>
                      <a:r>
                        <a:rPr lang="en-US" b="1" dirty="0" smtClean="0"/>
                        <a:t>Consolidation</a:t>
                      </a:r>
                      <a:endParaRPr lang="en-US" b="1" dirty="0"/>
                    </a:p>
                  </a:txBody>
                  <a:tcPr>
                    <a:solidFill>
                      <a:schemeClr val="bg1">
                        <a:lumMod val="75000"/>
                      </a:schemeClr>
                    </a:solidFill>
                  </a:tcPr>
                </a:tc>
                <a:tc>
                  <a:txBody>
                    <a:bodyPr/>
                    <a:lstStyle/>
                    <a:p>
                      <a:r>
                        <a:rPr lang="en-US" sz="1400" dirty="0" smtClean="0"/>
                        <a:t>Consolidate</a:t>
                      </a:r>
                      <a:r>
                        <a:rPr lang="en-US" sz="1400" baseline="0" dirty="0" smtClean="0"/>
                        <a:t> to eliminate redundancy, and drive convergence.</a:t>
                      </a:r>
                    </a:p>
                    <a:p>
                      <a:r>
                        <a:rPr lang="en-US" sz="1400" baseline="0" dirty="0" smtClean="0"/>
                        <a:t>Upfront investment will be required to transition, and will simplification of process to remove customization</a:t>
                      </a:r>
                      <a:endParaRPr lang="en-US" sz="1400" dirty="0"/>
                    </a:p>
                  </a:txBody>
                  <a:tcPr>
                    <a:solidFill>
                      <a:schemeClr val="bg1">
                        <a:lumMod val="75000"/>
                      </a:schemeClr>
                    </a:solidFill>
                  </a:tcPr>
                </a:tc>
                <a:tc>
                  <a:txBody>
                    <a:bodyPr/>
                    <a:lstStyle/>
                    <a:p>
                      <a:pPr marL="117475" indent="-117475">
                        <a:buFont typeface="Arial" pitchFamily="34" charset="0"/>
                        <a:buChar char="•"/>
                      </a:pPr>
                      <a:r>
                        <a:rPr lang="en-US" sz="1400" dirty="0" smtClean="0"/>
                        <a:t>Consolidate Data Centers</a:t>
                      </a:r>
                    </a:p>
                    <a:p>
                      <a:pPr marL="117475" indent="-117475">
                        <a:buFont typeface="Arial" pitchFamily="34" charset="0"/>
                        <a:buChar char="•"/>
                      </a:pPr>
                      <a:r>
                        <a:rPr lang="en-US" sz="1400" dirty="0" smtClean="0"/>
                        <a:t>Servers, Storage</a:t>
                      </a:r>
                    </a:p>
                    <a:p>
                      <a:pPr marL="117475" indent="-117475">
                        <a:buFont typeface="Arial" pitchFamily="34" charset="0"/>
                        <a:buChar char="•"/>
                      </a:pPr>
                      <a:r>
                        <a:rPr lang="en-US" sz="1400" baseline="0" dirty="0" smtClean="0"/>
                        <a:t>Virtualization to drive up capacity utilization.</a:t>
                      </a:r>
                      <a:endParaRPr lang="en-US" sz="1400" dirty="0"/>
                    </a:p>
                  </a:txBody>
                  <a:tcPr>
                    <a:solidFill>
                      <a:schemeClr val="bg1">
                        <a:lumMod val="75000"/>
                      </a:schemeClr>
                    </a:solidFill>
                  </a:tcPr>
                </a:tc>
              </a:tr>
              <a:tr h="1277109">
                <a:tc>
                  <a:txBody>
                    <a:bodyPr/>
                    <a:lstStyle/>
                    <a:p>
                      <a:pPr algn="l"/>
                      <a:r>
                        <a:rPr lang="en-US" b="1" dirty="0" smtClean="0"/>
                        <a:t>Cloud</a:t>
                      </a:r>
                      <a:endParaRPr lang="en-US" b="1" dirty="0"/>
                    </a:p>
                  </a:txBody>
                  <a:tcPr>
                    <a:solidFill>
                      <a:schemeClr val="bg1">
                        <a:lumMod val="75000"/>
                      </a:schemeClr>
                    </a:solidFill>
                  </a:tcPr>
                </a:tc>
                <a:tc>
                  <a:txBody>
                    <a:bodyPr/>
                    <a:lstStyle/>
                    <a:p>
                      <a:r>
                        <a:rPr lang="en-US" sz="1400" dirty="0" smtClean="0"/>
                        <a:t>Optimal</a:t>
                      </a:r>
                      <a:r>
                        <a:rPr lang="en-US" sz="1400" baseline="0" dirty="0" smtClean="0"/>
                        <a:t> Sourcing strategy capability spectrum ranging from :</a:t>
                      </a:r>
                    </a:p>
                    <a:p>
                      <a:endParaRPr lang="en-US" sz="1400" baseline="0" dirty="0" smtClean="0"/>
                    </a:p>
                    <a:p>
                      <a:pPr algn="l"/>
                      <a:r>
                        <a:rPr lang="en-US" sz="1400" dirty="0" smtClean="0"/>
                        <a:t>Some applications moved to Cloud</a:t>
                      </a:r>
                    </a:p>
                    <a:p>
                      <a:pPr algn="l"/>
                      <a:r>
                        <a:rPr lang="en-US" sz="1400" dirty="0" smtClean="0"/>
                        <a:t>Some are their own private Cloud</a:t>
                      </a:r>
                    </a:p>
                    <a:p>
                      <a:pPr algn="l"/>
                      <a:r>
                        <a:rPr lang="en-US" sz="1400" dirty="0" smtClean="0"/>
                        <a:t>All Receive Cloud Services – backup/DR</a:t>
                      </a:r>
                    </a:p>
                    <a:p>
                      <a:endParaRPr lang="en-US" sz="1400" baseline="0" dirty="0" smtClean="0"/>
                    </a:p>
                  </a:txBody>
                  <a:tcPr>
                    <a:solidFill>
                      <a:schemeClr val="bg1">
                        <a:lumMod val="75000"/>
                      </a:schemeClr>
                    </a:solidFill>
                  </a:tcPr>
                </a:tc>
                <a:tc>
                  <a:txBody>
                    <a:bodyPr/>
                    <a:lstStyle/>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err="1" smtClean="0"/>
                        <a:t>On.premise</a:t>
                      </a:r>
                      <a:r>
                        <a:rPr lang="en-US" sz="1400" baseline="0" dirty="0" smtClean="0"/>
                        <a:t> dedicated (ASP)</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err="1" smtClean="0"/>
                        <a:t>On.premise</a:t>
                      </a:r>
                      <a:r>
                        <a:rPr lang="en-US" sz="1400" baseline="0" dirty="0" smtClean="0"/>
                        <a:t> private cloud </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smtClean="0"/>
                        <a:t>SAAS </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smtClean="0"/>
                        <a:t>Public cloud PAAS</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smtClean="0"/>
                        <a:t>IAAS</a:t>
                      </a:r>
                    </a:p>
                    <a:p>
                      <a:pPr marL="117475" marR="0" indent="-11747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aseline="0" dirty="0" smtClean="0"/>
                        <a:t>DAAS</a:t>
                      </a:r>
                    </a:p>
                    <a:p>
                      <a:endParaRPr lang="en-US" sz="1400" dirty="0"/>
                    </a:p>
                  </a:txBody>
                  <a:tcPr>
                    <a:solidFill>
                      <a:schemeClr val="bg1">
                        <a:lumMod val="75000"/>
                      </a:schemeClr>
                    </a:solid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a:noFill/>
        </p:spPr>
        <p:txBody>
          <a:bodyPr/>
          <a:lstStyle/>
          <a:p>
            <a:pPr algn="r" rtl="0" fontAlgn="base">
              <a:spcBef>
                <a:spcPct val="0"/>
              </a:spcBef>
              <a:spcAft>
                <a:spcPct val="0"/>
              </a:spcAft>
            </a:pPr>
            <a:fld id="{D214B922-36C4-44B8-AED4-59528FA3307D}" type="slidenum">
              <a:rPr lang="en-US" sz="1000" b="1" kern="1200">
                <a:solidFill>
                  <a:srgbClr val="A5A5A5"/>
                </a:solidFill>
                <a:latin typeface="Arial" charset="0"/>
                <a:cs typeface="+mn-cs"/>
              </a:rPr>
              <a:pPr algn="r" rtl="0" fontAlgn="base">
                <a:spcBef>
                  <a:spcPct val="0"/>
                </a:spcBef>
                <a:spcAft>
                  <a:spcPct val="0"/>
                </a:spcAft>
              </a:pPr>
              <a:t>32</a:t>
            </a:fld>
            <a:endParaRPr lang="en-US" sz="1000" b="1" kern="1200" dirty="0">
              <a:solidFill>
                <a:srgbClr val="A5A5A5"/>
              </a:solidFill>
              <a:latin typeface="Arial" charset="0"/>
              <a:cs typeface="+mn-cs"/>
            </a:endParaRPr>
          </a:p>
        </p:txBody>
      </p:sp>
      <p:sp>
        <p:nvSpPr>
          <p:cNvPr id="30723" name="Rectangle 2"/>
          <p:cNvSpPr>
            <a:spLocks noGrp="1" noChangeArrowheads="1"/>
          </p:cNvSpPr>
          <p:nvPr>
            <p:ph type="title"/>
          </p:nvPr>
        </p:nvSpPr>
        <p:spPr/>
        <p:txBody>
          <a:bodyPr/>
          <a:lstStyle/>
          <a:p>
            <a:pPr eaLnBrk="1" hangingPunct="1"/>
            <a:r>
              <a:rPr lang="en-US" dirty="0" smtClean="0">
                <a:ea typeface="ＭＳ Ｐゴシック" charset="-128"/>
              </a:rPr>
              <a:t>Our Approach</a:t>
            </a:r>
          </a:p>
        </p:txBody>
      </p:sp>
      <p:sp>
        <p:nvSpPr>
          <p:cNvPr id="30724" name="Rectangle 3"/>
          <p:cNvSpPr>
            <a:spLocks noGrp="1" noChangeArrowheads="1"/>
          </p:cNvSpPr>
          <p:nvPr>
            <p:ph type="body" idx="1"/>
          </p:nvPr>
        </p:nvSpPr>
        <p:spPr>
          <a:xfrm>
            <a:off x="2133600" y="1219200"/>
            <a:ext cx="6781800" cy="5010150"/>
          </a:xfrm>
        </p:spPr>
        <p:txBody>
          <a:bodyPr/>
          <a:lstStyle/>
          <a:p>
            <a:pPr eaLnBrk="1" hangingPunct="1"/>
            <a:r>
              <a:rPr lang="en-US" sz="2400" dirty="0" smtClean="0">
                <a:ea typeface="ＭＳ Ｐゴシック" charset="-128"/>
              </a:rPr>
              <a:t>Not a wholesale swap-out, implement as a go-forward architecture</a:t>
            </a:r>
          </a:p>
          <a:p>
            <a:pPr eaLnBrk="1" hangingPunct="1"/>
            <a:r>
              <a:rPr lang="en-US" sz="2400" dirty="0" smtClean="0"/>
              <a:t>Challenge every asset refresh and new project</a:t>
            </a:r>
          </a:p>
          <a:p>
            <a:pPr eaLnBrk="1" hangingPunct="1"/>
            <a:r>
              <a:rPr lang="en-US" sz="2400" dirty="0" smtClean="0">
                <a:ea typeface="ＭＳ Ｐゴシック" charset="-128"/>
              </a:rPr>
              <a:t>Innovatively apply NetApp technology to Data and Storage Management –</a:t>
            </a:r>
          </a:p>
          <a:p>
            <a:pPr lvl="1" eaLnBrk="1" hangingPunct="1"/>
            <a:r>
              <a:rPr lang="en-US" sz="2200" dirty="0" smtClean="0">
                <a:ea typeface="ＭＳ Ｐゴシック" charset="-128"/>
              </a:rPr>
              <a:t>High Efficiency tools like </a:t>
            </a:r>
            <a:r>
              <a:rPr lang="en-US" sz="2200" dirty="0" err="1" smtClean="0">
                <a:ea typeface="ＭＳ Ｐゴシック" charset="-128"/>
              </a:rPr>
              <a:t>DeDuplication</a:t>
            </a:r>
            <a:r>
              <a:rPr lang="en-US" sz="2200" dirty="0" smtClean="0">
                <a:ea typeface="ＭＳ Ｐゴシック" charset="-128"/>
              </a:rPr>
              <a:t> and Thin Provisioning to reduce Storage Footprint</a:t>
            </a:r>
          </a:p>
          <a:p>
            <a:pPr eaLnBrk="1" hangingPunct="1"/>
            <a:r>
              <a:rPr lang="en-US" sz="2400" dirty="0" smtClean="0">
                <a:ea typeface="ＭＳ Ｐゴシック" charset="-128"/>
              </a:rPr>
              <a:t>Innovate through Space and Energy Management</a:t>
            </a:r>
          </a:p>
          <a:p>
            <a:pPr lvl="1" eaLnBrk="1" hangingPunct="1"/>
            <a:r>
              <a:rPr lang="en-US" sz="2200" dirty="0" smtClean="0">
                <a:ea typeface="ＭＳ Ｐゴシック" charset="-128"/>
              </a:rPr>
              <a:t>Challenge old assumptions (“near the gear”, each app needs dedicated resources)</a:t>
            </a:r>
          </a:p>
          <a:p>
            <a:pPr lvl="1" eaLnBrk="1" hangingPunct="1">
              <a:lnSpc>
                <a:spcPct val="95000"/>
              </a:lnSpc>
            </a:pPr>
            <a:endParaRPr lang="en-US" sz="2200" dirty="0" smtClean="0">
              <a:ea typeface="ＭＳ Ｐゴシック" charset="-128"/>
            </a:endParaRPr>
          </a:p>
        </p:txBody>
      </p:sp>
      <p:pic>
        <p:nvPicPr>
          <p:cNvPr id="6" name="Picture 5" descr="fas6070_cabinet_jpg.jpg"/>
          <p:cNvPicPr>
            <a:picLocks noChangeAspect="1"/>
          </p:cNvPicPr>
          <p:nvPr/>
        </p:nvPicPr>
        <p:blipFill>
          <a:blip r:embed="rId3" cstate="print"/>
          <a:stretch>
            <a:fillRect/>
          </a:stretch>
        </p:blipFill>
        <p:spPr bwMode="auto">
          <a:xfrm>
            <a:off x="263700" y="1371600"/>
            <a:ext cx="1535152" cy="1123446"/>
          </a:xfrm>
          <a:prstGeom prst="rect">
            <a:avLst/>
          </a:prstGeom>
          <a:ln>
            <a:noFill/>
          </a:ln>
          <a:effectLst>
            <a:softEdge rad="112500"/>
          </a:effectLst>
        </p:spPr>
      </p:pic>
      <p:pic>
        <p:nvPicPr>
          <p:cNvPr id="7" name="Picture 8" descr="iStock_green_cfl_change.jpg"/>
          <p:cNvPicPr>
            <a:picLocks noChangeAspect="1"/>
          </p:cNvPicPr>
          <p:nvPr/>
        </p:nvPicPr>
        <p:blipFill>
          <a:blip r:embed="rId4" cstate="print"/>
          <a:srcRect/>
          <a:stretch>
            <a:fillRect/>
          </a:stretch>
        </p:blipFill>
        <p:spPr bwMode="auto">
          <a:xfrm>
            <a:off x="228600" y="3386679"/>
            <a:ext cx="1605353" cy="1055688"/>
          </a:xfrm>
          <a:prstGeom prst="rect">
            <a:avLst/>
          </a:prstGeom>
          <a:ln>
            <a:noFill/>
          </a:ln>
          <a:effectLst>
            <a:softEdge rad="112500"/>
          </a:effectLst>
        </p:spPr>
      </p:pic>
      <p:pic>
        <p:nvPicPr>
          <p:cNvPr id="8" name="Picture 7" descr="iStock_Measure_Monitor.jpg"/>
          <p:cNvPicPr>
            <a:picLocks noChangeAspect="1"/>
          </p:cNvPicPr>
          <p:nvPr/>
        </p:nvPicPr>
        <p:blipFill>
          <a:blip r:embed="rId5" cstate="print"/>
          <a:stretch>
            <a:fillRect/>
          </a:stretch>
        </p:blipFill>
        <p:spPr>
          <a:xfrm>
            <a:off x="327696" y="5334000"/>
            <a:ext cx="1407160" cy="92602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1"/>
          <p:cNvSpPr>
            <a:spLocks noGrp="1"/>
          </p:cNvSpPr>
          <p:nvPr>
            <p:ph type="sldNum" sz="quarter" idx="10"/>
          </p:nvPr>
        </p:nvSpPr>
        <p:spPr>
          <a:noFill/>
        </p:spPr>
        <p:txBody>
          <a:bodyPr/>
          <a:lstStyle/>
          <a:p>
            <a:pPr algn="r" rtl="0" fontAlgn="base">
              <a:spcBef>
                <a:spcPct val="0"/>
              </a:spcBef>
              <a:spcAft>
                <a:spcPct val="0"/>
              </a:spcAft>
            </a:pPr>
            <a:fld id="{2033BBA8-21F3-4760-8A22-C582B4E267F9}" type="slidenum">
              <a:rPr lang="en-US" sz="1000" b="1" kern="1200">
                <a:solidFill>
                  <a:srgbClr val="A5A5A5"/>
                </a:solidFill>
                <a:latin typeface="Arial" charset="0"/>
                <a:cs typeface="+mn-cs"/>
              </a:rPr>
              <a:pPr algn="r" rtl="0" fontAlgn="base">
                <a:spcBef>
                  <a:spcPct val="0"/>
                </a:spcBef>
                <a:spcAft>
                  <a:spcPct val="0"/>
                </a:spcAft>
              </a:pPr>
              <a:t>33</a:t>
            </a:fld>
            <a:endParaRPr lang="en-US" sz="1000" b="1" kern="1200" dirty="0">
              <a:solidFill>
                <a:srgbClr val="A5A5A5"/>
              </a:solidFill>
              <a:latin typeface="Arial" charset="0"/>
              <a:cs typeface="+mn-cs"/>
            </a:endParaRPr>
          </a:p>
        </p:txBody>
      </p:sp>
      <p:sp>
        <p:nvSpPr>
          <p:cNvPr id="33795" name="Footer Placeholder 2"/>
          <p:cNvSpPr>
            <a:spLocks noGrp="1"/>
          </p:cNvSpPr>
          <p:nvPr>
            <p:ph type="ftr" sz="quarter" idx="11"/>
          </p:nvPr>
        </p:nvSpPr>
        <p:spPr>
          <a:noFill/>
        </p:spPr>
        <p:txBody>
          <a:bodyPr/>
          <a:lstStyle/>
          <a:p>
            <a:pPr algn="ctr" rtl="0" fontAlgn="base">
              <a:spcBef>
                <a:spcPct val="0"/>
              </a:spcBef>
              <a:spcAft>
                <a:spcPct val="0"/>
              </a:spcAft>
            </a:pPr>
            <a:r>
              <a:rPr lang="en-US" sz="1000" kern="1200" dirty="0">
                <a:solidFill>
                  <a:srgbClr val="A5A5A5"/>
                </a:solidFill>
                <a:latin typeface="Arial" charset="0"/>
                <a:cs typeface="+mn-cs"/>
              </a:rPr>
              <a:t>NetApp Confidential - Limited Use</a:t>
            </a:r>
          </a:p>
        </p:txBody>
      </p:sp>
      <p:sp>
        <p:nvSpPr>
          <p:cNvPr id="33796" name="Rectangle 9"/>
          <p:cNvSpPr>
            <a:spLocks noChangeArrowheads="1"/>
          </p:cNvSpPr>
          <p:nvPr/>
        </p:nvSpPr>
        <p:spPr bwMode="auto">
          <a:xfrm>
            <a:off x="762000" y="1371600"/>
            <a:ext cx="2971800" cy="1600200"/>
          </a:xfrm>
          <a:prstGeom prst="rect">
            <a:avLst/>
          </a:prstGeom>
          <a:solidFill>
            <a:schemeClr val="accent1"/>
          </a:solidFill>
          <a:ln w="9525">
            <a:solidFill>
              <a:schemeClr val="bg2"/>
            </a:solidFill>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33797" name="Slide Number Placeholder 3"/>
          <p:cNvSpPr txBox="1">
            <a:spLocks noGrp="1"/>
          </p:cNvSpPr>
          <p:nvPr/>
        </p:nvSpPr>
        <p:spPr bwMode="auto">
          <a:xfrm>
            <a:off x="8305800" y="6597650"/>
            <a:ext cx="685800" cy="228600"/>
          </a:xfrm>
          <a:prstGeom prst="rect">
            <a:avLst/>
          </a:prstGeom>
          <a:noFill/>
          <a:ln w="9525">
            <a:noFill/>
            <a:miter lim="800000"/>
            <a:headEnd/>
            <a:tailEnd/>
          </a:ln>
        </p:spPr>
        <p:txBody>
          <a:bodyPr/>
          <a:lstStyle/>
          <a:p>
            <a:pPr algn="r" rtl="0" fontAlgn="base">
              <a:spcBef>
                <a:spcPct val="0"/>
              </a:spcBef>
              <a:spcAft>
                <a:spcPct val="0"/>
              </a:spcAft>
            </a:pPr>
            <a:fld id="{FE5C459C-D211-492C-B69D-5F38C7037F50}" type="slidenum">
              <a:rPr lang="en-US" sz="1000" kern="1200">
                <a:solidFill>
                  <a:srgbClr val="A5A5A5"/>
                </a:solidFill>
                <a:latin typeface="Arial" charset="0"/>
                <a:cs typeface="+mn-cs"/>
              </a:rPr>
              <a:pPr algn="r" rtl="0" fontAlgn="base">
                <a:spcBef>
                  <a:spcPct val="0"/>
                </a:spcBef>
                <a:spcAft>
                  <a:spcPct val="0"/>
                </a:spcAft>
              </a:pPr>
              <a:t>33</a:t>
            </a:fld>
            <a:endParaRPr lang="en-US" sz="1000" kern="1200" dirty="0">
              <a:solidFill>
                <a:srgbClr val="A5A5A5"/>
              </a:solidFill>
              <a:latin typeface="Arial" charset="0"/>
              <a:cs typeface="+mn-cs"/>
            </a:endParaRPr>
          </a:p>
        </p:txBody>
      </p:sp>
      <p:sp>
        <p:nvSpPr>
          <p:cNvPr id="33798" name="Rectangle 2"/>
          <p:cNvSpPr>
            <a:spLocks noGrp="1" noChangeArrowheads="1"/>
          </p:cNvSpPr>
          <p:nvPr>
            <p:ph type="title" idx="4294967295"/>
          </p:nvPr>
        </p:nvSpPr>
        <p:spPr/>
        <p:txBody>
          <a:bodyPr/>
          <a:lstStyle/>
          <a:p>
            <a:pPr eaLnBrk="1" hangingPunct="1"/>
            <a:r>
              <a:rPr lang="en-US" dirty="0" smtClean="0">
                <a:ea typeface="ＭＳ Ｐゴシック" charset="-128"/>
              </a:rPr>
              <a:t>Server Consolidation and Virtualization</a:t>
            </a:r>
          </a:p>
        </p:txBody>
      </p:sp>
      <p:sp>
        <p:nvSpPr>
          <p:cNvPr id="33799" name="Rectangle 3"/>
          <p:cNvSpPr>
            <a:spLocks noGrp="1" noChangeArrowheads="1"/>
          </p:cNvSpPr>
          <p:nvPr>
            <p:ph type="body" idx="4294967295"/>
          </p:nvPr>
        </p:nvSpPr>
        <p:spPr>
          <a:xfrm>
            <a:off x="3810000" y="1239838"/>
            <a:ext cx="5334000" cy="5618162"/>
          </a:xfrm>
        </p:spPr>
        <p:txBody>
          <a:bodyPr/>
          <a:lstStyle/>
          <a:p>
            <a:pPr lvl="1" eaLnBrk="1" hangingPunct="1">
              <a:spcBef>
                <a:spcPct val="10000"/>
              </a:spcBef>
              <a:buNone/>
            </a:pPr>
            <a:r>
              <a:rPr lang="en-US" sz="2200" b="1" dirty="0" smtClean="0">
                <a:ea typeface="ＭＳ Ｐゴシック" charset="-128"/>
              </a:rPr>
              <a:t>Consolidated from 57 Data Centers to 2</a:t>
            </a:r>
          </a:p>
          <a:p>
            <a:pPr lvl="1" eaLnBrk="1" hangingPunct="1">
              <a:spcBef>
                <a:spcPct val="10000"/>
              </a:spcBef>
              <a:buNone/>
            </a:pPr>
            <a:r>
              <a:rPr lang="en-US" sz="2200" b="1" dirty="0" smtClean="0">
                <a:ea typeface="ＭＳ Ｐゴシック" charset="-128"/>
              </a:rPr>
              <a:t>Reduced Storage Systems by 80%</a:t>
            </a:r>
          </a:p>
          <a:p>
            <a:pPr lvl="1" eaLnBrk="1" hangingPunct="1">
              <a:spcBef>
                <a:spcPct val="10000"/>
              </a:spcBef>
              <a:buNone/>
            </a:pPr>
            <a:r>
              <a:rPr lang="en-US" sz="2200" b="1" dirty="0" smtClean="0">
                <a:ea typeface="ＭＳ Ｐゴシック" charset="-128"/>
              </a:rPr>
              <a:t>Freed 19.5 racks in the data center</a:t>
            </a:r>
          </a:p>
          <a:p>
            <a:pPr lvl="1" eaLnBrk="1" hangingPunct="1">
              <a:spcBef>
                <a:spcPct val="10000"/>
              </a:spcBef>
              <a:buNone/>
            </a:pPr>
            <a:r>
              <a:rPr lang="en-US" sz="2200" b="1" dirty="0" smtClean="0">
                <a:ea typeface="ＭＳ Ｐゴシック" charset="-128"/>
              </a:rPr>
              <a:t>Eliminated 41,184 KWh per month,  reducing energy consumption by 32%</a:t>
            </a:r>
          </a:p>
          <a:p>
            <a:pPr lvl="1" eaLnBrk="1" hangingPunct="1">
              <a:spcBef>
                <a:spcPct val="10000"/>
              </a:spcBef>
              <a:buNone/>
            </a:pPr>
            <a:r>
              <a:rPr lang="en-US" sz="2200" b="1" dirty="0" smtClean="0">
                <a:ea typeface="ＭＳ Ｐゴシック" charset="-128"/>
              </a:rPr>
              <a:t>Eliminated 94 tons of air conditioning</a:t>
            </a:r>
          </a:p>
          <a:p>
            <a:pPr lvl="1" eaLnBrk="1" hangingPunct="1">
              <a:spcBef>
                <a:spcPct val="10000"/>
              </a:spcBef>
              <a:buNone/>
            </a:pPr>
            <a:r>
              <a:rPr lang="en-US" sz="2200" b="1" dirty="0" smtClean="0">
                <a:ea typeface="ＭＳ Ｐゴシック" charset="-128"/>
              </a:rPr>
              <a:t>Increased storage utilization by 60%               (from 40-60%)</a:t>
            </a:r>
          </a:p>
          <a:p>
            <a:pPr lvl="1" eaLnBrk="1" hangingPunct="1">
              <a:spcBef>
                <a:spcPct val="10000"/>
              </a:spcBef>
              <a:buNone/>
            </a:pPr>
            <a:r>
              <a:rPr lang="en-US" sz="2200" b="1" dirty="0" smtClean="0">
                <a:ea typeface="ＭＳ Ｐゴシック" charset="-128"/>
              </a:rPr>
              <a:t>Consolidated all of engineering into 1000 Blade Grid</a:t>
            </a:r>
          </a:p>
          <a:p>
            <a:pPr eaLnBrk="1" hangingPunct="1">
              <a:lnSpc>
                <a:spcPct val="125000"/>
              </a:lnSpc>
              <a:spcBef>
                <a:spcPct val="10000"/>
              </a:spcBef>
            </a:pPr>
            <a:endParaRPr lang="en-US" sz="2200" dirty="0" smtClean="0">
              <a:ea typeface="ＭＳ Ｐゴシック" charset="-128"/>
            </a:endParaRPr>
          </a:p>
        </p:txBody>
      </p:sp>
      <p:pic>
        <p:nvPicPr>
          <p:cNvPr id="33800" name="Picture 5" descr="Datacenter1"/>
          <p:cNvPicPr>
            <a:picLocks noChangeAspect="1" noChangeArrowheads="1"/>
          </p:cNvPicPr>
          <p:nvPr/>
        </p:nvPicPr>
        <p:blipFill>
          <a:blip r:embed="rId3"/>
          <a:srcRect/>
          <a:stretch>
            <a:fillRect/>
          </a:stretch>
        </p:blipFill>
        <p:spPr bwMode="auto">
          <a:xfrm>
            <a:off x="914400" y="1524000"/>
            <a:ext cx="2667000" cy="1295400"/>
          </a:xfrm>
          <a:prstGeom prst="rect">
            <a:avLst/>
          </a:prstGeom>
          <a:noFill/>
          <a:ln w="9525">
            <a:noFill/>
            <a:miter lim="800000"/>
            <a:headEnd/>
            <a:tailEnd/>
          </a:ln>
        </p:spPr>
      </p:pic>
      <p:sp>
        <p:nvSpPr>
          <p:cNvPr id="33801" name="Text Box 6"/>
          <p:cNvSpPr txBox="1">
            <a:spLocks noChangeArrowheads="1"/>
          </p:cNvSpPr>
          <p:nvPr/>
        </p:nvSpPr>
        <p:spPr bwMode="auto">
          <a:xfrm>
            <a:off x="762000" y="3276600"/>
            <a:ext cx="2879725" cy="2616200"/>
          </a:xfrm>
          <a:prstGeom prst="rect">
            <a:avLst/>
          </a:prstGeom>
          <a:noFill/>
          <a:ln w="12700">
            <a:noFill/>
            <a:miter lim="800000"/>
            <a:headEnd/>
            <a:tailEnd/>
          </a:ln>
        </p:spPr>
        <p:txBody>
          <a:bodyPr>
            <a:spAutoFit/>
          </a:bodyPr>
          <a:lstStyle/>
          <a:p>
            <a:pPr algn="ctr" rtl="0" fontAlgn="base">
              <a:lnSpc>
                <a:spcPct val="115000"/>
              </a:lnSpc>
              <a:spcBef>
                <a:spcPct val="0"/>
              </a:spcBef>
              <a:spcAft>
                <a:spcPct val="0"/>
              </a:spcAft>
              <a:buClr>
                <a:srgbClr val="58A618"/>
              </a:buClr>
              <a:buFont typeface="Wingdings 2" charset="2"/>
              <a:buNone/>
            </a:pPr>
            <a:r>
              <a:rPr lang="en-US" sz="2400" kern="1200" dirty="0">
                <a:solidFill>
                  <a:srgbClr val="005BAE"/>
                </a:solidFill>
                <a:latin typeface="Arial" charset="0"/>
                <a:cs typeface="+mn-cs"/>
              </a:rPr>
              <a:t>Optimize storage utilization,            energy and space  consumption while scaling for growth</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8"/>
          <p:cNvSpPr>
            <a:spLocks noGrp="1" noChangeArrowheads="1"/>
          </p:cNvSpPr>
          <p:nvPr>
            <p:ph type="title"/>
          </p:nvPr>
        </p:nvSpPr>
        <p:spPr/>
        <p:txBody>
          <a:bodyPr/>
          <a:lstStyle/>
          <a:p>
            <a:r>
              <a:rPr lang="en-US" dirty="0" smtClean="0">
                <a:ea typeface="ＭＳ Ｐゴシック" charset="-128"/>
              </a:rPr>
              <a:t>Results - $2.2M in Energy Rebates and Incentives</a:t>
            </a:r>
          </a:p>
        </p:txBody>
      </p:sp>
      <p:pic>
        <p:nvPicPr>
          <p:cNvPr id="25603" name="Picture 3" descr="SVLB2PGERebate.jpg"/>
          <p:cNvPicPr>
            <a:picLocks noChangeAspect="1"/>
          </p:cNvPicPr>
          <p:nvPr/>
        </p:nvPicPr>
        <p:blipFill>
          <a:blip r:embed="rId2"/>
          <a:srcRect/>
          <a:stretch>
            <a:fillRect/>
          </a:stretch>
        </p:blipFill>
        <p:spPr bwMode="auto">
          <a:xfrm>
            <a:off x="381000" y="1371600"/>
            <a:ext cx="8229600" cy="3250077"/>
          </a:xfrm>
          <a:prstGeom prst="rect">
            <a:avLst/>
          </a:prstGeom>
          <a:noFill/>
          <a:ln w="9525">
            <a:noFill/>
            <a:miter lim="800000"/>
            <a:headEnd/>
            <a:tailEnd/>
          </a:ln>
        </p:spPr>
      </p:pic>
      <p:sp>
        <p:nvSpPr>
          <p:cNvPr id="5" name="TextBox 4"/>
          <p:cNvSpPr txBox="1"/>
          <p:nvPr/>
        </p:nvSpPr>
        <p:spPr>
          <a:xfrm>
            <a:off x="381000" y="5562600"/>
            <a:ext cx="8457765" cy="52322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a:spAutoFit/>
          </a:bodyPr>
          <a:lstStyle/>
          <a:p>
            <a:pPr algn="ctr" rtl="0" fontAlgn="base">
              <a:spcBef>
                <a:spcPct val="0"/>
              </a:spcBef>
              <a:spcAft>
                <a:spcPct val="0"/>
              </a:spcAft>
              <a:buClr>
                <a:srgbClr val="58A618"/>
              </a:buClr>
              <a:buFont typeface="Wingdings 2" charset="2"/>
              <a:buNone/>
            </a:pPr>
            <a:r>
              <a:rPr lang="en-US" sz="2800" i="1" kern="1200" dirty="0">
                <a:solidFill>
                  <a:srgbClr val="000000"/>
                </a:solidFill>
                <a:latin typeface="Arial" charset="0"/>
                <a:cs typeface="+mn-cs"/>
              </a:rPr>
              <a:t>Saving NetApp one million KWh of energy  per year</a:t>
            </a:r>
            <a:r>
              <a:rPr lang="en-US" sz="1600" i="1" kern="1200" dirty="0">
                <a:solidFill>
                  <a:srgbClr val="000000"/>
                </a:solidFill>
                <a:latin typeface="Arial" charset="0"/>
                <a:cs typeface="+mn-cs"/>
              </a:rPr>
              <a:t>.</a:t>
            </a:r>
            <a:endParaRPr lang="en-US" sz="1600" kern="1200" dirty="0">
              <a:solidFill>
                <a:srgbClr val="000000"/>
              </a:solidFill>
              <a:latin typeface="Arial" charset="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a:noFill/>
        </p:spPr>
        <p:txBody>
          <a:bodyPr/>
          <a:lstStyle/>
          <a:p>
            <a:pPr algn="r" rtl="0" fontAlgn="base">
              <a:spcBef>
                <a:spcPct val="0"/>
              </a:spcBef>
              <a:spcAft>
                <a:spcPct val="0"/>
              </a:spcAft>
            </a:pPr>
            <a:fld id="{9CCB8D9A-0A07-4484-B399-9B63490673C3}" type="slidenum">
              <a:rPr lang="en-US" sz="1000" b="1" kern="1200">
                <a:solidFill>
                  <a:srgbClr val="A5A5A5"/>
                </a:solidFill>
                <a:latin typeface="Arial" pitchFamily="34" charset="0"/>
                <a:cs typeface="+mn-cs"/>
              </a:rPr>
              <a:pPr algn="r" rtl="0" fontAlgn="base">
                <a:spcBef>
                  <a:spcPct val="0"/>
                </a:spcBef>
                <a:spcAft>
                  <a:spcPct val="0"/>
                </a:spcAft>
              </a:pPr>
              <a:t>35</a:t>
            </a:fld>
            <a:endParaRPr lang="en-US" sz="1000" b="1" kern="1200">
              <a:solidFill>
                <a:srgbClr val="A5A5A5"/>
              </a:solidFill>
              <a:latin typeface="Arial" pitchFamily="34" charset="0"/>
              <a:cs typeface="+mn-cs"/>
            </a:endParaRPr>
          </a:p>
        </p:txBody>
      </p:sp>
      <p:sp>
        <p:nvSpPr>
          <p:cNvPr id="7171" name="Footer Placeholder 4"/>
          <p:cNvSpPr>
            <a:spLocks noGrp="1"/>
          </p:cNvSpPr>
          <p:nvPr>
            <p:ph type="ftr" sz="quarter" idx="4294967295"/>
          </p:nvPr>
        </p:nvSpPr>
        <p:spPr>
          <a:xfrm>
            <a:off x="3352800" y="6600825"/>
            <a:ext cx="4876800" cy="228600"/>
          </a:xfrm>
          <a:prstGeom prst="rect">
            <a:avLst/>
          </a:prstGeom>
          <a:noFill/>
        </p:spPr>
        <p:txBody>
          <a:bodyPr/>
          <a:lstStyle/>
          <a:p>
            <a:pPr algn="ctr" rtl="0" fontAlgn="base">
              <a:spcBef>
                <a:spcPct val="0"/>
              </a:spcBef>
              <a:spcAft>
                <a:spcPct val="0"/>
              </a:spcAft>
            </a:pPr>
            <a:r>
              <a:rPr lang="en-US" sz="1000" kern="1200">
                <a:solidFill>
                  <a:srgbClr val="A5A5A5"/>
                </a:solidFill>
                <a:latin typeface="Arial" pitchFamily="34" charset="0"/>
                <a:cs typeface="+mn-cs"/>
              </a:rPr>
              <a:t>NetApp Confidential -- Do Not Distribute</a:t>
            </a:r>
          </a:p>
        </p:txBody>
      </p:sp>
      <p:sp>
        <p:nvSpPr>
          <p:cNvPr id="7172" name="Rectangle 2"/>
          <p:cNvSpPr>
            <a:spLocks noGrp="1" noChangeArrowheads="1"/>
          </p:cNvSpPr>
          <p:nvPr>
            <p:ph type="title"/>
          </p:nvPr>
        </p:nvSpPr>
        <p:spPr/>
        <p:txBody>
          <a:bodyPr/>
          <a:lstStyle/>
          <a:p>
            <a:pPr eaLnBrk="1" hangingPunct="1"/>
            <a:r>
              <a:rPr lang="en-US" dirty="0" smtClean="0"/>
              <a:t>Recognized Leader in Environmental Responsibility</a:t>
            </a:r>
          </a:p>
        </p:txBody>
      </p:sp>
      <p:pic>
        <p:nvPicPr>
          <p:cNvPr id="7175" name="Picture 7" descr="the green grid">
            <a:hlinkClick r:id="rId3"/>
          </p:cNvPr>
          <p:cNvPicPr>
            <a:picLocks noChangeAspect="1" noChangeArrowheads="1"/>
          </p:cNvPicPr>
          <p:nvPr/>
        </p:nvPicPr>
        <p:blipFill>
          <a:blip r:embed="rId4" cstate="print"/>
          <a:srcRect/>
          <a:stretch>
            <a:fillRect/>
          </a:stretch>
        </p:blipFill>
        <p:spPr bwMode="auto">
          <a:xfrm>
            <a:off x="6421437" y="5295900"/>
            <a:ext cx="2722563" cy="769938"/>
          </a:xfrm>
          <a:prstGeom prst="rect">
            <a:avLst/>
          </a:prstGeom>
          <a:noFill/>
          <a:ln w="9525">
            <a:noFill/>
            <a:miter lim="800000"/>
            <a:headEnd/>
            <a:tailEnd/>
          </a:ln>
        </p:spPr>
      </p:pic>
      <p:grpSp>
        <p:nvGrpSpPr>
          <p:cNvPr id="2" name="Group 14"/>
          <p:cNvGrpSpPr>
            <a:grpSpLocks/>
          </p:cNvGrpSpPr>
          <p:nvPr/>
        </p:nvGrpSpPr>
        <p:grpSpPr bwMode="auto">
          <a:xfrm>
            <a:off x="6858000" y="3886200"/>
            <a:ext cx="1797050" cy="1209675"/>
            <a:chOff x="209" y="3172"/>
            <a:chExt cx="1132" cy="762"/>
          </a:xfrm>
        </p:grpSpPr>
        <p:pic>
          <p:nvPicPr>
            <p:cNvPr id="7185" name="Picture 8" descr="SNIA"/>
            <p:cNvPicPr>
              <a:picLocks noChangeAspect="1" noChangeArrowheads="1"/>
            </p:cNvPicPr>
            <p:nvPr/>
          </p:nvPicPr>
          <p:blipFill>
            <a:blip r:embed="rId5" cstate="print"/>
            <a:srcRect/>
            <a:stretch>
              <a:fillRect/>
            </a:stretch>
          </p:blipFill>
          <p:spPr bwMode="auto">
            <a:xfrm>
              <a:off x="328" y="3172"/>
              <a:ext cx="959" cy="515"/>
            </a:xfrm>
            <a:prstGeom prst="rect">
              <a:avLst/>
            </a:prstGeom>
            <a:noFill/>
            <a:ln w="9525">
              <a:noFill/>
              <a:miter lim="800000"/>
              <a:headEnd/>
              <a:tailEnd/>
            </a:ln>
          </p:spPr>
        </p:pic>
        <p:pic>
          <p:nvPicPr>
            <p:cNvPr id="7186" name="Picture 9" descr="Green Storage Initiative">
              <a:hlinkClick r:id="rId6"/>
            </p:cNvPr>
            <p:cNvPicPr>
              <a:picLocks noChangeAspect="1" noChangeArrowheads="1"/>
            </p:cNvPicPr>
            <p:nvPr/>
          </p:nvPicPr>
          <p:blipFill>
            <a:blip r:embed="rId7" cstate="print"/>
            <a:srcRect/>
            <a:stretch>
              <a:fillRect/>
            </a:stretch>
          </p:blipFill>
          <p:spPr bwMode="auto">
            <a:xfrm>
              <a:off x="209" y="3717"/>
              <a:ext cx="1132" cy="217"/>
            </a:xfrm>
            <a:prstGeom prst="rect">
              <a:avLst/>
            </a:prstGeom>
            <a:noFill/>
            <a:ln w="9525">
              <a:noFill/>
              <a:miter lim="800000"/>
              <a:headEnd/>
              <a:tailEnd/>
            </a:ln>
          </p:spPr>
        </p:pic>
      </p:grpSp>
      <p:grpSp>
        <p:nvGrpSpPr>
          <p:cNvPr id="3" name="Group 10"/>
          <p:cNvGrpSpPr>
            <a:grpSpLocks/>
          </p:cNvGrpSpPr>
          <p:nvPr/>
        </p:nvGrpSpPr>
        <p:grpSpPr bwMode="auto">
          <a:xfrm>
            <a:off x="2057400" y="1705134"/>
            <a:ext cx="2362200" cy="1535113"/>
            <a:chOff x="522" y="994"/>
            <a:chExt cx="1851" cy="1091"/>
          </a:xfrm>
        </p:grpSpPr>
        <p:pic>
          <p:nvPicPr>
            <p:cNvPr id="7183" name="Picture 11" descr="Top 12 Green IT Companies"/>
            <p:cNvPicPr>
              <a:picLocks noChangeAspect="1" noChangeArrowheads="1"/>
            </p:cNvPicPr>
            <p:nvPr/>
          </p:nvPicPr>
          <p:blipFill>
            <a:blip r:embed="rId8" cstate="print"/>
            <a:srcRect/>
            <a:stretch>
              <a:fillRect/>
            </a:stretch>
          </p:blipFill>
          <p:spPr bwMode="auto">
            <a:xfrm>
              <a:off x="633" y="1435"/>
              <a:ext cx="1740" cy="650"/>
            </a:xfrm>
            <a:prstGeom prst="rect">
              <a:avLst/>
            </a:prstGeom>
            <a:noFill/>
            <a:ln w="9525">
              <a:noFill/>
              <a:miter lim="800000"/>
              <a:headEnd/>
              <a:tailEnd/>
            </a:ln>
          </p:spPr>
        </p:pic>
        <p:pic>
          <p:nvPicPr>
            <p:cNvPr id="7184" name="Picture 12" descr="computer-logo"/>
            <p:cNvPicPr>
              <a:picLocks noChangeAspect="1" noChangeArrowheads="1"/>
            </p:cNvPicPr>
            <p:nvPr/>
          </p:nvPicPr>
          <p:blipFill>
            <a:blip r:embed="rId9" cstate="print"/>
            <a:srcRect r="20959" b="19093"/>
            <a:stretch>
              <a:fillRect/>
            </a:stretch>
          </p:blipFill>
          <p:spPr bwMode="auto">
            <a:xfrm>
              <a:off x="522" y="994"/>
              <a:ext cx="1714" cy="430"/>
            </a:xfrm>
            <a:prstGeom prst="rect">
              <a:avLst/>
            </a:prstGeom>
            <a:noFill/>
            <a:ln w="9525">
              <a:noFill/>
              <a:miter lim="800000"/>
              <a:headEnd/>
              <a:tailEnd/>
            </a:ln>
          </p:spPr>
        </p:pic>
      </p:grpSp>
      <p:pic>
        <p:nvPicPr>
          <p:cNvPr id="7178" name="Picture 13"/>
          <p:cNvPicPr>
            <a:picLocks noChangeAspect="1" noChangeArrowheads="1"/>
          </p:cNvPicPr>
          <p:nvPr/>
        </p:nvPicPr>
        <p:blipFill>
          <a:blip r:embed="rId10" cstate="print"/>
          <a:srcRect/>
          <a:stretch>
            <a:fillRect/>
          </a:stretch>
        </p:blipFill>
        <p:spPr bwMode="auto">
          <a:xfrm>
            <a:off x="4495800" y="990600"/>
            <a:ext cx="1631950" cy="1620838"/>
          </a:xfrm>
          <a:prstGeom prst="rect">
            <a:avLst/>
          </a:prstGeom>
          <a:noFill/>
          <a:ln w="9525">
            <a:noFill/>
            <a:miter lim="800000"/>
            <a:headEnd/>
            <a:tailEnd/>
          </a:ln>
        </p:spPr>
      </p:pic>
      <p:grpSp>
        <p:nvGrpSpPr>
          <p:cNvPr id="4" name="Group 19"/>
          <p:cNvGrpSpPr>
            <a:grpSpLocks/>
          </p:cNvGrpSpPr>
          <p:nvPr/>
        </p:nvGrpSpPr>
        <p:grpSpPr bwMode="auto">
          <a:xfrm>
            <a:off x="2400300" y="4800600"/>
            <a:ext cx="3514725" cy="1360488"/>
            <a:chOff x="-34" y="2313"/>
            <a:chExt cx="2214" cy="857"/>
          </a:xfrm>
        </p:grpSpPr>
        <p:pic>
          <p:nvPicPr>
            <p:cNvPr id="7181" name="Picture 17" descr="Uptime Institute">
              <a:hlinkClick r:id="rId11"/>
            </p:cNvPr>
            <p:cNvPicPr>
              <a:picLocks noChangeAspect="1" noChangeArrowheads="1"/>
            </p:cNvPicPr>
            <p:nvPr/>
          </p:nvPicPr>
          <p:blipFill>
            <a:blip r:embed="rId12" cstate="print"/>
            <a:srcRect/>
            <a:stretch>
              <a:fillRect/>
            </a:stretch>
          </p:blipFill>
          <p:spPr bwMode="auto">
            <a:xfrm>
              <a:off x="638" y="2313"/>
              <a:ext cx="1050" cy="458"/>
            </a:xfrm>
            <a:prstGeom prst="rect">
              <a:avLst/>
            </a:prstGeom>
            <a:noFill/>
            <a:ln w="9525">
              <a:noFill/>
              <a:miter lim="800000"/>
              <a:headEnd/>
              <a:tailEnd/>
            </a:ln>
          </p:spPr>
        </p:pic>
        <p:sp>
          <p:nvSpPr>
            <p:cNvPr id="7182" name="Text Box 18"/>
            <p:cNvSpPr txBox="1">
              <a:spLocks noChangeArrowheads="1"/>
            </p:cNvSpPr>
            <p:nvPr/>
          </p:nvSpPr>
          <p:spPr bwMode="auto">
            <a:xfrm>
              <a:off x="-34" y="2804"/>
              <a:ext cx="2214" cy="366"/>
            </a:xfrm>
            <a:prstGeom prst="rect">
              <a:avLst/>
            </a:prstGeom>
            <a:noFill/>
            <a:ln w="9525" algn="ctr">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sz="2000" kern="1200" dirty="0">
                  <a:solidFill>
                    <a:srgbClr val="565656"/>
                  </a:solidFill>
                  <a:latin typeface="Arial" charset="0"/>
                  <a:cs typeface="+mn-cs"/>
                </a:rPr>
                <a:t>Green Enterprise IT Awards</a:t>
              </a:r>
            </a:p>
            <a:p>
              <a:pPr algn="ctr" rtl="0" fontAlgn="base">
                <a:spcBef>
                  <a:spcPct val="0"/>
                </a:spcBef>
                <a:spcAft>
                  <a:spcPct val="0"/>
                </a:spcAft>
                <a:buClr>
                  <a:srgbClr val="58A618"/>
                </a:buClr>
                <a:buFont typeface="Wingdings 2" charset="2"/>
                <a:buNone/>
              </a:pPr>
              <a:r>
                <a:rPr lang="en-US" sz="2000" kern="1200" dirty="0">
                  <a:solidFill>
                    <a:srgbClr val="565656"/>
                  </a:solidFill>
                  <a:latin typeface="Arial" charset="0"/>
                  <a:cs typeface="+mn-cs"/>
                </a:rPr>
                <a:t>Best in Class Implementation Winner</a:t>
              </a:r>
            </a:p>
          </p:txBody>
        </p:sp>
      </p:grpSp>
      <p:grpSp>
        <p:nvGrpSpPr>
          <p:cNvPr id="5" name="Group 18"/>
          <p:cNvGrpSpPr/>
          <p:nvPr/>
        </p:nvGrpSpPr>
        <p:grpSpPr>
          <a:xfrm>
            <a:off x="228600" y="1265237"/>
            <a:ext cx="1828800" cy="5287963"/>
            <a:chOff x="7086600" y="1219200"/>
            <a:chExt cx="1828800" cy="5287963"/>
          </a:xfrm>
        </p:grpSpPr>
        <p:sp>
          <p:nvSpPr>
            <p:cNvPr id="20" name="Text Box 8"/>
            <p:cNvSpPr txBox="1">
              <a:spLocks noChangeArrowheads="1"/>
            </p:cNvSpPr>
            <p:nvPr/>
          </p:nvSpPr>
          <p:spPr bwMode="auto">
            <a:xfrm>
              <a:off x="7086600" y="5661025"/>
              <a:ext cx="1498600" cy="846138"/>
            </a:xfrm>
            <a:prstGeom prst="rect">
              <a:avLst/>
            </a:prstGeom>
            <a:noFill/>
            <a:ln w="9525" algn="ctr">
              <a:noFill/>
              <a:miter lim="800000"/>
              <a:headEnd/>
              <a:tailEnd/>
            </a:ln>
          </p:spPr>
          <p:txBody>
            <a:bodyPr wrap="none"/>
            <a:lstStyle/>
            <a:p>
              <a:pPr algn="l" rtl="0" fontAlgn="base">
                <a:spcBef>
                  <a:spcPct val="0"/>
                </a:spcBef>
                <a:spcAft>
                  <a:spcPct val="0"/>
                </a:spcAft>
                <a:buClr>
                  <a:srgbClr val="58A618"/>
                </a:buClr>
                <a:buFont typeface="Wingdings 2" charset="2"/>
                <a:buNone/>
              </a:pPr>
              <a:r>
                <a:rPr lang="en-US" sz="5200" kern="1200">
                  <a:solidFill>
                    <a:srgbClr val="79DCFF"/>
                  </a:solidFill>
                  <a:latin typeface="Arial" charset="0"/>
                  <a:cs typeface="+mn-cs"/>
                </a:rPr>
                <a:t>2003</a:t>
              </a:r>
            </a:p>
          </p:txBody>
        </p:sp>
        <p:sp>
          <p:nvSpPr>
            <p:cNvPr id="21" name="Text Box 9"/>
            <p:cNvSpPr txBox="1">
              <a:spLocks noChangeArrowheads="1"/>
            </p:cNvSpPr>
            <p:nvPr/>
          </p:nvSpPr>
          <p:spPr bwMode="auto">
            <a:xfrm>
              <a:off x="7086600" y="5100638"/>
              <a:ext cx="1498600" cy="846138"/>
            </a:xfrm>
            <a:prstGeom prst="rect">
              <a:avLst/>
            </a:prstGeom>
            <a:noFill/>
            <a:ln w="9525" algn="ctr">
              <a:noFill/>
              <a:miter lim="800000"/>
              <a:headEnd/>
              <a:tailEnd/>
            </a:ln>
          </p:spPr>
          <p:txBody>
            <a:bodyPr wrap="none"/>
            <a:lstStyle/>
            <a:p>
              <a:pPr algn="l" rtl="0" fontAlgn="base">
                <a:spcBef>
                  <a:spcPct val="0"/>
                </a:spcBef>
                <a:spcAft>
                  <a:spcPct val="0"/>
                </a:spcAft>
                <a:buClr>
                  <a:srgbClr val="58A618"/>
                </a:buClr>
                <a:buFont typeface="Wingdings 2" charset="2"/>
                <a:buNone/>
              </a:pPr>
              <a:r>
                <a:rPr lang="en-US" sz="5200" kern="1200">
                  <a:solidFill>
                    <a:srgbClr val="53D2FF"/>
                  </a:solidFill>
                  <a:latin typeface="Arial" charset="0"/>
                  <a:cs typeface="+mn-cs"/>
                </a:rPr>
                <a:t>2004</a:t>
              </a:r>
            </a:p>
          </p:txBody>
        </p:sp>
        <p:sp>
          <p:nvSpPr>
            <p:cNvPr id="22" name="Text Box 10"/>
            <p:cNvSpPr txBox="1">
              <a:spLocks noChangeArrowheads="1"/>
            </p:cNvSpPr>
            <p:nvPr/>
          </p:nvSpPr>
          <p:spPr bwMode="auto">
            <a:xfrm>
              <a:off x="7086600" y="4538663"/>
              <a:ext cx="1498600" cy="847725"/>
            </a:xfrm>
            <a:prstGeom prst="rect">
              <a:avLst/>
            </a:prstGeom>
            <a:noFill/>
            <a:ln w="9525" algn="ctr">
              <a:noFill/>
              <a:miter lim="800000"/>
              <a:headEnd/>
              <a:tailEnd/>
            </a:ln>
          </p:spPr>
          <p:txBody>
            <a:bodyPr wrap="none"/>
            <a:lstStyle/>
            <a:p>
              <a:pPr algn="l" rtl="0" fontAlgn="base">
                <a:spcBef>
                  <a:spcPct val="0"/>
                </a:spcBef>
                <a:spcAft>
                  <a:spcPct val="0"/>
                </a:spcAft>
                <a:buClr>
                  <a:srgbClr val="58A618"/>
                </a:buClr>
                <a:buFont typeface="Wingdings 2" charset="2"/>
                <a:buNone/>
              </a:pPr>
              <a:r>
                <a:rPr lang="en-US" sz="5200" kern="1200">
                  <a:solidFill>
                    <a:srgbClr val="2FC9FF"/>
                  </a:solidFill>
                  <a:latin typeface="Arial" charset="0"/>
                  <a:cs typeface="+mn-cs"/>
                </a:rPr>
                <a:t>2005</a:t>
              </a:r>
            </a:p>
          </p:txBody>
        </p:sp>
        <p:sp>
          <p:nvSpPr>
            <p:cNvPr id="23" name="Text Box 11"/>
            <p:cNvSpPr txBox="1">
              <a:spLocks noChangeArrowheads="1"/>
            </p:cNvSpPr>
            <p:nvPr/>
          </p:nvSpPr>
          <p:spPr bwMode="auto">
            <a:xfrm>
              <a:off x="7086600" y="3967163"/>
              <a:ext cx="1498600" cy="847725"/>
            </a:xfrm>
            <a:prstGeom prst="rect">
              <a:avLst/>
            </a:prstGeom>
            <a:noFill/>
            <a:ln w="9525" algn="ctr">
              <a:noFill/>
              <a:miter lim="800000"/>
              <a:headEnd/>
              <a:tailEnd/>
            </a:ln>
          </p:spPr>
          <p:txBody>
            <a:bodyPr wrap="none"/>
            <a:lstStyle/>
            <a:p>
              <a:pPr algn="l" rtl="0" fontAlgn="base">
                <a:spcBef>
                  <a:spcPct val="0"/>
                </a:spcBef>
                <a:spcAft>
                  <a:spcPct val="0"/>
                </a:spcAft>
                <a:buClr>
                  <a:srgbClr val="58A618"/>
                </a:buClr>
                <a:buFont typeface="Wingdings 2" charset="2"/>
                <a:buNone/>
              </a:pPr>
              <a:r>
                <a:rPr lang="en-US" sz="5200" kern="1200" dirty="0">
                  <a:solidFill>
                    <a:srgbClr val="09BFFF"/>
                  </a:solidFill>
                  <a:latin typeface="Arial" charset="0"/>
                  <a:cs typeface="+mn-cs"/>
                </a:rPr>
                <a:t>2006</a:t>
              </a:r>
            </a:p>
          </p:txBody>
        </p:sp>
        <p:sp>
          <p:nvSpPr>
            <p:cNvPr id="24" name="Text Box 12"/>
            <p:cNvSpPr txBox="1">
              <a:spLocks noChangeArrowheads="1"/>
            </p:cNvSpPr>
            <p:nvPr/>
          </p:nvSpPr>
          <p:spPr bwMode="auto">
            <a:xfrm>
              <a:off x="7086600" y="3406775"/>
              <a:ext cx="1498600" cy="847725"/>
            </a:xfrm>
            <a:prstGeom prst="rect">
              <a:avLst/>
            </a:prstGeom>
            <a:noFill/>
            <a:ln w="9525" algn="ctr">
              <a:noFill/>
              <a:miter lim="800000"/>
              <a:headEnd/>
              <a:tailEnd/>
            </a:ln>
          </p:spPr>
          <p:txBody>
            <a:bodyPr wrap="none"/>
            <a:lstStyle/>
            <a:p>
              <a:pPr algn="l" rtl="0" fontAlgn="base">
                <a:spcBef>
                  <a:spcPct val="0"/>
                </a:spcBef>
                <a:spcAft>
                  <a:spcPct val="0"/>
                </a:spcAft>
                <a:buClr>
                  <a:srgbClr val="58A618"/>
                </a:buClr>
                <a:buFont typeface="Wingdings 2" charset="2"/>
                <a:buNone/>
              </a:pPr>
              <a:r>
                <a:rPr lang="en-US" sz="5200" kern="1200">
                  <a:solidFill>
                    <a:srgbClr val="00AAE6"/>
                  </a:solidFill>
                  <a:latin typeface="Arial" charset="0"/>
                  <a:cs typeface="+mn-cs"/>
                </a:rPr>
                <a:t>2007</a:t>
              </a:r>
            </a:p>
          </p:txBody>
        </p:sp>
        <p:sp>
          <p:nvSpPr>
            <p:cNvPr id="25" name="Text Box 13"/>
            <p:cNvSpPr txBox="1">
              <a:spLocks noChangeArrowheads="1"/>
            </p:cNvSpPr>
            <p:nvPr/>
          </p:nvSpPr>
          <p:spPr bwMode="auto">
            <a:xfrm>
              <a:off x="7086600" y="2846388"/>
              <a:ext cx="1498600" cy="846138"/>
            </a:xfrm>
            <a:prstGeom prst="rect">
              <a:avLst/>
            </a:prstGeom>
            <a:noFill/>
            <a:ln w="9525" algn="ctr">
              <a:noFill/>
              <a:miter lim="800000"/>
              <a:headEnd/>
              <a:tailEnd/>
            </a:ln>
          </p:spPr>
          <p:txBody>
            <a:bodyPr wrap="none"/>
            <a:lstStyle/>
            <a:p>
              <a:pPr algn="l" rtl="0" fontAlgn="base">
                <a:spcBef>
                  <a:spcPct val="0"/>
                </a:spcBef>
                <a:spcAft>
                  <a:spcPct val="0"/>
                </a:spcAft>
                <a:buClr>
                  <a:srgbClr val="58A618"/>
                </a:buClr>
                <a:buFont typeface="Wingdings 2" charset="2"/>
                <a:buNone/>
              </a:pPr>
              <a:r>
                <a:rPr lang="en-US" sz="5200" kern="1200">
                  <a:solidFill>
                    <a:srgbClr val="0097CC"/>
                  </a:solidFill>
                  <a:latin typeface="Arial" charset="0"/>
                  <a:cs typeface="+mn-cs"/>
                </a:rPr>
                <a:t>2008</a:t>
              </a:r>
            </a:p>
          </p:txBody>
        </p:sp>
        <p:sp>
          <p:nvSpPr>
            <p:cNvPr id="26" name="Text Box 13"/>
            <p:cNvSpPr txBox="1">
              <a:spLocks noChangeArrowheads="1"/>
            </p:cNvSpPr>
            <p:nvPr/>
          </p:nvSpPr>
          <p:spPr bwMode="auto">
            <a:xfrm>
              <a:off x="7086600" y="2286000"/>
              <a:ext cx="1498600" cy="846138"/>
            </a:xfrm>
            <a:prstGeom prst="rect">
              <a:avLst/>
            </a:prstGeom>
            <a:noFill/>
            <a:ln w="9525" algn="ctr">
              <a:noFill/>
              <a:miter lim="800000"/>
              <a:headEnd/>
              <a:tailEnd/>
            </a:ln>
          </p:spPr>
          <p:txBody>
            <a:bodyPr wrap="none"/>
            <a:lstStyle/>
            <a:p>
              <a:pPr algn="l" rtl="0" fontAlgn="base">
                <a:spcBef>
                  <a:spcPct val="0"/>
                </a:spcBef>
                <a:spcAft>
                  <a:spcPct val="0"/>
                </a:spcAft>
                <a:buClr>
                  <a:srgbClr val="58A618"/>
                </a:buClr>
                <a:buFont typeface="Wingdings 2" charset="2"/>
                <a:buNone/>
              </a:pPr>
              <a:r>
                <a:rPr lang="en-US" sz="5200" kern="1200">
                  <a:solidFill>
                    <a:srgbClr val="008CBE"/>
                  </a:solidFill>
                  <a:latin typeface="Arial" charset="0"/>
                  <a:cs typeface="+mn-cs"/>
                </a:rPr>
                <a:t>2009</a:t>
              </a:r>
            </a:p>
          </p:txBody>
        </p:sp>
        <p:pic>
          <p:nvPicPr>
            <p:cNvPr id="27" name="Picture 15" descr="100 BEST 2009 outline"/>
            <p:cNvPicPr>
              <a:picLocks noChangeAspect="1" noChangeArrowheads="1"/>
            </p:cNvPicPr>
            <p:nvPr/>
          </p:nvPicPr>
          <p:blipFill>
            <a:blip r:embed="rId13" cstate="print"/>
            <a:srcRect/>
            <a:stretch>
              <a:fillRect/>
            </a:stretch>
          </p:blipFill>
          <p:spPr bwMode="auto">
            <a:xfrm>
              <a:off x="7177088" y="1219200"/>
              <a:ext cx="1738312" cy="1147763"/>
            </a:xfrm>
            <a:prstGeom prst="rect">
              <a:avLst/>
            </a:prstGeom>
            <a:noFill/>
          </p:spPr>
        </p:pic>
      </p:grpSp>
      <p:pic>
        <p:nvPicPr>
          <p:cNvPr id="28" name="Picture 16" descr="number one seal"/>
          <p:cNvPicPr>
            <a:picLocks noChangeAspect="1" noChangeArrowheads="1"/>
          </p:cNvPicPr>
          <p:nvPr/>
        </p:nvPicPr>
        <p:blipFill>
          <a:blip r:embed="rId14" cstate="print">
            <a:clrChange>
              <a:clrFrom>
                <a:srgbClr val="FFFFFF"/>
              </a:clrFrom>
              <a:clrTo>
                <a:srgbClr val="FFFFFF">
                  <a:alpha val="0"/>
                </a:srgbClr>
              </a:clrTo>
            </a:clrChange>
            <a:lum bright="-12000" contrast="18000"/>
          </a:blip>
          <a:srcRect/>
          <a:stretch>
            <a:fillRect/>
          </a:stretch>
        </p:blipFill>
        <p:spPr bwMode="auto">
          <a:xfrm>
            <a:off x="1676400" y="3581400"/>
            <a:ext cx="1676400" cy="1676400"/>
          </a:xfrm>
          <a:prstGeom prst="rect">
            <a:avLst/>
          </a:prstGeom>
          <a:noFill/>
        </p:spPr>
      </p:pic>
      <p:sp>
        <p:nvSpPr>
          <p:cNvPr id="29" name="TextBox 28"/>
          <p:cNvSpPr txBox="1"/>
          <p:nvPr/>
        </p:nvSpPr>
        <p:spPr>
          <a:xfrm>
            <a:off x="1752600" y="6172200"/>
            <a:ext cx="4823756" cy="400110"/>
          </a:xfrm>
          <a:prstGeom prst="rect">
            <a:avLst/>
          </a:prstGeom>
          <a:noFill/>
        </p:spPr>
        <p:txBody>
          <a:bodyPr wrap="none" rtlCol="0">
            <a:spAutoFit/>
          </a:bodyPr>
          <a:lstStyle/>
          <a:p>
            <a:pPr algn="ctr" rtl="0" fontAlgn="base">
              <a:spcBef>
                <a:spcPct val="0"/>
              </a:spcBef>
              <a:spcAft>
                <a:spcPct val="0"/>
              </a:spcAft>
              <a:buClr>
                <a:srgbClr val="58A618"/>
              </a:buClr>
              <a:buFont typeface="Wingdings 2" charset="2"/>
              <a:buNone/>
            </a:pPr>
            <a:r>
              <a:rPr lang="en-US" sz="2000" b="1" kern="1200" dirty="0">
                <a:solidFill>
                  <a:srgbClr val="000000">
                    <a:lumMod val="65000"/>
                    <a:lumOff val="35000"/>
                  </a:srgbClr>
                </a:solidFill>
                <a:latin typeface="Arial" charset="0"/>
                <a:cs typeface="+mn-cs"/>
              </a:rPr>
              <a:t>The Uptime Institute Global Green 100</a:t>
            </a:r>
          </a:p>
        </p:txBody>
      </p:sp>
      <p:pic>
        <p:nvPicPr>
          <p:cNvPr id="30" name="Picture 29" descr="CIO_100_2009.jpg"/>
          <p:cNvPicPr>
            <a:picLocks noChangeAspect="1"/>
          </p:cNvPicPr>
          <p:nvPr/>
        </p:nvPicPr>
        <p:blipFill>
          <a:blip r:embed="rId15" cstate="print"/>
          <a:stretch>
            <a:fillRect/>
          </a:stretch>
        </p:blipFill>
        <p:spPr>
          <a:xfrm>
            <a:off x="6408420" y="1287780"/>
            <a:ext cx="2468880" cy="2369820"/>
          </a:xfrm>
          <a:prstGeom prst="rect">
            <a:avLst/>
          </a:prstGeom>
        </p:spPr>
      </p:pic>
      <p:pic>
        <p:nvPicPr>
          <p:cNvPr id="7180" name="Picture 17" descr="IWK_500_Winner.gif"/>
          <p:cNvPicPr>
            <a:picLocks noChangeAspect="1"/>
          </p:cNvPicPr>
          <p:nvPr/>
        </p:nvPicPr>
        <p:blipFill>
          <a:blip r:embed="rId16" cstate="print"/>
          <a:srcRect/>
          <a:stretch>
            <a:fillRect/>
          </a:stretch>
        </p:blipFill>
        <p:spPr bwMode="auto">
          <a:xfrm>
            <a:off x="4533900" y="3276600"/>
            <a:ext cx="1895475" cy="1330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p:cNvSpPr txBox="1">
            <a:spLocks noGrp="1"/>
          </p:cNvSpPr>
          <p:nvPr/>
        </p:nvSpPr>
        <p:spPr bwMode="auto">
          <a:xfrm>
            <a:off x="8088313" y="6556375"/>
            <a:ext cx="715962" cy="273050"/>
          </a:xfrm>
          <a:prstGeom prst="rect">
            <a:avLst/>
          </a:prstGeom>
          <a:noFill/>
          <a:ln w="9525">
            <a:noFill/>
            <a:miter lim="800000"/>
            <a:headEnd/>
            <a:tailEnd/>
          </a:ln>
        </p:spPr>
        <p:txBody>
          <a:bodyPr anchor="b"/>
          <a:lstStyle/>
          <a:p>
            <a:pPr algn="r" rtl="0" fontAlgn="base">
              <a:spcBef>
                <a:spcPct val="0"/>
              </a:spcBef>
              <a:spcAft>
                <a:spcPct val="0"/>
              </a:spcAft>
              <a:buClr>
                <a:srgbClr val="58A618"/>
              </a:buClr>
              <a:buFont typeface="Wingdings 2" charset="2"/>
              <a:buNone/>
            </a:pPr>
            <a:fld id="{1A27185A-AEC2-48E6-9738-AB0C98155F04}" type="slidenum">
              <a:rPr lang="en-US" sz="900" kern="1200">
                <a:solidFill>
                  <a:srgbClr val="B2B2B2"/>
                </a:solidFill>
                <a:latin typeface="Arial" charset="0"/>
                <a:cs typeface="+mn-cs"/>
              </a:rPr>
              <a:pPr algn="r" rtl="0" fontAlgn="base">
                <a:spcBef>
                  <a:spcPct val="0"/>
                </a:spcBef>
                <a:spcAft>
                  <a:spcPct val="0"/>
                </a:spcAft>
                <a:buClr>
                  <a:srgbClr val="58A618"/>
                </a:buClr>
                <a:buFont typeface="Wingdings 2" charset="2"/>
                <a:buNone/>
              </a:pPr>
              <a:t>36</a:t>
            </a:fld>
            <a:endParaRPr lang="en-US" sz="900" kern="1200" dirty="0">
              <a:solidFill>
                <a:srgbClr val="B2B2B2"/>
              </a:solidFill>
              <a:latin typeface="Arial" charset="0"/>
              <a:cs typeface="+mn-cs"/>
            </a:endParaRPr>
          </a:p>
        </p:txBody>
      </p:sp>
      <p:sp>
        <p:nvSpPr>
          <p:cNvPr id="43011" name="Rectangle 2"/>
          <p:cNvSpPr>
            <a:spLocks noGrp="1" noChangeArrowheads="1"/>
          </p:cNvSpPr>
          <p:nvPr>
            <p:ph type="title" idx="4294967295"/>
          </p:nvPr>
        </p:nvSpPr>
        <p:spPr/>
        <p:txBody>
          <a:bodyPr/>
          <a:lstStyle/>
          <a:p>
            <a:pPr eaLnBrk="1" hangingPunct="1"/>
            <a:r>
              <a:rPr lang="en-US" dirty="0" smtClean="0">
                <a:ea typeface="ＭＳ Ｐゴシック" charset="-128"/>
              </a:rPr>
              <a:t>Lessons Learned</a:t>
            </a:r>
          </a:p>
        </p:txBody>
      </p:sp>
      <p:sp>
        <p:nvSpPr>
          <p:cNvPr id="21508" name="Rectangle 3"/>
          <p:cNvSpPr>
            <a:spLocks noGrp="1" noChangeArrowheads="1"/>
          </p:cNvSpPr>
          <p:nvPr>
            <p:ph type="body" idx="4294967295"/>
          </p:nvPr>
        </p:nvSpPr>
        <p:spPr>
          <a:xfrm>
            <a:off x="457200" y="990600"/>
            <a:ext cx="8413750" cy="5113337"/>
          </a:xfrm>
        </p:spPr>
        <p:txBody>
          <a:bodyPr/>
          <a:lstStyle/>
          <a:p>
            <a:pPr eaLnBrk="1" hangingPunct="1"/>
            <a:r>
              <a:rPr lang="en-US" sz="2000" b="1" dirty="0" smtClean="0">
                <a:ea typeface="ＭＳ Ｐゴシック" charset="-128"/>
              </a:rPr>
              <a:t>Consolidation &amp; Virtualization</a:t>
            </a:r>
          </a:p>
          <a:p>
            <a:pPr lvl="1" eaLnBrk="1" hangingPunct="1"/>
            <a:r>
              <a:rPr lang="en-US" sz="1800" dirty="0" smtClean="0">
                <a:ea typeface="ＭＳ Ｐゴシック" charset="-128"/>
              </a:rPr>
              <a:t>Partner with applications teams to understand dependencies – this is not just infrastructure</a:t>
            </a:r>
          </a:p>
          <a:p>
            <a:pPr lvl="1" eaLnBrk="1" hangingPunct="1"/>
            <a:r>
              <a:rPr lang="en-US" sz="1800" dirty="0" smtClean="0">
                <a:ea typeface="ＭＳ Ｐゴシック" charset="-128"/>
              </a:rPr>
              <a:t>Be conservative in initial time line commitments until you have experience</a:t>
            </a:r>
          </a:p>
          <a:p>
            <a:pPr lvl="1" eaLnBrk="1" hangingPunct="1"/>
            <a:r>
              <a:rPr lang="en-US" sz="1800" dirty="0" smtClean="0">
                <a:ea typeface="ＭＳ Ｐゴシック" charset="-128"/>
              </a:rPr>
              <a:t>Operation of consolidated systems requires changes in processes – </a:t>
            </a:r>
          </a:p>
          <a:p>
            <a:pPr lvl="1" eaLnBrk="1" hangingPunct="1"/>
            <a:r>
              <a:rPr lang="en-US" sz="1800" dirty="0" smtClean="0">
                <a:ea typeface="ＭＳ Ｐゴシック" charset="-128"/>
              </a:rPr>
              <a:t>Change Management and Release Management require more rigor in a virtualized world </a:t>
            </a:r>
          </a:p>
          <a:p>
            <a:pPr lvl="1" eaLnBrk="1" hangingPunct="1"/>
            <a:r>
              <a:rPr lang="en-US" sz="1800" dirty="0" smtClean="0">
                <a:ea typeface="ＭＳ Ｐゴシック" charset="-128"/>
              </a:rPr>
              <a:t>Start with non-critical, non-production, low risk assets</a:t>
            </a:r>
          </a:p>
          <a:p>
            <a:pPr eaLnBrk="1" hangingPunct="1">
              <a:lnSpc>
                <a:spcPct val="115000"/>
              </a:lnSpc>
            </a:pPr>
            <a:r>
              <a:rPr lang="en-US" sz="2000" b="1" dirty="0" smtClean="0">
                <a:ea typeface="ＭＳ Ｐゴシック" charset="-128"/>
              </a:rPr>
              <a:t>Deploying eco-friendly technologies to optimize space &amp; power</a:t>
            </a:r>
          </a:p>
          <a:p>
            <a:pPr lvl="1" eaLnBrk="1" hangingPunct="1"/>
            <a:r>
              <a:rPr lang="en-US" sz="1800" dirty="0" smtClean="0">
                <a:ea typeface="ＭＳ Ｐゴシック" charset="-128"/>
              </a:rPr>
              <a:t>Crucial for IT and Facilities to partner</a:t>
            </a:r>
          </a:p>
          <a:p>
            <a:pPr lvl="1" eaLnBrk="1" hangingPunct="1"/>
            <a:r>
              <a:rPr lang="en-US" sz="1800" dirty="0" smtClean="0">
                <a:ea typeface="ＭＳ Ｐゴシック" charset="-128"/>
              </a:rPr>
              <a:t>Have a plan to optimize credits &amp; rebates from local utilities</a:t>
            </a:r>
          </a:p>
          <a:p>
            <a:pPr eaLnBrk="1" hangingPunct="1">
              <a:lnSpc>
                <a:spcPct val="115000"/>
              </a:lnSpc>
            </a:pPr>
            <a:r>
              <a:rPr lang="en-US" sz="2000" b="1" dirty="0" smtClean="0">
                <a:ea typeface="ＭＳ Ｐゴシック" charset="-128"/>
              </a:rPr>
              <a:t>Re-locate facilities to lower cost geographies</a:t>
            </a:r>
          </a:p>
          <a:p>
            <a:pPr lvl="1" eaLnBrk="1" hangingPunct="1"/>
            <a:r>
              <a:rPr lang="en-US" sz="1800" dirty="0" smtClean="0">
                <a:ea typeface="ＭＳ Ｐゴシック" charset="-128"/>
              </a:rPr>
              <a:t>Delivering a single instance global application suite requires sensitivity to distance – drives geographic choice.</a:t>
            </a:r>
          </a:p>
          <a:p>
            <a:pPr lvl="1" eaLnBrk="1" hangingPunct="1"/>
            <a:r>
              <a:rPr lang="en-US" sz="1800" dirty="0" smtClean="0">
                <a:ea typeface="ＭＳ Ｐゴシック" charset="-128"/>
              </a:rPr>
              <a:t>Per KWh pricing ranges from $.02 to $.12 in North America – don’t feel that you must be “near your gear”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0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50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50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508">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50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508">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508">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508">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508">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508">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50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p:txBody>
          <a:bodyPr/>
          <a:lstStyle/>
          <a:p>
            <a:pPr eaLnBrk="1" hangingPunct="1"/>
            <a:r>
              <a:rPr lang="en-US" dirty="0" smtClean="0">
                <a:solidFill>
                  <a:srgbClr val="FF0000"/>
                </a:solidFill>
                <a:ea typeface="ＭＳ Ｐゴシック" charset="-128"/>
              </a:rPr>
              <a:t>OPPORTUNITY</a:t>
            </a:r>
            <a:r>
              <a:rPr lang="en-US" dirty="0" smtClean="0">
                <a:ea typeface="ＭＳ Ｐゴシック" charset="-128"/>
              </a:rPr>
              <a:t> for Consolidation In NYC  </a:t>
            </a:r>
          </a:p>
        </p:txBody>
      </p:sp>
      <p:sp>
        <p:nvSpPr>
          <p:cNvPr id="10" name="Rectangle 3"/>
          <p:cNvSpPr txBox="1">
            <a:spLocks noChangeArrowheads="1"/>
          </p:cNvSpPr>
          <p:nvPr/>
        </p:nvSpPr>
        <p:spPr bwMode="auto">
          <a:xfrm>
            <a:off x="304800" y="1143000"/>
            <a:ext cx="8428037"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55650" lvl="1" indent="-298450" algn="l" rtl="0" fontAlgn="base">
              <a:lnSpc>
                <a:spcPct val="115000"/>
              </a:lnSpc>
              <a:spcBef>
                <a:spcPct val="25000"/>
              </a:spcBef>
              <a:spcAft>
                <a:spcPct val="0"/>
              </a:spcAft>
              <a:buFont typeface="Wingdings 2" charset="2"/>
              <a:buNone/>
            </a:pPr>
            <a:endParaRPr lang="en-US" sz="1600" kern="1200" dirty="0">
              <a:solidFill>
                <a:srgbClr val="000000"/>
              </a:solidFill>
              <a:latin typeface="Arial" charset="0"/>
              <a:cs typeface="+mn-cs"/>
            </a:endParaRPr>
          </a:p>
          <a:p>
            <a:pPr marL="298450" indent="-298450" algn="l" rtl="0" fontAlgn="base">
              <a:lnSpc>
                <a:spcPct val="115000"/>
              </a:lnSpc>
              <a:spcBef>
                <a:spcPct val="25000"/>
              </a:spcBef>
              <a:spcAft>
                <a:spcPct val="0"/>
              </a:spcAft>
              <a:buFont typeface="Wingdings 2" charset="2"/>
              <a:buChar char="¡"/>
            </a:pPr>
            <a:r>
              <a:rPr lang="en-US" sz="2400" kern="1200" dirty="0">
                <a:solidFill>
                  <a:srgbClr val="000000"/>
                </a:solidFill>
                <a:latin typeface="Arial" charset="0"/>
                <a:cs typeface="+mn-cs"/>
              </a:rPr>
              <a:t>Cost &amp; Resource savings</a:t>
            </a:r>
          </a:p>
          <a:p>
            <a:pPr marL="298450" indent="-298450" algn="l" rtl="0" fontAlgn="base">
              <a:lnSpc>
                <a:spcPct val="115000"/>
              </a:lnSpc>
              <a:spcBef>
                <a:spcPct val="25000"/>
              </a:spcBef>
              <a:spcAft>
                <a:spcPct val="0"/>
              </a:spcAft>
              <a:buFont typeface="Wingdings 2" charset="2"/>
              <a:buChar char="¡"/>
            </a:pPr>
            <a:r>
              <a:rPr lang="en-US" sz="2400" kern="1200" dirty="0">
                <a:solidFill>
                  <a:srgbClr val="000000"/>
                </a:solidFill>
                <a:latin typeface="Arial" charset="0"/>
                <a:cs typeface="+mn-cs"/>
              </a:rPr>
              <a:t>Increase speed of delivering application by improving Test/dev to production</a:t>
            </a:r>
          </a:p>
          <a:p>
            <a:pPr marL="298450" indent="-298450" algn="l" rtl="0" fontAlgn="base">
              <a:lnSpc>
                <a:spcPct val="115000"/>
              </a:lnSpc>
              <a:spcBef>
                <a:spcPct val="25000"/>
              </a:spcBef>
              <a:spcAft>
                <a:spcPct val="0"/>
              </a:spcAft>
              <a:buFont typeface="Wingdings 2" charset="2"/>
              <a:buChar char="¡"/>
            </a:pPr>
            <a:r>
              <a:rPr lang="en-US" sz="2400" kern="1200" dirty="0">
                <a:solidFill>
                  <a:srgbClr val="000000"/>
                </a:solidFill>
                <a:latin typeface="Arial" charset="0"/>
                <a:cs typeface="+mn-cs"/>
              </a:rPr>
              <a:t>Only consume what you need, when you need it, at a reasonable cost</a:t>
            </a:r>
          </a:p>
          <a:p>
            <a:pPr marL="298450" indent="-298450" algn="l" rtl="0" fontAlgn="base">
              <a:lnSpc>
                <a:spcPct val="115000"/>
              </a:lnSpc>
              <a:spcBef>
                <a:spcPct val="25000"/>
              </a:spcBef>
              <a:spcAft>
                <a:spcPct val="0"/>
              </a:spcAft>
              <a:buFont typeface="Wingdings 2" charset="2"/>
              <a:buChar char="¡"/>
            </a:pPr>
            <a:r>
              <a:rPr lang="en-US" sz="2400" kern="1200" dirty="0">
                <a:solidFill>
                  <a:srgbClr val="000000"/>
                </a:solidFill>
                <a:latin typeface="Arial" charset="0"/>
                <a:cs typeface="+mn-cs"/>
              </a:rPr>
              <a:t>Your data is secure and protected</a:t>
            </a:r>
            <a:r>
              <a:rPr lang="en-US" sz="2000" kern="1200" dirty="0">
                <a:solidFill>
                  <a:srgbClr val="000000"/>
                </a:solidFill>
                <a:latin typeface="Arial" charset="0"/>
                <a:cs typeface="+mn-cs"/>
              </a:rPr>
              <a:t/>
            </a:r>
            <a:br>
              <a:rPr lang="en-US" sz="2000" kern="1200" dirty="0">
                <a:solidFill>
                  <a:srgbClr val="000000"/>
                </a:solidFill>
                <a:latin typeface="Arial" charset="0"/>
                <a:cs typeface="+mn-cs"/>
              </a:rPr>
            </a:br>
            <a:r>
              <a:rPr lang="en-US" sz="2000" kern="1200" dirty="0">
                <a:solidFill>
                  <a:srgbClr val="000000"/>
                </a:solidFill>
                <a:latin typeface="Arial" charset="0"/>
                <a:cs typeface="+mn-cs"/>
              </a:rPr>
              <a:t> </a:t>
            </a:r>
            <a:br>
              <a:rPr lang="en-US" sz="2000" kern="1200" dirty="0">
                <a:solidFill>
                  <a:srgbClr val="000000"/>
                </a:solidFill>
                <a:latin typeface="Arial" charset="0"/>
                <a:cs typeface="+mn-cs"/>
              </a:rPr>
            </a:br>
            <a:r>
              <a:rPr lang="en-US" sz="2000" i="1" kern="1200" dirty="0">
                <a:solidFill>
                  <a:srgbClr val="000000"/>
                </a:solidFill>
                <a:latin typeface="Arial" charset="0"/>
                <a:cs typeface="+mn-cs"/>
              </a:rPr>
              <a:t>Data center consolidation requires a change in mind set of “my goal is to survive” to look at it as “an opportunity to increase my capabilities”</a:t>
            </a:r>
            <a:r>
              <a:rPr lang="en-US" sz="1200" kern="1200" dirty="0">
                <a:solidFill>
                  <a:srgbClr val="000000"/>
                </a:solidFill>
                <a:latin typeface="Arial" charset="0"/>
                <a:cs typeface="+mn-cs"/>
              </a:rPr>
              <a:t/>
            </a:r>
            <a:br>
              <a:rPr lang="en-US" sz="1200" kern="1200" dirty="0">
                <a:solidFill>
                  <a:srgbClr val="000000"/>
                </a:solidFill>
                <a:latin typeface="Arial" charset="0"/>
                <a:cs typeface="+mn-cs"/>
              </a:rPr>
            </a:br>
            <a:r>
              <a:rPr lang="en-US" sz="1200" kern="1200" dirty="0">
                <a:solidFill>
                  <a:srgbClr val="000000"/>
                </a:solidFill>
                <a:latin typeface="Arial" charset="0"/>
                <a:cs typeface="+mn-cs"/>
              </a:rPr>
              <a:t/>
            </a:r>
            <a:br>
              <a:rPr lang="en-US" sz="1200" kern="1200" dirty="0">
                <a:solidFill>
                  <a:srgbClr val="000000"/>
                </a:solidFill>
                <a:latin typeface="Arial" charset="0"/>
                <a:cs typeface="+mn-cs"/>
              </a:rPr>
            </a:br>
            <a:endParaRPr lang="en-US" sz="1200" dirty="0">
              <a:solidFill>
                <a:srgbClr val="000000"/>
              </a:solidFill>
              <a:latin typeface="Arial"/>
              <a:ea typeface="ＭＳ Ｐゴシック" charset="-128"/>
              <a:cs typeface="ＭＳ Ｐゴシック" pitchFamily="-106" charset="-128"/>
            </a:endParaRPr>
          </a:p>
          <a:p>
            <a:pPr marL="298450" indent="-298450" algn="l" rtl="0" fontAlgn="base">
              <a:lnSpc>
                <a:spcPct val="115000"/>
              </a:lnSpc>
              <a:spcBef>
                <a:spcPct val="25000"/>
              </a:spcBef>
              <a:spcAft>
                <a:spcPct val="0"/>
              </a:spcAft>
              <a:buFont typeface="Wingdings 2" charset="2"/>
              <a:buChar char="¡"/>
              <a:defRPr/>
            </a:pPr>
            <a:endParaRPr lang="en-US" sz="1200" dirty="0">
              <a:solidFill>
                <a:srgbClr val="000000"/>
              </a:solidFill>
              <a:latin typeface="Arial"/>
              <a:cs typeface="ＭＳ Ｐゴシック" pitchFamily="-106" charset="-128"/>
            </a:endParaRPr>
          </a:p>
          <a:p>
            <a:pPr marL="298450" indent="-298450" algn="l" rtl="0" fontAlgn="base">
              <a:lnSpc>
                <a:spcPct val="115000"/>
              </a:lnSpc>
              <a:spcBef>
                <a:spcPct val="25000"/>
              </a:spcBef>
              <a:spcAft>
                <a:spcPct val="0"/>
              </a:spcAft>
              <a:buFont typeface="Wingdings 2" charset="2"/>
              <a:buChar char="¡"/>
              <a:defRPr/>
            </a:pPr>
            <a:endParaRPr lang="en-US" sz="1200" dirty="0">
              <a:solidFill>
                <a:srgbClr val="000000"/>
              </a:solidFill>
              <a:latin typeface="Arial"/>
              <a:ea typeface="ＭＳ Ｐゴシック" charset="-128"/>
              <a:cs typeface="ＭＳ Ｐゴシック" pitchFamily="-106" charset="-128"/>
            </a:endParaRPr>
          </a:p>
          <a:p>
            <a:pPr marL="298450" indent="-298450" algn="l" rtl="0" fontAlgn="base">
              <a:lnSpc>
                <a:spcPct val="115000"/>
              </a:lnSpc>
              <a:spcBef>
                <a:spcPct val="25000"/>
              </a:spcBef>
              <a:spcAft>
                <a:spcPct val="0"/>
              </a:spcAft>
              <a:buFont typeface="Wingdings 2" charset="2"/>
              <a:buChar char="¡"/>
              <a:defRPr/>
            </a:pPr>
            <a:endParaRPr lang="en-US" sz="1000" dirty="0">
              <a:solidFill>
                <a:srgbClr val="000000"/>
              </a:solidFill>
              <a:latin typeface="Arial"/>
              <a:cs typeface="ＭＳ Ｐゴシック" pitchFamily="-106" charset="-128"/>
            </a:endParaRPr>
          </a:p>
          <a:p>
            <a:pPr marL="298450" indent="-298450" algn="l" rtl="0" fontAlgn="base">
              <a:lnSpc>
                <a:spcPct val="115000"/>
              </a:lnSpc>
              <a:spcBef>
                <a:spcPct val="25000"/>
              </a:spcBef>
              <a:spcAft>
                <a:spcPct val="0"/>
              </a:spcAft>
              <a:buFont typeface="Wingdings 2" charset="2"/>
              <a:buChar char="¡"/>
              <a:defRPr/>
            </a:pPr>
            <a:endParaRPr lang="en-US" sz="1000" dirty="0">
              <a:solidFill>
                <a:srgbClr val="000000"/>
              </a:solidFill>
              <a:latin typeface="Arial"/>
              <a:ea typeface="ＭＳ Ｐゴシック" charset="-128"/>
              <a:cs typeface="ＭＳ Ｐゴシック" pitchFamily="-106" charset="-128"/>
            </a:endParaRPr>
          </a:p>
        </p:txBody>
      </p:sp>
      <p:pic>
        <p:nvPicPr>
          <p:cNvPr id="5" name="Picture 2" descr="http://tbn0.google.com/images?q=tbn:P7YkYhq_drR23M:http://www.protocol80.com/CMSFiles/IBM-AS400-iSeries-Servers.jpg">
            <a:hlinkClick r:id="rId3"/>
          </p:cNvPr>
          <p:cNvPicPr>
            <a:picLocks noChangeAspect="1" noChangeArrowheads="1"/>
          </p:cNvPicPr>
          <p:nvPr/>
        </p:nvPicPr>
        <p:blipFill>
          <a:blip r:embed="rId4">
            <a:lum bright="52000"/>
          </a:blip>
          <a:srcRect/>
          <a:stretch>
            <a:fillRect/>
          </a:stretch>
        </p:blipFill>
        <p:spPr bwMode="auto">
          <a:xfrm>
            <a:off x="5923927" y="1371600"/>
            <a:ext cx="664680" cy="714376"/>
          </a:xfrm>
          <a:prstGeom prst="rect">
            <a:avLst/>
          </a:prstGeom>
          <a:noFill/>
        </p:spPr>
      </p:pic>
      <p:pic>
        <p:nvPicPr>
          <p:cNvPr id="6" name="Picture 2" descr="http://tbn0.google.com/images?q=tbn:P7YkYhq_drR23M:http://www.protocol80.com/CMSFiles/IBM-AS400-iSeries-Servers.jpg">
            <a:hlinkClick r:id="rId3"/>
          </p:cNvPr>
          <p:cNvPicPr>
            <a:picLocks noChangeAspect="1" noChangeArrowheads="1"/>
          </p:cNvPicPr>
          <p:nvPr/>
        </p:nvPicPr>
        <p:blipFill>
          <a:blip r:embed="rId4">
            <a:lum bright="52000"/>
          </a:blip>
          <a:srcRect/>
          <a:stretch>
            <a:fillRect/>
          </a:stretch>
        </p:blipFill>
        <p:spPr bwMode="auto">
          <a:xfrm>
            <a:off x="6781800" y="1371600"/>
            <a:ext cx="664680" cy="714376"/>
          </a:xfrm>
          <a:prstGeom prst="rect">
            <a:avLst/>
          </a:prstGeom>
          <a:noFill/>
        </p:spPr>
      </p:pic>
      <p:pic>
        <p:nvPicPr>
          <p:cNvPr id="7" name="Picture 2" descr="http://tbn0.google.com/images?q=tbn:P7YkYhq_drR23M:http://www.protocol80.com/CMSFiles/IBM-AS400-iSeries-Servers.jpg">
            <a:hlinkClick r:id="rId3"/>
          </p:cNvPr>
          <p:cNvPicPr>
            <a:picLocks noChangeAspect="1" noChangeArrowheads="1"/>
          </p:cNvPicPr>
          <p:nvPr/>
        </p:nvPicPr>
        <p:blipFill>
          <a:blip r:embed="rId4">
            <a:lum bright="52000"/>
          </a:blip>
          <a:srcRect/>
          <a:stretch>
            <a:fillRect/>
          </a:stretch>
        </p:blipFill>
        <p:spPr bwMode="auto">
          <a:xfrm>
            <a:off x="7620000" y="1371600"/>
            <a:ext cx="664680" cy="714376"/>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ctrTitle"/>
          </p:nvPr>
        </p:nvSpPr>
        <p:spPr bwMode="auto">
          <a:xfrm>
            <a:off x="1524000" y="2895600"/>
            <a:ext cx="4343400" cy="2003425"/>
          </a:xfrm>
        </p:spPr>
        <p:txBody>
          <a:bodyPr/>
          <a:lstStyle/>
          <a:p>
            <a:pPr eaLnBrk="1" hangingPunct="1"/>
            <a:r>
              <a:rPr lang="en-US" dirty="0" smtClean="0">
                <a:ea typeface="ＭＳ Ｐゴシック" charset="-128"/>
              </a:rPr>
              <a:t>Enabling Cloud Architecture</a:t>
            </a:r>
            <a:br>
              <a:rPr lang="en-US" dirty="0" smtClean="0">
                <a:ea typeface="ＭＳ Ｐゴシック" charset="-128"/>
              </a:rPr>
            </a:br>
            <a:r>
              <a:rPr lang="en-US" dirty="0" smtClean="0">
                <a:ea typeface="ＭＳ Ｐゴシック" charset="-128"/>
              </a:rPr>
              <a:t/>
            </a:r>
            <a:br>
              <a:rPr lang="en-US" dirty="0" smtClean="0">
                <a:ea typeface="ＭＳ Ｐゴシック" charset="-128"/>
              </a:rPr>
            </a:br>
            <a:endParaRPr lang="en-US" sz="2400" dirty="0" smtClean="0">
              <a:ea typeface="ＭＳ Ｐゴシック"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143000" y="1371600"/>
          <a:ext cx="69342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315" name="Title 1"/>
          <p:cNvSpPr>
            <a:spLocks noGrp="1"/>
          </p:cNvSpPr>
          <p:nvPr>
            <p:ph type="title"/>
          </p:nvPr>
        </p:nvSpPr>
        <p:spPr/>
        <p:txBody>
          <a:bodyPr/>
          <a:lstStyle/>
          <a:p>
            <a:pPr eaLnBrk="1" hangingPunct="1"/>
            <a:r>
              <a:rPr lang="en-US" dirty="0" smtClean="0"/>
              <a:t>Path to the Private Cloud  - A journey</a:t>
            </a:r>
            <a:r>
              <a:rPr lang="en-US" sz="3200" dirty="0" smtClean="0"/>
              <a:t/>
            </a:r>
            <a:br>
              <a:rPr lang="en-US" sz="3200" dirty="0" smtClean="0"/>
            </a:br>
            <a:endParaRPr lang="en-US" dirty="0" smtClean="0"/>
          </a:p>
        </p:txBody>
      </p:sp>
      <p:sp>
        <p:nvSpPr>
          <p:cNvPr id="13316" name="Slide Number Placeholder 3"/>
          <p:cNvSpPr>
            <a:spLocks noGrp="1"/>
          </p:cNvSpPr>
          <p:nvPr>
            <p:ph type="sldNum" sz="quarter" idx="10"/>
          </p:nvPr>
        </p:nvSpPr>
        <p:spPr>
          <a:noFill/>
        </p:spPr>
        <p:txBody>
          <a:bodyPr/>
          <a:lstStyle/>
          <a:p>
            <a:pPr algn="r" rtl="0" fontAlgn="base">
              <a:spcBef>
                <a:spcPct val="0"/>
              </a:spcBef>
              <a:spcAft>
                <a:spcPct val="0"/>
              </a:spcAft>
            </a:pPr>
            <a:fld id="{34736553-EBBD-49F4-B984-80CC324E5B4B}" type="slidenum">
              <a:rPr lang="en-US" sz="1000" b="1" kern="1200">
                <a:solidFill>
                  <a:srgbClr val="A5A5A5"/>
                </a:solidFill>
                <a:latin typeface="Arial" pitchFamily="34" charset="0"/>
                <a:cs typeface="+mn-cs"/>
              </a:rPr>
              <a:pPr algn="r" rtl="0" fontAlgn="base">
                <a:spcBef>
                  <a:spcPct val="0"/>
                </a:spcBef>
                <a:spcAft>
                  <a:spcPct val="0"/>
                </a:spcAft>
              </a:pPr>
              <a:t>39</a:t>
            </a:fld>
            <a:endParaRPr lang="en-US" sz="1000" b="1" kern="1200">
              <a:solidFill>
                <a:srgbClr val="A5A5A5"/>
              </a:solidFill>
              <a:latin typeface="Arial" pitchFamily="34" charset="0"/>
              <a:cs typeface="+mn-cs"/>
            </a:endParaRPr>
          </a:p>
        </p:txBody>
      </p:sp>
      <p:cxnSp>
        <p:nvCxnSpPr>
          <p:cNvPr id="8" name="Straight Connector 7"/>
          <p:cNvCxnSpPr/>
          <p:nvPr/>
        </p:nvCxnSpPr>
        <p:spPr bwMode="auto">
          <a:xfrm rot="5400000">
            <a:off x="-1294606" y="3809206"/>
            <a:ext cx="4876800" cy="1588"/>
          </a:xfrm>
          <a:prstGeom prst="line">
            <a:avLst/>
          </a:prstGeom>
          <a:ln w="38100" cap="flat" cmpd="sng" algn="ctr">
            <a:solidFill>
              <a:schemeClr val="accent2">
                <a:shade val="95000"/>
                <a:satMod val="105000"/>
              </a:schemeClr>
            </a:solidFill>
            <a:prstDash val="solid"/>
            <a:round/>
            <a:headEnd type="triangl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9" name="Straight Connector 8"/>
          <p:cNvCxnSpPr/>
          <p:nvPr/>
        </p:nvCxnSpPr>
        <p:spPr bwMode="auto">
          <a:xfrm rot="10800000" flipV="1">
            <a:off x="1141413" y="6248400"/>
            <a:ext cx="8002587" cy="1588"/>
          </a:xfrm>
          <a:prstGeom prst="line">
            <a:avLst/>
          </a:prstGeom>
          <a:ln w="38100" cap="flat" cmpd="sng" algn="ctr">
            <a:solidFill>
              <a:schemeClr val="accent2">
                <a:shade val="95000"/>
                <a:satMod val="105000"/>
              </a:schemeClr>
            </a:solidFill>
            <a:prstDash val="solid"/>
            <a:round/>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1271" name="TextBox 11"/>
          <p:cNvSpPr txBox="1">
            <a:spLocks noChangeArrowheads="1"/>
          </p:cNvSpPr>
          <p:nvPr/>
        </p:nvSpPr>
        <p:spPr bwMode="auto">
          <a:xfrm rot="-5400000">
            <a:off x="-894556" y="3412331"/>
            <a:ext cx="3557588" cy="396875"/>
          </a:xfrm>
          <a:prstGeom prst="rect">
            <a:avLst/>
          </a:prstGeom>
          <a:noFill/>
          <a:ln w="9525">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sz="2000" b="1" kern="1200">
                <a:solidFill>
                  <a:srgbClr val="000000"/>
                </a:solidFill>
                <a:latin typeface="Arial" charset="0"/>
                <a:cs typeface="+mn-cs"/>
              </a:rPr>
              <a:t>Cost Reduction &amp; Flexibility</a:t>
            </a:r>
          </a:p>
        </p:txBody>
      </p:sp>
      <p:sp>
        <p:nvSpPr>
          <p:cNvPr id="11272" name="TextBox 13"/>
          <p:cNvSpPr txBox="1">
            <a:spLocks noChangeArrowheads="1"/>
          </p:cNvSpPr>
          <p:nvPr/>
        </p:nvSpPr>
        <p:spPr bwMode="auto">
          <a:xfrm>
            <a:off x="4572000" y="5791200"/>
            <a:ext cx="777970" cy="400110"/>
          </a:xfrm>
          <a:prstGeom prst="rect">
            <a:avLst/>
          </a:prstGeom>
          <a:noFill/>
          <a:ln w="9525">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sz="2000" b="1" kern="1200" dirty="0">
                <a:solidFill>
                  <a:srgbClr val="000000"/>
                </a:solidFill>
                <a:latin typeface="Arial" charset="0"/>
                <a:cs typeface="+mn-cs"/>
              </a:rPr>
              <a:t>Time</a:t>
            </a:r>
          </a:p>
        </p:txBody>
      </p:sp>
      <p:sp>
        <p:nvSpPr>
          <p:cNvPr id="11" name="Cloud"/>
          <p:cNvSpPr>
            <a:spLocks noChangeAspect="1" noEditPoints="1" noChangeArrowheads="1"/>
          </p:cNvSpPr>
          <p:nvPr/>
        </p:nvSpPr>
        <p:spPr bwMode="auto">
          <a:xfrm>
            <a:off x="6781800" y="1143000"/>
            <a:ext cx="2209800" cy="159067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B0F0"/>
          </a:solidFill>
          <a:ln w="9525">
            <a:solidFill>
              <a:srgbClr val="000000"/>
            </a:solidFill>
            <a:miter lim="800000"/>
            <a:headEnd/>
            <a:tailEnd/>
          </a:ln>
          <a:effectLst>
            <a:outerShdw dist="107763" dir="2700000" algn="ctr" rotWithShape="0">
              <a:srgbClr val="808080"/>
            </a:outerShdw>
          </a:effectLst>
        </p:spPr>
        <p:txBody>
          <a:bodyPr anchor="ctr"/>
          <a:lstStyle/>
          <a:p>
            <a:pPr algn="ctr" rtl="0" fontAlgn="base">
              <a:spcBef>
                <a:spcPct val="0"/>
              </a:spcBef>
              <a:spcAft>
                <a:spcPct val="0"/>
              </a:spcAft>
              <a:buClr>
                <a:srgbClr val="58A618"/>
              </a:buClr>
              <a:buFont typeface="Wingdings 2" charset="2"/>
              <a:buNone/>
            </a:pPr>
            <a:r>
              <a:rPr lang="en-US" b="1" kern="1200" dirty="0">
                <a:solidFill>
                  <a:srgbClr val="FFFFFF"/>
                </a:solidFill>
                <a:latin typeface="Arial" charset="0"/>
                <a:cs typeface="+mn-cs"/>
              </a:rPr>
              <a:t>IT as a  Service</a:t>
            </a:r>
          </a:p>
        </p:txBody>
      </p:sp>
      <p:grpSp>
        <p:nvGrpSpPr>
          <p:cNvPr id="2" name="Group 23"/>
          <p:cNvGrpSpPr>
            <a:grpSpLocks/>
          </p:cNvGrpSpPr>
          <p:nvPr/>
        </p:nvGrpSpPr>
        <p:grpSpPr bwMode="auto">
          <a:xfrm>
            <a:off x="3810000" y="5486400"/>
            <a:ext cx="5334000" cy="990600"/>
            <a:chOff x="-445389" y="1584102"/>
            <a:chExt cx="5334000" cy="2983134"/>
          </a:xfrm>
        </p:grpSpPr>
        <p:sp>
          <p:nvSpPr>
            <p:cNvPr id="25" name="Rectangle 24"/>
            <p:cNvSpPr/>
            <p:nvPr/>
          </p:nvSpPr>
          <p:spPr>
            <a:xfrm>
              <a:off x="3432874" y="1890064"/>
              <a:ext cx="1455737" cy="267717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6" name="Rectangle 25"/>
            <p:cNvSpPr/>
            <p:nvPr/>
          </p:nvSpPr>
          <p:spPr>
            <a:xfrm>
              <a:off x="-445389" y="1584102"/>
              <a:ext cx="1455738" cy="83661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194737" tIns="0" rIns="0" bIns="0" spcCol="1270"/>
            <a:lstStyle/>
            <a:p>
              <a:pPr algn="ctr" defTabSz="622300" rtl="0" fontAlgn="base">
                <a:spcBef>
                  <a:spcPct val="0"/>
                </a:spcBef>
                <a:spcAft>
                  <a:spcPct val="35000"/>
                </a:spcAft>
                <a:buClr>
                  <a:srgbClr val="58A618"/>
                </a:buClr>
                <a:buFont typeface="Wingdings 2" charset="2"/>
                <a:buNone/>
                <a:defRPr/>
              </a:pPr>
              <a:endParaRPr lang="en-US" sz="1400" b="1" kern="1200" dirty="0">
                <a:solidFill>
                  <a:srgbClr val="000000">
                    <a:hueOff val="0"/>
                    <a:satOff val="0"/>
                    <a:lumOff val="0"/>
                    <a:alphaOff val="0"/>
                  </a:srgbClr>
                </a:solidFill>
                <a:latin typeface="Arial"/>
                <a:ea typeface="+mn-ea"/>
                <a:cs typeface="+mn-cs"/>
              </a:endParaRPr>
            </a:p>
          </p:txBody>
        </p:sp>
      </p:grpSp>
      <p:sp>
        <p:nvSpPr>
          <p:cNvPr id="33" name="TextBox 32"/>
          <p:cNvSpPr txBox="1">
            <a:spLocks noChangeArrowheads="1"/>
          </p:cNvSpPr>
          <p:nvPr/>
        </p:nvSpPr>
        <p:spPr bwMode="auto">
          <a:xfrm>
            <a:off x="4114800" y="3429000"/>
            <a:ext cx="1371600" cy="885825"/>
          </a:xfrm>
          <a:prstGeom prst="rect">
            <a:avLst/>
          </a:prstGeom>
          <a:noFill/>
          <a:ln w="9525">
            <a:noFill/>
            <a:miter lim="800000"/>
            <a:headEnd/>
            <a:tailEnd/>
          </a:ln>
        </p:spPr>
        <p:txBody>
          <a:bodyPr>
            <a:spAutoFit/>
          </a:bodyPr>
          <a:lstStyle/>
          <a:p>
            <a:pPr algn="ctr" rtl="0" fontAlgn="base">
              <a:spcBef>
                <a:spcPct val="0"/>
              </a:spcBef>
              <a:spcAft>
                <a:spcPct val="0"/>
              </a:spcAft>
              <a:buClr>
                <a:srgbClr val="58A618"/>
              </a:buClr>
              <a:buFont typeface="Wingdings 2" charset="2"/>
              <a:buNone/>
            </a:pPr>
            <a:r>
              <a:rPr lang="en-US" sz="1600" b="1" kern="1200">
                <a:solidFill>
                  <a:srgbClr val="000000"/>
                </a:solidFill>
                <a:latin typeface="Arial" charset="0"/>
                <a:cs typeface="+mn-cs"/>
              </a:rPr>
              <a:t>Virtualize &amp;</a:t>
            </a:r>
          </a:p>
          <a:p>
            <a:pPr algn="ctr" rtl="0" fontAlgn="base">
              <a:spcBef>
                <a:spcPct val="0"/>
              </a:spcBef>
              <a:spcAft>
                <a:spcPct val="0"/>
              </a:spcAft>
              <a:buClr>
                <a:srgbClr val="58A618"/>
              </a:buClr>
              <a:buFont typeface="Wingdings 2" charset="2"/>
              <a:buNone/>
            </a:pPr>
            <a:r>
              <a:rPr lang="en-US" sz="1600" b="1" kern="1200">
                <a:solidFill>
                  <a:srgbClr val="000000"/>
                </a:solidFill>
                <a:latin typeface="Arial" charset="0"/>
                <a:cs typeface="+mn-cs"/>
              </a:rPr>
              <a:t>Consolidate</a:t>
            </a:r>
          </a:p>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34" name="TextBox 33"/>
          <p:cNvSpPr txBox="1">
            <a:spLocks noChangeArrowheads="1"/>
          </p:cNvSpPr>
          <p:nvPr/>
        </p:nvSpPr>
        <p:spPr bwMode="auto">
          <a:xfrm>
            <a:off x="1905000" y="4794250"/>
            <a:ext cx="1295400" cy="885825"/>
          </a:xfrm>
          <a:prstGeom prst="rect">
            <a:avLst/>
          </a:prstGeom>
          <a:noFill/>
          <a:ln w="9525">
            <a:noFill/>
            <a:miter lim="800000"/>
            <a:headEnd/>
            <a:tailEnd/>
          </a:ln>
        </p:spPr>
        <p:txBody>
          <a:bodyPr>
            <a:spAutoFit/>
          </a:bodyPr>
          <a:lstStyle/>
          <a:p>
            <a:pPr algn="ctr" rtl="0" fontAlgn="base">
              <a:spcBef>
                <a:spcPct val="0"/>
              </a:spcBef>
              <a:spcAft>
                <a:spcPct val="0"/>
              </a:spcAft>
              <a:buClr>
                <a:srgbClr val="58A618"/>
              </a:buClr>
              <a:buFont typeface="Wingdings 2" charset="2"/>
              <a:buNone/>
            </a:pPr>
            <a:r>
              <a:rPr lang="en-US" sz="1600" b="1" kern="1200">
                <a:solidFill>
                  <a:srgbClr val="000000"/>
                </a:solidFill>
                <a:latin typeface="Arial" charset="0"/>
                <a:cs typeface="+mn-cs"/>
              </a:rPr>
              <a:t>Centralize IT</a:t>
            </a:r>
          </a:p>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35" name="TextBox 34"/>
          <p:cNvSpPr txBox="1">
            <a:spLocks noChangeArrowheads="1"/>
          </p:cNvSpPr>
          <p:nvPr/>
        </p:nvSpPr>
        <p:spPr bwMode="auto">
          <a:xfrm>
            <a:off x="2895600" y="4038600"/>
            <a:ext cx="1447800" cy="885825"/>
          </a:xfrm>
          <a:prstGeom prst="rect">
            <a:avLst/>
          </a:prstGeom>
          <a:noFill/>
          <a:ln w="9525">
            <a:noFill/>
            <a:miter lim="800000"/>
            <a:headEnd/>
            <a:tailEnd/>
          </a:ln>
        </p:spPr>
        <p:txBody>
          <a:bodyPr>
            <a:spAutoFit/>
          </a:bodyPr>
          <a:lstStyle/>
          <a:p>
            <a:pPr algn="ctr" rtl="0" fontAlgn="base">
              <a:spcBef>
                <a:spcPct val="0"/>
              </a:spcBef>
              <a:spcAft>
                <a:spcPct val="0"/>
              </a:spcAft>
              <a:buClr>
                <a:srgbClr val="58A618"/>
              </a:buClr>
              <a:buFont typeface="Wingdings 2" charset="2"/>
              <a:buNone/>
            </a:pPr>
            <a:r>
              <a:rPr lang="en-US" sz="1600" b="1" kern="1200">
                <a:solidFill>
                  <a:srgbClr val="000000"/>
                </a:solidFill>
                <a:latin typeface="Arial" charset="0"/>
                <a:cs typeface="+mn-cs"/>
              </a:rPr>
              <a:t>Standardize</a:t>
            </a:r>
          </a:p>
          <a:p>
            <a:pPr algn="ctr" rtl="0" fontAlgn="base">
              <a:spcBef>
                <a:spcPct val="0"/>
              </a:spcBef>
              <a:spcAft>
                <a:spcPct val="0"/>
              </a:spcAft>
              <a:buClr>
                <a:srgbClr val="58A618"/>
              </a:buClr>
              <a:buFont typeface="Wingdings 2" charset="2"/>
              <a:buNone/>
            </a:pPr>
            <a:r>
              <a:rPr lang="en-US" sz="1600" b="1" kern="1200">
                <a:solidFill>
                  <a:srgbClr val="000000"/>
                </a:solidFill>
                <a:latin typeface="Arial" charset="0"/>
                <a:cs typeface="+mn-cs"/>
              </a:rPr>
              <a:t>Offering</a:t>
            </a:r>
          </a:p>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36" name="TextBox 35"/>
          <p:cNvSpPr txBox="1">
            <a:spLocks noChangeArrowheads="1"/>
          </p:cNvSpPr>
          <p:nvPr/>
        </p:nvSpPr>
        <p:spPr bwMode="auto">
          <a:xfrm>
            <a:off x="5410200" y="3124200"/>
            <a:ext cx="1295400" cy="641350"/>
          </a:xfrm>
          <a:prstGeom prst="rect">
            <a:avLst/>
          </a:prstGeom>
          <a:noFill/>
          <a:ln w="9525">
            <a:noFill/>
            <a:miter lim="800000"/>
            <a:headEnd/>
            <a:tailEnd/>
          </a:ln>
        </p:spPr>
        <p:txBody>
          <a:bodyPr>
            <a:spAutoFit/>
          </a:bodyPr>
          <a:lstStyle/>
          <a:p>
            <a:pPr algn="ctr" rtl="0" fontAlgn="base">
              <a:spcBef>
                <a:spcPct val="0"/>
              </a:spcBef>
              <a:spcAft>
                <a:spcPct val="0"/>
              </a:spcAft>
              <a:buClr>
                <a:srgbClr val="58A618"/>
              </a:buClr>
              <a:buFont typeface="Wingdings 2" charset="2"/>
              <a:buNone/>
            </a:pPr>
            <a:r>
              <a:rPr lang="en-US" sz="1600" b="1" kern="1200">
                <a:solidFill>
                  <a:srgbClr val="000000"/>
                </a:solidFill>
                <a:latin typeface="Arial" charset="0"/>
                <a:cs typeface="+mn-cs"/>
              </a:rPr>
              <a:t>Automate</a:t>
            </a:r>
          </a:p>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37" name="TextBox 36"/>
          <p:cNvSpPr txBox="1">
            <a:spLocks noChangeArrowheads="1"/>
          </p:cNvSpPr>
          <p:nvPr/>
        </p:nvSpPr>
        <p:spPr bwMode="auto">
          <a:xfrm>
            <a:off x="6858000" y="2895600"/>
            <a:ext cx="1600200" cy="641350"/>
          </a:xfrm>
          <a:prstGeom prst="rect">
            <a:avLst/>
          </a:prstGeom>
          <a:noFill/>
          <a:ln w="9525">
            <a:noFill/>
            <a:miter lim="800000"/>
            <a:headEnd/>
            <a:tailEnd/>
          </a:ln>
        </p:spPr>
        <p:txBody>
          <a:bodyPr>
            <a:spAutoFit/>
          </a:bodyPr>
          <a:lstStyle/>
          <a:p>
            <a:pPr algn="ctr" rtl="0" fontAlgn="base">
              <a:spcBef>
                <a:spcPct val="0"/>
              </a:spcBef>
              <a:spcAft>
                <a:spcPct val="0"/>
              </a:spcAft>
              <a:buClr>
                <a:srgbClr val="58A618"/>
              </a:buClr>
              <a:buFont typeface="Wingdings 2" charset="2"/>
              <a:buNone/>
            </a:pPr>
            <a:r>
              <a:rPr lang="en-US" sz="1600" b="1" kern="1200">
                <a:solidFill>
                  <a:srgbClr val="000000"/>
                </a:solidFill>
                <a:latin typeface="Arial" charset="0"/>
                <a:cs typeface="+mn-cs"/>
              </a:rPr>
              <a:t>Self-service</a:t>
            </a:r>
          </a:p>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1"/>
          <p:cNvSpPr>
            <a:spLocks noGrp="1" noChangeArrowheads="1"/>
          </p:cNvSpPr>
          <p:nvPr>
            <p:ph type="ftr" sz="quarter" idx="11"/>
          </p:nvPr>
        </p:nvSpPr>
        <p:spPr>
          <a:noFill/>
        </p:spPr>
        <p:txBody>
          <a:bodyPr/>
          <a:lstStyle/>
          <a:p>
            <a:pPr algn="ctr" rtl="0" fontAlgn="base">
              <a:spcBef>
                <a:spcPct val="0"/>
              </a:spcBef>
              <a:spcAft>
                <a:spcPct val="0"/>
              </a:spcAft>
            </a:pPr>
            <a:r>
              <a:rPr lang="en-US" sz="1000" kern="1200" dirty="0">
                <a:solidFill>
                  <a:srgbClr val="A5A5A5"/>
                </a:solidFill>
                <a:latin typeface="Arial" charset="0"/>
                <a:cs typeface="+mn-cs"/>
              </a:rPr>
              <a:t>NetApp Confidential - Internal Use Only</a:t>
            </a:r>
          </a:p>
        </p:txBody>
      </p:sp>
      <p:sp>
        <p:nvSpPr>
          <p:cNvPr id="49155" name="Rectangle 6"/>
          <p:cNvSpPr>
            <a:spLocks noGrp="1" noChangeArrowheads="1"/>
          </p:cNvSpPr>
          <p:nvPr>
            <p:ph type="sldNum" sz="quarter" idx="10"/>
          </p:nvPr>
        </p:nvSpPr>
        <p:spPr>
          <a:noFill/>
        </p:spPr>
        <p:txBody>
          <a:bodyPr/>
          <a:lstStyle/>
          <a:p>
            <a:pPr algn="r" rtl="0" fontAlgn="base">
              <a:spcBef>
                <a:spcPct val="0"/>
              </a:spcBef>
              <a:spcAft>
                <a:spcPct val="0"/>
              </a:spcAft>
            </a:pPr>
            <a:fld id="{5BEA028B-0C6B-4BDE-A963-EECAA4206EF2}" type="slidenum">
              <a:rPr lang="en-US" sz="1000" b="1" kern="1200">
                <a:solidFill>
                  <a:srgbClr val="A5A5A5"/>
                </a:solidFill>
                <a:latin typeface="Arial" charset="0"/>
                <a:cs typeface="+mn-cs"/>
              </a:rPr>
              <a:pPr algn="r" rtl="0" fontAlgn="base">
                <a:spcBef>
                  <a:spcPct val="0"/>
                </a:spcBef>
                <a:spcAft>
                  <a:spcPct val="0"/>
                </a:spcAft>
              </a:pPr>
              <a:t>40</a:t>
            </a:fld>
            <a:endParaRPr lang="en-US" sz="1000" b="1" kern="1200" dirty="0">
              <a:solidFill>
                <a:srgbClr val="A5A5A5"/>
              </a:solidFill>
              <a:latin typeface="Arial" charset="0"/>
              <a:cs typeface="+mn-cs"/>
            </a:endParaRPr>
          </a:p>
        </p:txBody>
      </p:sp>
      <p:sp>
        <p:nvSpPr>
          <p:cNvPr id="20498" name="AutoShape 18"/>
          <p:cNvSpPr>
            <a:spLocks noChangeArrowheads="1"/>
          </p:cNvSpPr>
          <p:nvPr/>
        </p:nvSpPr>
        <p:spPr bwMode="auto">
          <a:xfrm>
            <a:off x="6096000" y="3343275"/>
            <a:ext cx="838200" cy="1066800"/>
          </a:xfrm>
          <a:prstGeom prst="downArrow">
            <a:avLst>
              <a:gd name="adj1" fmla="val 50000"/>
              <a:gd name="adj2" fmla="val 48694"/>
            </a:avLst>
          </a:prstGeom>
          <a:gradFill rotWithShape="1">
            <a:gsLst>
              <a:gs pos="0">
                <a:schemeClr val="tx2">
                  <a:gamma/>
                  <a:tint val="0"/>
                  <a:invGamma/>
                </a:schemeClr>
              </a:gs>
              <a:gs pos="100000">
                <a:schemeClr val="tx2"/>
              </a:gs>
            </a:gsLst>
            <a:lin ang="5400000" scaled="1"/>
          </a:gradFill>
          <a:ln w="9525">
            <a:noFill/>
            <a:miter lim="800000"/>
            <a:headEnd/>
            <a:tailEnd/>
          </a:ln>
          <a:effectLst/>
        </p:spPr>
        <p:txBody>
          <a:bodyPr vert="eaVert" wrap="none" anchor="ct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49157" name="Rectangle 12"/>
          <p:cNvSpPr>
            <a:spLocks noChangeArrowheads="1"/>
          </p:cNvSpPr>
          <p:nvPr/>
        </p:nvSpPr>
        <p:spPr bwMode="auto">
          <a:xfrm>
            <a:off x="1524000" y="4419600"/>
            <a:ext cx="6248400" cy="1752600"/>
          </a:xfrm>
          <a:prstGeom prst="rect">
            <a:avLst/>
          </a:prstGeom>
          <a:solidFill>
            <a:schemeClr val="tx2"/>
          </a:solidFill>
          <a:ln w="9525">
            <a:noFill/>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49158" name="Rectangle 2"/>
          <p:cNvSpPr>
            <a:spLocks noGrp="1" noChangeArrowheads="1"/>
          </p:cNvSpPr>
          <p:nvPr>
            <p:ph type="title"/>
          </p:nvPr>
        </p:nvSpPr>
        <p:spPr>
          <a:xfrm>
            <a:off x="1123950" y="0"/>
            <a:ext cx="8020050" cy="914400"/>
          </a:xfrm>
        </p:spPr>
        <p:txBody>
          <a:bodyPr/>
          <a:lstStyle/>
          <a:p>
            <a:pPr eaLnBrk="1" hangingPunct="1"/>
            <a:r>
              <a:rPr lang="en-US" dirty="0" smtClean="0">
                <a:ea typeface="ＭＳ Ｐゴシック" charset="-128"/>
              </a:rPr>
              <a:t>What Drives Cloud Adoption</a:t>
            </a:r>
          </a:p>
        </p:txBody>
      </p:sp>
      <p:sp>
        <p:nvSpPr>
          <p:cNvPr id="49159" name="Rectangle 10"/>
          <p:cNvSpPr>
            <a:spLocks noGrp="1" noChangeArrowheads="1"/>
          </p:cNvSpPr>
          <p:nvPr>
            <p:ph type="body" sz="half" idx="4294967295"/>
          </p:nvPr>
        </p:nvSpPr>
        <p:spPr>
          <a:xfrm>
            <a:off x="990600" y="1066800"/>
            <a:ext cx="3886200" cy="2305050"/>
          </a:xfrm>
        </p:spPr>
        <p:txBody>
          <a:bodyPr/>
          <a:lstStyle/>
          <a:p>
            <a:pPr>
              <a:lnSpc>
                <a:spcPct val="90000"/>
              </a:lnSpc>
              <a:buFont typeface="Wingdings 2" charset="2"/>
              <a:buNone/>
            </a:pPr>
            <a:r>
              <a:rPr lang="en-US" sz="2400" dirty="0" smtClean="0">
                <a:solidFill>
                  <a:schemeClr val="tx2"/>
                </a:solidFill>
                <a:ea typeface="ＭＳ Ｐゴシック" charset="-128"/>
              </a:rPr>
              <a:t>Business Benefits</a:t>
            </a:r>
          </a:p>
          <a:p>
            <a:pPr>
              <a:lnSpc>
                <a:spcPct val="90000"/>
              </a:lnSpc>
            </a:pPr>
            <a:r>
              <a:rPr lang="en-US" sz="2200" dirty="0" smtClean="0">
                <a:ea typeface="ＭＳ Ｐゴシック" charset="-128"/>
              </a:rPr>
              <a:t>Turn capex into opex</a:t>
            </a:r>
          </a:p>
          <a:p>
            <a:pPr>
              <a:lnSpc>
                <a:spcPct val="90000"/>
              </a:lnSpc>
            </a:pPr>
            <a:r>
              <a:rPr lang="en-US" sz="2200" dirty="0" smtClean="0">
                <a:ea typeface="ＭＳ Ｐゴシック" charset="-128"/>
              </a:rPr>
              <a:t>Faster business innovation</a:t>
            </a:r>
          </a:p>
          <a:p>
            <a:pPr>
              <a:lnSpc>
                <a:spcPct val="90000"/>
              </a:lnSpc>
            </a:pPr>
            <a:r>
              <a:rPr lang="en-US" sz="2200" dirty="0" smtClean="0">
                <a:ea typeface="ＭＳ Ｐゴシック" charset="-128"/>
              </a:rPr>
              <a:t>Risk sharing with vendors</a:t>
            </a:r>
          </a:p>
          <a:p>
            <a:pPr>
              <a:lnSpc>
                <a:spcPct val="90000"/>
              </a:lnSpc>
            </a:pPr>
            <a:r>
              <a:rPr lang="en-US" sz="2200" dirty="0" smtClean="0">
                <a:ea typeface="ＭＳ Ｐゴシック" charset="-128"/>
              </a:rPr>
              <a:t>Increased productivity</a:t>
            </a:r>
          </a:p>
        </p:txBody>
      </p:sp>
      <p:sp>
        <p:nvSpPr>
          <p:cNvPr id="49160" name="Rectangle 11"/>
          <p:cNvSpPr>
            <a:spLocks noGrp="1" noChangeArrowheads="1"/>
          </p:cNvSpPr>
          <p:nvPr>
            <p:ph type="body" sz="half" idx="4294967295"/>
          </p:nvPr>
        </p:nvSpPr>
        <p:spPr>
          <a:xfrm>
            <a:off x="4953000" y="914400"/>
            <a:ext cx="3886200" cy="2609850"/>
          </a:xfrm>
        </p:spPr>
        <p:txBody>
          <a:bodyPr/>
          <a:lstStyle/>
          <a:p>
            <a:pPr>
              <a:lnSpc>
                <a:spcPct val="90000"/>
              </a:lnSpc>
              <a:buFont typeface="Wingdings 2" charset="2"/>
              <a:buNone/>
            </a:pPr>
            <a:r>
              <a:rPr lang="en-US" sz="2400" dirty="0" smtClean="0">
                <a:solidFill>
                  <a:schemeClr val="tx2"/>
                </a:solidFill>
                <a:ea typeface="ＭＳ Ｐゴシック" charset="-128"/>
              </a:rPr>
              <a:t>Enterprise IT Benefits</a:t>
            </a:r>
          </a:p>
          <a:p>
            <a:pPr>
              <a:lnSpc>
                <a:spcPct val="90000"/>
              </a:lnSpc>
            </a:pPr>
            <a:r>
              <a:rPr lang="en-US" sz="2200" dirty="0" smtClean="0">
                <a:ea typeface="ＭＳ Ｐゴシック" charset="-128"/>
              </a:rPr>
              <a:t>Scalability</a:t>
            </a:r>
          </a:p>
          <a:p>
            <a:pPr>
              <a:lnSpc>
                <a:spcPct val="90000"/>
              </a:lnSpc>
            </a:pPr>
            <a:r>
              <a:rPr lang="en-US" sz="2200" dirty="0" smtClean="0">
                <a:ea typeface="ＭＳ Ｐゴシック" charset="-128"/>
              </a:rPr>
              <a:t>High Availability</a:t>
            </a:r>
          </a:p>
          <a:p>
            <a:pPr>
              <a:lnSpc>
                <a:spcPct val="90000"/>
              </a:lnSpc>
            </a:pPr>
            <a:r>
              <a:rPr lang="en-US" sz="2200" dirty="0" smtClean="0">
                <a:ea typeface="ＭＳ Ｐゴシック" charset="-128"/>
              </a:rPr>
              <a:t>Pay-as-you-go efficiency</a:t>
            </a:r>
          </a:p>
          <a:p>
            <a:pPr>
              <a:lnSpc>
                <a:spcPct val="90000"/>
              </a:lnSpc>
            </a:pPr>
            <a:r>
              <a:rPr lang="en-US" sz="2200" dirty="0" smtClean="0">
                <a:ea typeface="ＭＳ Ｐゴシック" charset="-128"/>
              </a:rPr>
              <a:t>Data access any time, </a:t>
            </a:r>
            <a:br>
              <a:rPr lang="en-US" sz="2200" dirty="0" smtClean="0">
                <a:ea typeface="ＭＳ Ｐゴシック" charset="-128"/>
              </a:rPr>
            </a:br>
            <a:r>
              <a:rPr lang="en-US" sz="2200" dirty="0" smtClean="0">
                <a:ea typeface="ＭＳ Ｐゴシック" charset="-128"/>
              </a:rPr>
              <a:t>any where</a:t>
            </a:r>
          </a:p>
          <a:p>
            <a:pPr>
              <a:lnSpc>
                <a:spcPct val="90000"/>
              </a:lnSpc>
            </a:pPr>
            <a:r>
              <a:rPr lang="en-US" sz="2200" dirty="0" smtClean="0">
                <a:ea typeface="ＭＳ Ｐゴシック" charset="-128"/>
              </a:rPr>
              <a:t>Predictable cost structure</a:t>
            </a:r>
          </a:p>
          <a:p>
            <a:pPr>
              <a:lnSpc>
                <a:spcPct val="90000"/>
              </a:lnSpc>
            </a:pPr>
            <a:r>
              <a:rPr lang="en-US" sz="2200" dirty="0" smtClean="0">
                <a:ea typeface="ＭＳ Ｐゴシック" charset="-128"/>
              </a:rPr>
              <a:t>Operational efficiency</a:t>
            </a:r>
          </a:p>
        </p:txBody>
      </p:sp>
      <p:pic>
        <p:nvPicPr>
          <p:cNvPr id="49161" name="Picture 24" descr="flexibility.JPG"/>
          <p:cNvPicPr>
            <a:picLocks noChangeAspect="1"/>
          </p:cNvPicPr>
          <p:nvPr/>
        </p:nvPicPr>
        <p:blipFill>
          <a:blip r:embed="rId3">
            <a:lum bright="12000"/>
          </a:blip>
          <a:srcRect/>
          <a:stretch>
            <a:fillRect/>
          </a:stretch>
        </p:blipFill>
        <p:spPr bwMode="auto">
          <a:xfrm>
            <a:off x="5791200" y="4572000"/>
            <a:ext cx="1600200" cy="1144588"/>
          </a:xfrm>
          <a:prstGeom prst="rect">
            <a:avLst/>
          </a:prstGeom>
          <a:noFill/>
          <a:ln w="9525">
            <a:noFill/>
            <a:miter lim="800000"/>
            <a:headEnd/>
            <a:tailEnd/>
          </a:ln>
        </p:spPr>
      </p:pic>
      <p:pic>
        <p:nvPicPr>
          <p:cNvPr id="49162" name="Picture 26" descr="scale.JPG"/>
          <p:cNvPicPr>
            <a:picLocks noChangeAspect="1"/>
          </p:cNvPicPr>
          <p:nvPr/>
        </p:nvPicPr>
        <p:blipFill>
          <a:blip r:embed="rId4"/>
          <a:srcRect/>
          <a:stretch>
            <a:fillRect/>
          </a:stretch>
        </p:blipFill>
        <p:spPr bwMode="auto">
          <a:xfrm>
            <a:off x="2082800" y="4546600"/>
            <a:ext cx="1524000" cy="1168400"/>
          </a:xfrm>
          <a:prstGeom prst="rect">
            <a:avLst/>
          </a:prstGeom>
          <a:noFill/>
          <a:ln w="9525">
            <a:noFill/>
            <a:miter lim="800000"/>
            <a:headEnd/>
            <a:tailEnd/>
          </a:ln>
        </p:spPr>
      </p:pic>
      <p:pic>
        <p:nvPicPr>
          <p:cNvPr id="49163" name="Picture 27" descr="TCO Benifit - Corn.JPG"/>
          <p:cNvPicPr>
            <a:picLocks noChangeAspect="1"/>
          </p:cNvPicPr>
          <p:nvPr/>
        </p:nvPicPr>
        <p:blipFill>
          <a:blip r:embed="rId5"/>
          <a:srcRect/>
          <a:stretch>
            <a:fillRect/>
          </a:stretch>
        </p:blipFill>
        <p:spPr bwMode="auto">
          <a:xfrm>
            <a:off x="3898900" y="4572000"/>
            <a:ext cx="1600200" cy="1143000"/>
          </a:xfrm>
          <a:prstGeom prst="rect">
            <a:avLst/>
          </a:prstGeom>
          <a:noFill/>
          <a:ln w="9525">
            <a:noFill/>
            <a:miter lim="800000"/>
            <a:headEnd/>
            <a:tailEnd/>
          </a:ln>
        </p:spPr>
      </p:pic>
      <p:sp>
        <p:nvSpPr>
          <p:cNvPr id="49164" name="Text Box 13"/>
          <p:cNvSpPr txBox="1">
            <a:spLocks noChangeArrowheads="1"/>
          </p:cNvSpPr>
          <p:nvPr/>
        </p:nvSpPr>
        <p:spPr bwMode="gray">
          <a:xfrm>
            <a:off x="2263775" y="5715000"/>
            <a:ext cx="1160463" cy="396875"/>
          </a:xfrm>
          <a:prstGeom prst="rect">
            <a:avLst/>
          </a:prstGeom>
          <a:noFill/>
          <a:ln w="9525">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sz="2000" kern="1200" dirty="0">
                <a:solidFill>
                  <a:srgbClr val="FFFFFF"/>
                </a:solidFill>
                <a:latin typeface="Arial" charset="0"/>
                <a:cs typeface="+mn-cs"/>
              </a:rPr>
              <a:t>Scalable</a:t>
            </a:r>
          </a:p>
        </p:txBody>
      </p:sp>
      <p:sp>
        <p:nvSpPr>
          <p:cNvPr id="49165" name="Text Box 14"/>
          <p:cNvSpPr txBox="1">
            <a:spLocks noChangeArrowheads="1"/>
          </p:cNvSpPr>
          <p:nvPr/>
        </p:nvSpPr>
        <p:spPr bwMode="gray">
          <a:xfrm>
            <a:off x="6061075" y="5715000"/>
            <a:ext cx="1062038" cy="396875"/>
          </a:xfrm>
          <a:prstGeom prst="rect">
            <a:avLst/>
          </a:prstGeom>
          <a:noFill/>
          <a:ln w="9525">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sz="2000" kern="1200" dirty="0">
                <a:solidFill>
                  <a:srgbClr val="FFFFFF"/>
                </a:solidFill>
                <a:latin typeface="Arial" charset="0"/>
                <a:cs typeface="+mn-cs"/>
              </a:rPr>
              <a:t>Flexible</a:t>
            </a:r>
          </a:p>
        </p:txBody>
      </p:sp>
      <p:sp>
        <p:nvSpPr>
          <p:cNvPr id="49166" name="Text Box 15"/>
          <p:cNvSpPr txBox="1">
            <a:spLocks noChangeArrowheads="1"/>
          </p:cNvSpPr>
          <p:nvPr/>
        </p:nvSpPr>
        <p:spPr bwMode="gray">
          <a:xfrm>
            <a:off x="3873500" y="5715000"/>
            <a:ext cx="1651000" cy="396875"/>
          </a:xfrm>
          <a:prstGeom prst="rect">
            <a:avLst/>
          </a:prstGeom>
          <a:noFill/>
          <a:ln w="9525">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sz="2000" kern="1200" dirty="0">
                <a:solidFill>
                  <a:srgbClr val="FFFFFF"/>
                </a:solidFill>
                <a:latin typeface="Arial" charset="0"/>
                <a:cs typeface="+mn-cs"/>
              </a:rPr>
              <a:t>Cost efficient</a:t>
            </a:r>
          </a:p>
        </p:txBody>
      </p:sp>
      <p:sp>
        <p:nvSpPr>
          <p:cNvPr id="20496" name="AutoShape 16"/>
          <p:cNvSpPr>
            <a:spLocks noChangeArrowheads="1"/>
          </p:cNvSpPr>
          <p:nvPr/>
        </p:nvSpPr>
        <p:spPr bwMode="auto">
          <a:xfrm>
            <a:off x="2209800" y="3343275"/>
            <a:ext cx="838200" cy="1066800"/>
          </a:xfrm>
          <a:prstGeom prst="downArrow">
            <a:avLst>
              <a:gd name="adj1" fmla="val 50000"/>
              <a:gd name="adj2" fmla="val 48694"/>
            </a:avLst>
          </a:prstGeom>
          <a:gradFill rotWithShape="1">
            <a:gsLst>
              <a:gs pos="0">
                <a:schemeClr val="tx2">
                  <a:gamma/>
                  <a:tint val="0"/>
                  <a:invGamma/>
                </a:schemeClr>
              </a:gs>
              <a:gs pos="100000">
                <a:schemeClr val="tx2"/>
              </a:gs>
            </a:gsLst>
            <a:lin ang="5400000" scaled="1"/>
          </a:gradFill>
          <a:ln w="9525">
            <a:noFill/>
            <a:miter lim="800000"/>
            <a:headEnd/>
            <a:tailEnd/>
          </a:ln>
          <a:effectLst/>
        </p:spPr>
        <p:txBody>
          <a:bodyPr vert="eaVert" wrap="none" anchor="ct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1"/>
          <p:cNvSpPr>
            <a:spLocks noGrp="1"/>
          </p:cNvSpPr>
          <p:nvPr>
            <p:ph type="sldNum" sz="quarter" idx="10"/>
          </p:nvPr>
        </p:nvSpPr>
        <p:spPr>
          <a:noFill/>
        </p:spPr>
        <p:txBody>
          <a:bodyPr/>
          <a:lstStyle/>
          <a:p>
            <a:pPr algn="r" rtl="0" fontAlgn="base">
              <a:spcBef>
                <a:spcPct val="0"/>
              </a:spcBef>
              <a:spcAft>
                <a:spcPct val="0"/>
              </a:spcAft>
            </a:pPr>
            <a:fld id="{1FDD182B-18B4-4552-86CB-02827A18A177}" type="slidenum">
              <a:rPr lang="en-US" sz="1000" b="1" kern="1200">
                <a:solidFill>
                  <a:srgbClr val="A5A5A5"/>
                </a:solidFill>
                <a:latin typeface="Arial" charset="0"/>
                <a:cs typeface="+mn-cs"/>
              </a:rPr>
              <a:pPr algn="r" rtl="0" fontAlgn="base">
                <a:spcBef>
                  <a:spcPct val="0"/>
                </a:spcBef>
                <a:spcAft>
                  <a:spcPct val="0"/>
                </a:spcAft>
              </a:pPr>
              <a:t>41</a:t>
            </a:fld>
            <a:endParaRPr lang="en-US" sz="1000" b="1" kern="1200">
              <a:solidFill>
                <a:srgbClr val="A5A5A5"/>
              </a:solidFill>
              <a:latin typeface="Arial" charset="0"/>
              <a:cs typeface="+mn-cs"/>
            </a:endParaRPr>
          </a:p>
        </p:txBody>
      </p:sp>
      <p:sp>
        <p:nvSpPr>
          <p:cNvPr id="63491" name="Rectangle 6"/>
          <p:cNvSpPr txBox="1">
            <a:spLocks noGrp="1" noChangeArrowheads="1"/>
          </p:cNvSpPr>
          <p:nvPr/>
        </p:nvSpPr>
        <p:spPr bwMode="auto">
          <a:xfrm>
            <a:off x="8305800" y="6597650"/>
            <a:ext cx="685800" cy="228600"/>
          </a:xfrm>
          <a:prstGeom prst="rect">
            <a:avLst/>
          </a:prstGeom>
          <a:noFill/>
          <a:ln w="9525">
            <a:noFill/>
            <a:miter lim="800000"/>
            <a:headEnd/>
            <a:tailEnd/>
          </a:ln>
        </p:spPr>
        <p:txBody>
          <a:bodyPr/>
          <a:lstStyle/>
          <a:p>
            <a:pPr algn="r" rtl="0" fontAlgn="base">
              <a:spcBef>
                <a:spcPct val="0"/>
              </a:spcBef>
              <a:spcAft>
                <a:spcPct val="0"/>
              </a:spcAft>
              <a:buClr>
                <a:srgbClr val="58A618"/>
              </a:buClr>
              <a:buFont typeface="Wingdings 2" charset="2"/>
              <a:buNone/>
            </a:pPr>
            <a:fld id="{D2E5E6D5-4449-4E75-855E-CFFE8DB592BF}" type="slidenum">
              <a:rPr lang="en-US" sz="1000" b="1" kern="1200">
                <a:solidFill>
                  <a:srgbClr val="A5A5A5"/>
                </a:solidFill>
                <a:latin typeface="Arial" charset="0"/>
                <a:cs typeface="+mn-cs"/>
              </a:rPr>
              <a:pPr algn="r" rtl="0" fontAlgn="base">
                <a:spcBef>
                  <a:spcPct val="0"/>
                </a:spcBef>
                <a:spcAft>
                  <a:spcPct val="0"/>
                </a:spcAft>
                <a:buClr>
                  <a:srgbClr val="58A618"/>
                </a:buClr>
                <a:buFont typeface="Wingdings 2" charset="2"/>
                <a:buNone/>
              </a:pPr>
              <a:t>41</a:t>
            </a:fld>
            <a:endParaRPr lang="en-US" sz="1000" b="1" kern="1200">
              <a:solidFill>
                <a:srgbClr val="A5A5A5"/>
              </a:solidFill>
              <a:latin typeface="Arial" charset="0"/>
              <a:cs typeface="+mn-cs"/>
            </a:endParaRPr>
          </a:p>
        </p:txBody>
      </p:sp>
      <p:sp>
        <p:nvSpPr>
          <p:cNvPr id="63492" name="Title 1"/>
          <p:cNvSpPr>
            <a:spLocks noGrp="1"/>
          </p:cNvSpPr>
          <p:nvPr>
            <p:ph type="title" idx="4294967295"/>
          </p:nvPr>
        </p:nvSpPr>
        <p:spPr/>
        <p:txBody>
          <a:bodyPr/>
          <a:lstStyle/>
          <a:p>
            <a:pPr eaLnBrk="1" hangingPunct="1"/>
            <a:r>
              <a:rPr lang="en-US" dirty="0" smtClean="0">
                <a:ea typeface="MS PGothic"/>
                <a:cs typeface="MS PGothic"/>
              </a:rPr>
              <a:t>Key Technology Piece: </a:t>
            </a:r>
            <a:br>
              <a:rPr lang="en-US" dirty="0" smtClean="0">
                <a:ea typeface="MS PGothic"/>
                <a:cs typeface="MS PGothic"/>
              </a:rPr>
            </a:br>
            <a:r>
              <a:rPr lang="en-US" dirty="0" smtClean="0">
                <a:ea typeface="MS PGothic"/>
                <a:cs typeface="MS PGothic"/>
              </a:rPr>
              <a:t>Secure Multi-Tenancy Capability</a:t>
            </a:r>
            <a:endParaRPr lang="en-US" sz="2800" dirty="0" smtClean="0">
              <a:ea typeface="MS PGothic"/>
              <a:cs typeface="MS PGothic"/>
            </a:endParaRPr>
          </a:p>
        </p:txBody>
      </p:sp>
      <p:sp>
        <p:nvSpPr>
          <p:cNvPr id="63493" name="Content Placeholder 2"/>
          <p:cNvSpPr>
            <a:spLocks noGrp="1"/>
          </p:cNvSpPr>
          <p:nvPr>
            <p:ph idx="4294967295"/>
          </p:nvPr>
        </p:nvSpPr>
        <p:spPr>
          <a:xfrm>
            <a:off x="5181600" y="1504950"/>
            <a:ext cx="3733800" cy="4591050"/>
          </a:xfrm>
        </p:spPr>
        <p:txBody>
          <a:bodyPr/>
          <a:lstStyle/>
          <a:p>
            <a:pPr eaLnBrk="1" hangingPunct="1"/>
            <a:r>
              <a:rPr lang="en-US" sz="2000" dirty="0" smtClean="0">
                <a:ea typeface="MS PGothic"/>
                <a:cs typeface="MS PGothic"/>
              </a:rPr>
              <a:t>Create secure virtual partitions within the same Storage System</a:t>
            </a:r>
          </a:p>
          <a:p>
            <a:pPr eaLnBrk="1" hangingPunct="1"/>
            <a:endParaRPr lang="en-US" sz="2000" dirty="0" smtClean="0">
              <a:ea typeface="MS PGothic"/>
              <a:cs typeface="MS PGothic"/>
            </a:endParaRPr>
          </a:p>
          <a:p>
            <a:pPr eaLnBrk="1" hangingPunct="1"/>
            <a:r>
              <a:rPr lang="en-US" sz="2000" dirty="0" smtClean="0">
                <a:ea typeface="MS PGothic"/>
                <a:cs typeface="MS PGothic"/>
              </a:rPr>
              <a:t>Increase storage utilization a in shared infrastructure</a:t>
            </a:r>
          </a:p>
          <a:p>
            <a:pPr eaLnBrk="1" hangingPunct="1"/>
            <a:endParaRPr lang="en-US" sz="2000" dirty="0" smtClean="0">
              <a:ea typeface="MS PGothic"/>
              <a:cs typeface="MS PGothic"/>
            </a:endParaRPr>
          </a:p>
          <a:p>
            <a:pPr eaLnBrk="1" hangingPunct="1"/>
            <a:r>
              <a:rPr lang="en-US" sz="2000" dirty="0" smtClean="0">
                <a:ea typeface="MS PGothic"/>
                <a:cs typeface="MS PGothic"/>
              </a:rPr>
              <a:t>Multi-Tenancy  is a proven NetApp technology  </a:t>
            </a:r>
          </a:p>
          <a:p>
            <a:pPr lvl="1" eaLnBrk="1" hangingPunct="1"/>
            <a:r>
              <a:rPr lang="en-US" sz="1800" dirty="0" smtClean="0">
                <a:ea typeface="MS PGothic"/>
                <a:cs typeface="MS PGothic"/>
              </a:rPr>
              <a:t>Over 16,000 licenses sold</a:t>
            </a:r>
          </a:p>
        </p:txBody>
      </p:sp>
      <p:grpSp>
        <p:nvGrpSpPr>
          <p:cNvPr id="2" name="Group 36"/>
          <p:cNvGrpSpPr>
            <a:grpSpLocks/>
          </p:cNvGrpSpPr>
          <p:nvPr/>
        </p:nvGrpSpPr>
        <p:grpSpPr bwMode="auto">
          <a:xfrm>
            <a:off x="533400" y="1676400"/>
            <a:ext cx="4648200" cy="3429000"/>
            <a:chOff x="336" y="1056"/>
            <a:chExt cx="2928" cy="2160"/>
          </a:xfrm>
        </p:grpSpPr>
        <p:sp>
          <p:nvSpPr>
            <p:cNvPr id="34926" name="Freeform 110"/>
            <p:cNvSpPr>
              <a:spLocks/>
            </p:cNvSpPr>
            <p:nvPr/>
          </p:nvSpPr>
          <p:spPr bwMode="gray">
            <a:xfrm>
              <a:off x="336" y="1583"/>
              <a:ext cx="1208" cy="339"/>
            </a:xfrm>
            <a:custGeom>
              <a:avLst/>
              <a:gdLst/>
              <a:ahLst/>
              <a:cxnLst>
                <a:cxn ang="0">
                  <a:pos x="1148" y="0"/>
                </a:cxn>
                <a:cxn ang="0">
                  <a:pos x="0" y="337"/>
                </a:cxn>
                <a:cxn ang="0">
                  <a:pos x="955" y="339"/>
                </a:cxn>
                <a:cxn ang="0">
                  <a:pos x="1267" y="5"/>
                </a:cxn>
                <a:cxn ang="0">
                  <a:pos x="1148" y="0"/>
                </a:cxn>
              </a:cxnLst>
              <a:rect l="0" t="0" r="r" b="b"/>
              <a:pathLst>
                <a:path w="1267" h="339">
                  <a:moveTo>
                    <a:pt x="1148" y="0"/>
                  </a:moveTo>
                  <a:lnTo>
                    <a:pt x="0" y="337"/>
                  </a:lnTo>
                  <a:lnTo>
                    <a:pt x="955" y="339"/>
                  </a:lnTo>
                  <a:lnTo>
                    <a:pt x="1267" y="5"/>
                  </a:lnTo>
                  <a:lnTo>
                    <a:pt x="1148" y="0"/>
                  </a:lnTo>
                  <a:close/>
                </a:path>
              </a:pathLst>
            </a:custGeom>
            <a:gradFill rotWithShape="1">
              <a:gsLst>
                <a:gs pos="0">
                  <a:schemeClr val="tx2">
                    <a:alpha val="78000"/>
                  </a:schemeClr>
                </a:gs>
                <a:gs pos="100000">
                  <a:schemeClr val="tx2">
                    <a:gamma/>
                    <a:tint val="0"/>
                    <a:invGamma/>
                  </a:schemeClr>
                </a:gs>
              </a:gsLst>
              <a:lin ang="5400000" scaled="1"/>
            </a:gradFill>
            <a:ln w="9525">
              <a:noFill/>
              <a:round/>
              <a:headEnd/>
              <a:tailEnd/>
            </a:ln>
            <a:effectLst/>
          </p:spPr>
          <p:txBody>
            <a:bodyPr/>
            <a:lstStyle/>
            <a:p>
              <a:pPr algn="ctr" rtl="0" fontAlgn="base">
                <a:spcBef>
                  <a:spcPct val="0"/>
                </a:spcBef>
                <a:spcAft>
                  <a:spcPct val="0"/>
                </a:spcAft>
                <a:buClr>
                  <a:srgbClr val="58A618"/>
                </a:buClr>
                <a:buFont typeface="Wingdings 2" charset="2"/>
                <a:buNone/>
                <a:defRPr/>
              </a:pPr>
              <a:endParaRPr lang="en-US" sz="2000" kern="1200">
                <a:solidFill>
                  <a:srgbClr val="000000"/>
                </a:solidFill>
                <a:latin typeface="Arial" charset="0"/>
                <a:cs typeface="+mn-cs"/>
              </a:endParaRPr>
            </a:p>
          </p:txBody>
        </p:sp>
        <p:sp>
          <p:nvSpPr>
            <p:cNvPr id="34928" name="Freeform 112"/>
            <p:cNvSpPr>
              <a:spLocks/>
            </p:cNvSpPr>
            <p:nvPr/>
          </p:nvSpPr>
          <p:spPr bwMode="gray">
            <a:xfrm>
              <a:off x="1343" y="1632"/>
              <a:ext cx="915" cy="288"/>
            </a:xfrm>
            <a:custGeom>
              <a:avLst/>
              <a:gdLst/>
              <a:ahLst/>
              <a:cxnLst>
                <a:cxn ang="0">
                  <a:pos x="432" y="0"/>
                </a:cxn>
                <a:cxn ang="0">
                  <a:pos x="0" y="288"/>
                </a:cxn>
                <a:cxn ang="0">
                  <a:pos x="960" y="288"/>
                </a:cxn>
                <a:cxn ang="0">
                  <a:pos x="528" y="0"/>
                </a:cxn>
                <a:cxn ang="0">
                  <a:pos x="432" y="0"/>
                </a:cxn>
              </a:cxnLst>
              <a:rect l="0" t="0" r="r" b="b"/>
              <a:pathLst>
                <a:path w="960" h="288">
                  <a:moveTo>
                    <a:pt x="432" y="0"/>
                  </a:moveTo>
                  <a:lnTo>
                    <a:pt x="0" y="288"/>
                  </a:lnTo>
                  <a:lnTo>
                    <a:pt x="960" y="288"/>
                  </a:lnTo>
                  <a:lnTo>
                    <a:pt x="528" y="0"/>
                  </a:lnTo>
                  <a:lnTo>
                    <a:pt x="432" y="0"/>
                  </a:lnTo>
                  <a:close/>
                </a:path>
              </a:pathLst>
            </a:custGeom>
            <a:gradFill rotWithShape="1">
              <a:gsLst>
                <a:gs pos="0">
                  <a:schemeClr val="accent2">
                    <a:alpha val="78000"/>
                  </a:schemeClr>
                </a:gs>
                <a:gs pos="100000">
                  <a:schemeClr val="accent2">
                    <a:gamma/>
                    <a:tint val="0"/>
                    <a:invGamma/>
                  </a:schemeClr>
                </a:gs>
              </a:gsLst>
              <a:lin ang="5400000" scaled="1"/>
            </a:gradFill>
            <a:ln w="9525">
              <a:noFill/>
              <a:round/>
              <a:headEnd/>
              <a:tailEnd/>
            </a:ln>
            <a:effectLst/>
          </p:spPr>
          <p:txBody>
            <a:bodyPr/>
            <a:lstStyle/>
            <a:p>
              <a:pPr algn="ctr" rtl="0" fontAlgn="base">
                <a:spcBef>
                  <a:spcPct val="0"/>
                </a:spcBef>
                <a:spcAft>
                  <a:spcPct val="0"/>
                </a:spcAft>
                <a:buClr>
                  <a:srgbClr val="58A618"/>
                </a:buClr>
                <a:buFont typeface="Wingdings 2" charset="2"/>
                <a:buNone/>
                <a:defRPr/>
              </a:pPr>
              <a:endParaRPr lang="en-US" sz="2000" kern="1200">
                <a:solidFill>
                  <a:srgbClr val="000000"/>
                </a:solidFill>
                <a:latin typeface="Arial" charset="0"/>
                <a:cs typeface="+mn-cs"/>
              </a:endParaRPr>
            </a:p>
          </p:txBody>
        </p:sp>
        <p:sp>
          <p:nvSpPr>
            <p:cNvPr id="34929" name="Freeform 113"/>
            <p:cNvSpPr>
              <a:spLocks/>
            </p:cNvSpPr>
            <p:nvPr/>
          </p:nvSpPr>
          <p:spPr bwMode="gray">
            <a:xfrm>
              <a:off x="2134" y="1626"/>
              <a:ext cx="1130" cy="294"/>
            </a:xfrm>
            <a:custGeom>
              <a:avLst/>
              <a:gdLst/>
              <a:ahLst/>
              <a:cxnLst>
                <a:cxn ang="0">
                  <a:pos x="0" y="0"/>
                </a:cxn>
                <a:cxn ang="0">
                  <a:pos x="226" y="294"/>
                </a:cxn>
                <a:cxn ang="0">
                  <a:pos x="1186" y="294"/>
                </a:cxn>
                <a:cxn ang="0">
                  <a:pos x="82" y="6"/>
                </a:cxn>
                <a:cxn ang="0">
                  <a:pos x="0" y="0"/>
                </a:cxn>
              </a:cxnLst>
              <a:rect l="0" t="0" r="r" b="b"/>
              <a:pathLst>
                <a:path w="1186" h="294">
                  <a:moveTo>
                    <a:pt x="0" y="0"/>
                  </a:moveTo>
                  <a:lnTo>
                    <a:pt x="226" y="294"/>
                  </a:lnTo>
                  <a:lnTo>
                    <a:pt x="1186" y="294"/>
                  </a:lnTo>
                  <a:lnTo>
                    <a:pt x="82" y="6"/>
                  </a:lnTo>
                  <a:lnTo>
                    <a:pt x="0" y="0"/>
                  </a:lnTo>
                  <a:close/>
                </a:path>
              </a:pathLst>
            </a:custGeom>
            <a:gradFill rotWithShape="1">
              <a:gsLst>
                <a:gs pos="0">
                  <a:schemeClr val="folHlink">
                    <a:alpha val="78000"/>
                  </a:schemeClr>
                </a:gs>
                <a:gs pos="100000">
                  <a:schemeClr val="folHlink">
                    <a:gamma/>
                    <a:tint val="0"/>
                    <a:invGamma/>
                  </a:schemeClr>
                </a:gs>
              </a:gsLst>
              <a:lin ang="5400000" scaled="1"/>
            </a:gradFill>
            <a:ln w="9525">
              <a:noFill/>
              <a:round/>
              <a:headEnd/>
              <a:tailEnd/>
            </a:ln>
            <a:effectLst/>
          </p:spPr>
          <p:txBody>
            <a:bodyPr/>
            <a:lstStyle/>
            <a:p>
              <a:pPr algn="ctr" rtl="0" fontAlgn="base">
                <a:spcBef>
                  <a:spcPct val="0"/>
                </a:spcBef>
                <a:spcAft>
                  <a:spcPct val="0"/>
                </a:spcAft>
                <a:buClr>
                  <a:srgbClr val="58A618"/>
                </a:buClr>
                <a:buFont typeface="Wingdings 2" charset="2"/>
                <a:buNone/>
                <a:defRPr/>
              </a:pPr>
              <a:endParaRPr lang="en-US" sz="2000" kern="1200">
                <a:solidFill>
                  <a:srgbClr val="000000"/>
                </a:solidFill>
                <a:latin typeface="Arial" charset="0"/>
                <a:cs typeface="+mn-cs"/>
              </a:endParaRPr>
            </a:p>
          </p:txBody>
        </p:sp>
        <p:sp>
          <p:nvSpPr>
            <p:cNvPr id="63498" name="Text Box 9"/>
            <p:cNvSpPr txBox="1">
              <a:spLocks noChangeArrowheads="1"/>
            </p:cNvSpPr>
            <p:nvPr/>
          </p:nvSpPr>
          <p:spPr bwMode="gray">
            <a:xfrm>
              <a:off x="360" y="2861"/>
              <a:ext cx="891" cy="288"/>
            </a:xfrm>
            <a:prstGeom prst="rect">
              <a:avLst/>
            </a:prstGeom>
            <a:noFill/>
            <a:ln w="12700">
              <a:noFill/>
              <a:miter lim="800000"/>
              <a:headEnd/>
              <a:tailEnd/>
            </a:ln>
          </p:spPr>
          <p:txBody>
            <a:bodyPr>
              <a:spAutoFit/>
            </a:bodyPr>
            <a:lstStyle/>
            <a:p>
              <a:pPr algn="ctr" rtl="0" fontAlgn="base">
                <a:spcBef>
                  <a:spcPct val="0"/>
                </a:spcBef>
                <a:spcAft>
                  <a:spcPct val="0"/>
                </a:spcAft>
                <a:buClr>
                  <a:srgbClr val="58A618"/>
                </a:buClr>
                <a:buFont typeface="Wingdings 2" charset="2"/>
                <a:buNone/>
              </a:pPr>
              <a:r>
                <a:rPr lang="en-US" sz="1200" b="1" kern="1200">
                  <a:solidFill>
                    <a:srgbClr val="000000"/>
                  </a:solidFill>
                  <a:latin typeface="Arial" charset="0"/>
                  <a:cs typeface="+mn-cs"/>
                </a:rPr>
                <a:t>Virtual Storage Controllers</a:t>
              </a:r>
            </a:p>
          </p:txBody>
        </p:sp>
        <p:sp>
          <p:nvSpPr>
            <p:cNvPr id="63499" name="Rectangle 7"/>
            <p:cNvSpPr>
              <a:spLocks noChangeArrowheads="1"/>
            </p:cNvSpPr>
            <p:nvPr/>
          </p:nvSpPr>
          <p:spPr bwMode="gray">
            <a:xfrm>
              <a:off x="336" y="1920"/>
              <a:ext cx="915" cy="138"/>
            </a:xfrm>
            <a:prstGeom prst="rect">
              <a:avLst/>
            </a:prstGeom>
            <a:solidFill>
              <a:schemeClr val="tx2"/>
            </a:solidFill>
            <a:ln w="12700">
              <a:noFill/>
              <a:miter lim="800000"/>
              <a:headEnd/>
              <a:tailEnd/>
            </a:ln>
          </p:spPr>
          <p:txBody>
            <a:bodyPr wrap="none" anchor="ctr"/>
            <a:lstStyle/>
            <a:p>
              <a:pPr algn="ctr" rtl="0" fontAlgn="base">
                <a:spcBef>
                  <a:spcPct val="0"/>
                </a:spcBef>
                <a:spcAft>
                  <a:spcPct val="0"/>
                </a:spcAft>
                <a:buClr>
                  <a:srgbClr val="58A618"/>
                </a:buClr>
                <a:buFont typeface="Wingdings 2" charset="2"/>
                <a:buNone/>
              </a:pPr>
              <a:r>
                <a:rPr lang="en-US" sz="1400" b="1" kern="1200" dirty="0">
                  <a:solidFill>
                    <a:srgbClr val="FFFFFF"/>
                  </a:solidFill>
                  <a:latin typeface="Arial" charset="0"/>
                  <a:cs typeface="+mn-cs"/>
                </a:rPr>
                <a:t>Agency  A</a:t>
              </a:r>
            </a:p>
          </p:txBody>
        </p:sp>
        <p:sp>
          <p:nvSpPr>
            <p:cNvPr id="63500" name="Rectangle 10"/>
            <p:cNvSpPr>
              <a:spLocks noChangeArrowheads="1"/>
            </p:cNvSpPr>
            <p:nvPr/>
          </p:nvSpPr>
          <p:spPr bwMode="gray">
            <a:xfrm>
              <a:off x="338" y="2066"/>
              <a:ext cx="913" cy="1150"/>
            </a:xfrm>
            <a:prstGeom prst="rect">
              <a:avLst/>
            </a:prstGeom>
            <a:noFill/>
            <a:ln w="28575">
              <a:solidFill>
                <a:schemeClr val="tx2"/>
              </a:solidFill>
              <a:prstDash val="sysDot"/>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1600" kern="1200">
                <a:solidFill>
                  <a:srgbClr val="000000"/>
                </a:solidFill>
                <a:latin typeface="Arial" charset="0"/>
                <a:cs typeface="+mn-cs"/>
              </a:endParaRPr>
            </a:p>
          </p:txBody>
        </p:sp>
        <p:sp>
          <p:nvSpPr>
            <p:cNvPr id="63501" name="Text Box 87"/>
            <p:cNvSpPr txBox="1">
              <a:spLocks noChangeArrowheads="1"/>
            </p:cNvSpPr>
            <p:nvPr/>
          </p:nvSpPr>
          <p:spPr bwMode="gray">
            <a:xfrm>
              <a:off x="498" y="2158"/>
              <a:ext cx="702" cy="194"/>
            </a:xfrm>
            <a:prstGeom prst="rect">
              <a:avLst/>
            </a:prstGeom>
            <a:noFill/>
            <a:ln w="9525" algn="ctr">
              <a:noFill/>
              <a:miter lim="800000"/>
              <a:headEnd/>
              <a:tailEnd/>
            </a:ln>
          </p:spPr>
          <p:txBody>
            <a:bodyPr wrap="square">
              <a:spAutoFit/>
            </a:bodyPr>
            <a:lstStyle/>
            <a:p>
              <a:pPr algn="ctr" rtl="0" fontAlgn="base">
                <a:spcBef>
                  <a:spcPct val="0"/>
                </a:spcBef>
                <a:spcAft>
                  <a:spcPct val="0"/>
                </a:spcAft>
                <a:buClr>
                  <a:srgbClr val="58A618"/>
                </a:buClr>
                <a:buFont typeface="Wingdings 2" charset="2"/>
                <a:buNone/>
              </a:pPr>
              <a:r>
                <a:rPr lang="en-US" sz="1400" b="1" kern="1200" dirty="0">
                  <a:solidFill>
                    <a:srgbClr val="000000"/>
                  </a:solidFill>
                  <a:latin typeface="Arial" charset="0"/>
                  <a:cs typeface="+mn-cs"/>
                </a:rPr>
                <a:t>Program 1</a:t>
              </a:r>
            </a:p>
          </p:txBody>
        </p:sp>
        <p:pic>
          <p:nvPicPr>
            <p:cNvPr id="63502" name="Picture 88" descr="Technical2"/>
            <p:cNvPicPr>
              <a:picLocks noChangeAspect="1" noChangeArrowheads="1"/>
            </p:cNvPicPr>
            <p:nvPr/>
          </p:nvPicPr>
          <p:blipFill>
            <a:blip r:embed="rId3"/>
            <a:srcRect/>
            <a:stretch>
              <a:fillRect/>
            </a:stretch>
          </p:blipFill>
          <p:spPr bwMode="gray">
            <a:xfrm>
              <a:off x="1388" y="2112"/>
              <a:ext cx="133" cy="337"/>
            </a:xfrm>
            <a:prstGeom prst="rect">
              <a:avLst/>
            </a:prstGeom>
            <a:noFill/>
            <a:ln w="9525">
              <a:noFill/>
              <a:miter lim="800000"/>
              <a:headEnd/>
              <a:tailEnd/>
            </a:ln>
          </p:spPr>
        </p:pic>
        <p:pic>
          <p:nvPicPr>
            <p:cNvPr id="63503" name="Picture 89" descr="Strategic2"/>
            <p:cNvPicPr>
              <a:picLocks noChangeAspect="1" noChangeArrowheads="1"/>
            </p:cNvPicPr>
            <p:nvPr/>
          </p:nvPicPr>
          <p:blipFill>
            <a:blip r:embed="rId4">
              <a:lum bright="-12000" contrast="6000"/>
            </a:blip>
            <a:srcRect/>
            <a:stretch>
              <a:fillRect/>
            </a:stretch>
          </p:blipFill>
          <p:spPr bwMode="gray">
            <a:xfrm>
              <a:off x="382" y="2138"/>
              <a:ext cx="131" cy="336"/>
            </a:xfrm>
            <a:prstGeom prst="rect">
              <a:avLst/>
            </a:prstGeom>
            <a:noFill/>
            <a:ln w="9525">
              <a:noFill/>
              <a:miter lim="800000"/>
              <a:headEnd/>
              <a:tailEnd/>
            </a:ln>
          </p:spPr>
        </p:pic>
        <p:pic>
          <p:nvPicPr>
            <p:cNvPr id="63504" name="Picture 90" descr="Technical1"/>
            <p:cNvPicPr>
              <a:picLocks noChangeAspect="1" noChangeArrowheads="1"/>
            </p:cNvPicPr>
            <p:nvPr/>
          </p:nvPicPr>
          <p:blipFill>
            <a:blip r:embed="rId5"/>
            <a:srcRect/>
            <a:stretch>
              <a:fillRect/>
            </a:stretch>
          </p:blipFill>
          <p:spPr bwMode="gray">
            <a:xfrm>
              <a:off x="2395" y="2112"/>
              <a:ext cx="133" cy="338"/>
            </a:xfrm>
            <a:prstGeom prst="rect">
              <a:avLst/>
            </a:prstGeom>
            <a:noFill/>
            <a:ln w="9525">
              <a:noFill/>
              <a:miter lim="800000"/>
              <a:headEnd/>
              <a:tailEnd/>
            </a:ln>
          </p:spPr>
        </p:pic>
        <p:grpSp>
          <p:nvGrpSpPr>
            <p:cNvPr id="3" name="Group 96"/>
            <p:cNvGrpSpPr>
              <a:grpSpLocks/>
            </p:cNvGrpSpPr>
            <p:nvPr/>
          </p:nvGrpSpPr>
          <p:grpSpPr bwMode="auto">
            <a:xfrm>
              <a:off x="1282" y="1056"/>
              <a:ext cx="1053" cy="616"/>
              <a:chOff x="1248" y="2763"/>
              <a:chExt cx="876" cy="489"/>
            </a:xfrm>
          </p:grpSpPr>
          <p:pic>
            <p:nvPicPr>
              <p:cNvPr id="63519" name="Picture 94" descr="FAS3100"/>
              <p:cNvPicPr>
                <a:picLocks noChangeAspect="1" noChangeArrowheads="1"/>
              </p:cNvPicPr>
              <p:nvPr/>
            </p:nvPicPr>
            <p:blipFill>
              <a:blip r:embed="rId6"/>
              <a:srcRect/>
              <a:stretch>
                <a:fillRect/>
              </a:stretch>
            </p:blipFill>
            <p:spPr bwMode="gray">
              <a:xfrm>
                <a:off x="1248" y="2763"/>
                <a:ext cx="876" cy="489"/>
              </a:xfrm>
              <a:prstGeom prst="rect">
                <a:avLst/>
              </a:prstGeom>
              <a:noFill/>
              <a:ln w="9525">
                <a:noFill/>
                <a:miter lim="800000"/>
                <a:headEnd/>
                <a:tailEnd/>
              </a:ln>
            </p:spPr>
          </p:pic>
          <p:grpSp>
            <p:nvGrpSpPr>
              <p:cNvPr id="4" name="Group 95"/>
              <p:cNvGrpSpPr>
                <a:grpSpLocks/>
              </p:cNvGrpSpPr>
              <p:nvPr/>
            </p:nvGrpSpPr>
            <p:grpSpPr bwMode="auto">
              <a:xfrm>
                <a:off x="1551" y="2764"/>
                <a:ext cx="270" cy="484"/>
                <a:chOff x="1551" y="2736"/>
                <a:chExt cx="270" cy="816"/>
              </a:xfrm>
            </p:grpSpPr>
            <p:sp>
              <p:nvSpPr>
                <p:cNvPr id="63521" name="Line 92"/>
                <p:cNvSpPr>
                  <a:spLocks noChangeShapeType="1"/>
                </p:cNvSpPr>
                <p:nvPr/>
              </p:nvSpPr>
              <p:spPr bwMode="gray">
                <a:xfrm>
                  <a:off x="1551" y="2736"/>
                  <a:ext cx="0" cy="816"/>
                </a:xfrm>
                <a:prstGeom prst="line">
                  <a:avLst/>
                </a:prstGeom>
                <a:noFill/>
                <a:ln w="38100">
                  <a:solidFill>
                    <a:schemeClr val="bg1"/>
                  </a:solidFill>
                  <a:round/>
                  <a:headEnd/>
                  <a:tailEnd/>
                </a:ln>
              </p:spPr>
              <p:txBody>
                <a:bodyP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63522" name="Line 93"/>
                <p:cNvSpPr>
                  <a:spLocks noChangeShapeType="1"/>
                </p:cNvSpPr>
                <p:nvPr/>
              </p:nvSpPr>
              <p:spPr bwMode="gray">
                <a:xfrm>
                  <a:off x="1821" y="2736"/>
                  <a:ext cx="0" cy="816"/>
                </a:xfrm>
                <a:prstGeom prst="line">
                  <a:avLst/>
                </a:prstGeom>
                <a:noFill/>
                <a:ln w="38100">
                  <a:solidFill>
                    <a:schemeClr val="bg1"/>
                  </a:solidFill>
                  <a:round/>
                  <a:headEnd/>
                  <a:tailEnd/>
                </a:ln>
              </p:spPr>
              <p:txBody>
                <a:bodyP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grpSp>
        </p:grpSp>
        <p:pic>
          <p:nvPicPr>
            <p:cNvPr id="63506" name="Picture 97" descr="FAS3100"/>
            <p:cNvPicPr>
              <a:picLocks noChangeAspect="1" noChangeArrowheads="1"/>
            </p:cNvPicPr>
            <p:nvPr/>
          </p:nvPicPr>
          <p:blipFill>
            <a:blip r:embed="rId7">
              <a:lum bright="42000" contrast="-66000"/>
            </a:blip>
            <a:srcRect/>
            <a:stretch>
              <a:fillRect/>
            </a:stretch>
          </p:blipFill>
          <p:spPr bwMode="gray">
            <a:xfrm>
              <a:off x="565" y="2570"/>
              <a:ext cx="457" cy="268"/>
            </a:xfrm>
            <a:prstGeom prst="rect">
              <a:avLst/>
            </a:prstGeom>
            <a:noFill/>
            <a:ln w="9525">
              <a:noFill/>
              <a:miter lim="800000"/>
              <a:headEnd/>
              <a:tailEnd/>
            </a:ln>
          </p:spPr>
        </p:pic>
        <p:sp>
          <p:nvSpPr>
            <p:cNvPr id="63507" name="Text Box 9"/>
            <p:cNvSpPr txBox="1">
              <a:spLocks noChangeArrowheads="1"/>
            </p:cNvSpPr>
            <p:nvPr/>
          </p:nvSpPr>
          <p:spPr bwMode="gray">
            <a:xfrm>
              <a:off x="1366" y="2861"/>
              <a:ext cx="892" cy="288"/>
            </a:xfrm>
            <a:prstGeom prst="rect">
              <a:avLst/>
            </a:prstGeom>
            <a:noFill/>
            <a:ln w="12700">
              <a:noFill/>
              <a:miter lim="800000"/>
              <a:headEnd/>
              <a:tailEnd/>
            </a:ln>
          </p:spPr>
          <p:txBody>
            <a:bodyPr>
              <a:spAutoFit/>
            </a:bodyPr>
            <a:lstStyle/>
            <a:p>
              <a:pPr algn="ctr" rtl="0" fontAlgn="base">
                <a:spcBef>
                  <a:spcPct val="0"/>
                </a:spcBef>
                <a:spcAft>
                  <a:spcPct val="0"/>
                </a:spcAft>
                <a:buClr>
                  <a:srgbClr val="58A618"/>
                </a:buClr>
                <a:buFont typeface="Wingdings 2" charset="2"/>
                <a:buNone/>
              </a:pPr>
              <a:r>
                <a:rPr lang="en-US" sz="1200" b="1" kern="1200">
                  <a:solidFill>
                    <a:srgbClr val="000000"/>
                  </a:solidFill>
                  <a:latin typeface="Arial" charset="0"/>
                  <a:cs typeface="+mn-cs"/>
                </a:rPr>
                <a:t>Virtual Storage Controllers</a:t>
              </a:r>
            </a:p>
          </p:txBody>
        </p:sp>
        <p:sp>
          <p:nvSpPr>
            <p:cNvPr id="63508" name="Rectangle 7"/>
            <p:cNvSpPr>
              <a:spLocks noChangeArrowheads="1"/>
            </p:cNvSpPr>
            <p:nvPr/>
          </p:nvSpPr>
          <p:spPr bwMode="gray">
            <a:xfrm>
              <a:off x="1343" y="1898"/>
              <a:ext cx="915" cy="138"/>
            </a:xfrm>
            <a:prstGeom prst="rect">
              <a:avLst/>
            </a:prstGeom>
            <a:solidFill>
              <a:schemeClr val="accent2"/>
            </a:solidFill>
            <a:ln w="12700">
              <a:noFill/>
              <a:miter lim="800000"/>
              <a:headEnd/>
              <a:tailEnd/>
            </a:ln>
          </p:spPr>
          <p:txBody>
            <a:bodyPr wrap="none" anchor="ctr"/>
            <a:lstStyle/>
            <a:p>
              <a:pPr algn="ctr" rtl="0" fontAlgn="base">
                <a:spcBef>
                  <a:spcPct val="0"/>
                </a:spcBef>
                <a:spcAft>
                  <a:spcPct val="0"/>
                </a:spcAft>
                <a:buClr>
                  <a:srgbClr val="58A618"/>
                </a:buClr>
                <a:buFont typeface="Wingdings 2" charset="2"/>
                <a:buNone/>
              </a:pPr>
              <a:r>
                <a:rPr lang="en-US" sz="1400" b="1" kern="1200" dirty="0">
                  <a:solidFill>
                    <a:srgbClr val="FFFFFF"/>
                  </a:solidFill>
                  <a:latin typeface="Arial" charset="0"/>
                  <a:cs typeface="+mn-cs"/>
                </a:rPr>
                <a:t>Agency  B</a:t>
              </a:r>
            </a:p>
          </p:txBody>
        </p:sp>
        <p:sp>
          <p:nvSpPr>
            <p:cNvPr id="63509" name="Rectangle 10"/>
            <p:cNvSpPr>
              <a:spLocks noChangeArrowheads="1"/>
            </p:cNvSpPr>
            <p:nvPr/>
          </p:nvSpPr>
          <p:spPr bwMode="gray">
            <a:xfrm>
              <a:off x="1344" y="2066"/>
              <a:ext cx="914" cy="1150"/>
            </a:xfrm>
            <a:prstGeom prst="rect">
              <a:avLst/>
            </a:prstGeom>
            <a:noFill/>
            <a:ln w="28575">
              <a:solidFill>
                <a:schemeClr val="accent2"/>
              </a:solidFill>
              <a:prstDash val="sysDot"/>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1600" kern="1200">
                <a:solidFill>
                  <a:srgbClr val="000000"/>
                </a:solidFill>
                <a:latin typeface="Arial" charset="0"/>
                <a:cs typeface="+mn-cs"/>
              </a:endParaRPr>
            </a:p>
          </p:txBody>
        </p:sp>
        <p:sp>
          <p:nvSpPr>
            <p:cNvPr id="63510" name="Text Box 87"/>
            <p:cNvSpPr txBox="1">
              <a:spLocks noChangeArrowheads="1"/>
            </p:cNvSpPr>
            <p:nvPr/>
          </p:nvSpPr>
          <p:spPr bwMode="gray">
            <a:xfrm>
              <a:off x="1505" y="2158"/>
              <a:ext cx="751" cy="194"/>
            </a:xfrm>
            <a:prstGeom prst="rect">
              <a:avLst/>
            </a:prstGeom>
            <a:noFill/>
            <a:ln w="9525" algn="ctr">
              <a:noFill/>
              <a:miter lim="800000"/>
              <a:headEnd/>
              <a:tailEnd/>
            </a:ln>
          </p:spPr>
          <p:txBody>
            <a:bodyPr wrap="square">
              <a:spAutoFit/>
            </a:bodyPr>
            <a:lstStyle/>
            <a:p>
              <a:pPr algn="ctr" rtl="0" fontAlgn="base">
                <a:spcBef>
                  <a:spcPct val="0"/>
                </a:spcBef>
                <a:spcAft>
                  <a:spcPct val="0"/>
                </a:spcAft>
                <a:buClr>
                  <a:srgbClr val="58A618"/>
                </a:buClr>
                <a:buFont typeface="Wingdings 2" charset="2"/>
                <a:buNone/>
              </a:pPr>
              <a:r>
                <a:rPr lang="en-US" sz="1400" b="1" kern="1200" dirty="0">
                  <a:solidFill>
                    <a:srgbClr val="000000"/>
                  </a:solidFill>
                  <a:latin typeface="Arial" charset="0"/>
                  <a:cs typeface="+mn-cs"/>
                </a:rPr>
                <a:t>Program 2</a:t>
              </a:r>
            </a:p>
          </p:txBody>
        </p:sp>
        <p:pic>
          <p:nvPicPr>
            <p:cNvPr id="63511" name="Picture 103" descr="FAS3100"/>
            <p:cNvPicPr>
              <a:picLocks noChangeAspect="1" noChangeArrowheads="1"/>
            </p:cNvPicPr>
            <p:nvPr/>
          </p:nvPicPr>
          <p:blipFill>
            <a:blip r:embed="rId7">
              <a:lum bright="42000" contrast="-66000"/>
            </a:blip>
            <a:srcRect/>
            <a:stretch>
              <a:fillRect/>
            </a:stretch>
          </p:blipFill>
          <p:spPr bwMode="gray">
            <a:xfrm>
              <a:off x="1571" y="2570"/>
              <a:ext cx="458" cy="268"/>
            </a:xfrm>
            <a:prstGeom prst="rect">
              <a:avLst/>
            </a:prstGeom>
            <a:noFill/>
            <a:ln w="9525">
              <a:noFill/>
              <a:miter lim="800000"/>
              <a:headEnd/>
              <a:tailEnd/>
            </a:ln>
          </p:spPr>
        </p:pic>
        <p:sp>
          <p:nvSpPr>
            <p:cNvPr id="63512" name="Text Box 9"/>
            <p:cNvSpPr txBox="1">
              <a:spLocks noChangeArrowheads="1"/>
            </p:cNvSpPr>
            <p:nvPr/>
          </p:nvSpPr>
          <p:spPr bwMode="gray">
            <a:xfrm>
              <a:off x="2373" y="2861"/>
              <a:ext cx="891" cy="288"/>
            </a:xfrm>
            <a:prstGeom prst="rect">
              <a:avLst/>
            </a:prstGeom>
            <a:noFill/>
            <a:ln w="12700">
              <a:noFill/>
              <a:miter lim="800000"/>
              <a:headEnd/>
              <a:tailEnd/>
            </a:ln>
          </p:spPr>
          <p:txBody>
            <a:bodyPr>
              <a:spAutoFit/>
            </a:bodyPr>
            <a:lstStyle/>
            <a:p>
              <a:pPr algn="ctr" rtl="0" fontAlgn="base">
                <a:spcBef>
                  <a:spcPct val="0"/>
                </a:spcBef>
                <a:spcAft>
                  <a:spcPct val="0"/>
                </a:spcAft>
                <a:buClr>
                  <a:srgbClr val="58A618"/>
                </a:buClr>
                <a:buFont typeface="Wingdings 2" charset="2"/>
                <a:buNone/>
              </a:pPr>
              <a:r>
                <a:rPr lang="en-US" sz="1200" b="1" kern="1200">
                  <a:solidFill>
                    <a:srgbClr val="000000"/>
                  </a:solidFill>
                  <a:latin typeface="Arial" charset="0"/>
                  <a:cs typeface="+mn-cs"/>
                </a:rPr>
                <a:t>Virtual Storage Controllers</a:t>
              </a:r>
            </a:p>
          </p:txBody>
        </p:sp>
        <p:sp>
          <p:nvSpPr>
            <p:cNvPr id="63513" name="Rectangle 7"/>
            <p:cNvSpPr>
              <a:spLocks noChangeArrowheads="1"/>
            </p:cNvSpPr>
            <p:nvPr/>
          </p:nvSpPr>
          <p:spPr bwMode="gray">
            <a:xfrm>
              <a:off x="2349" y="1898"/>
              <a:ext cx="915" cy="138"/>
            </a:xfrm>
            <a:prstGeom prst="rect">
              <a:avLst/>
            </a:prstGeom>
            <a:solidFill>
              <a:schemeClr val="folHlink"/>
            </a:solidFill>
            <a:ln w="12700">
              <a:noFill/>
              <a:miter lim="800000"/>
              <a:headEnd/>
              <a:tailEnd/>
            </a:ln>
          </p:spPr>
          <p:txBody>
            <a:bodyPr wrap="none" anchor="ctr"/>
            <a:lstStyle/>
            <a:p>
              <a:pPr algn="ctr" rtl="0" fontAlgn="base">
                <a:spcBef>
                  <a:spcPct val="0"/>
                </a:spcBef>
                <a:spcAft>
                  <a:spcPct val="0"/>
                </a:spcAft>
                <a:buClr>
                  <a:srgbClr val="58A618"/>
                </a:buClr>
                <a:buFont typeface="Wingdings 2" charset="2"/>
                <a:buNone/>
              </a:pPr>
              <a:r>
                <a:rPr lang="en-US" sz="1400" b="1" kern="1200" dirty="0">
                  <a:solidFill>
                    <a:srgbClr val="FFFFFF"/>
                  </a:solidFill>
                  <a:latin typeface="Arial" charset="0"/>
                  <a:cs typeface="+mn-cs"/>
                </a:rPr>
                <a:t>Agency C</a:t>
              </a:r>
            </a:p>
          </p:txBody>
        </p:sp>
        <p:sp>
          <p:nvSpPr>
            <p:cNvPr id="63514" name="Rectangle 10"/>
            <p:cNvSpPr>
              <a:spLocks noChangeArrowheads="1"/>
            </p:cNvSpPr>
            <p:nvPr/>
          </p:nvSpPr>
          <p:spPr bwMode="gray">
            <a:xfrm>
              <a:off x="2351" y="2066"/>
              <a:ext cx="913" cy="1150"/>
            </a:xfrm>
            <a:prstGeom prst="rect">
              <a:avLst/>
            </a:prstGeom>
            <a:noFill/>
            <a:ln w="28575">
              <a:solidFill>
                <a:schemeClr val="folHlink"/>
              </a:solidFill>
              <a:prstDash val="sysDot"/>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1600" kern="1200">
                <a:solidFill>
                  <a:srgbClr val="000000"/>
                </a:solidFill>
                <a:latin typeface="Arial" charset="0"/>
                <a:cs typeface="+mn-cs"/>
              </a:endParaRPr>
            </a:p>
          </p:txBody>
        </p:sp>
        <p:sp>
          <p:nvSpPr>
            <p:cNvPr id="63515" name="Text Box 87"/>
            <p:cNvSpPr txBox="1">
              <a:spLocks noChangeArrowheads="1"/>
            </p:cNvSpPr>
            <p:nvPr/>
          </p:nvSpPr>
          <p:spPr bwMode="gray">
            <a:xfrm>
              <a:off x="2511" y="2138"/>
              <a:ext cx="753" cy="407"/>
            </a:xfrm>
            <a:prstGeom prst="rect">
              <a:avLst/>
            </a:prstGeom>
            <a:noFill/>
            <a:ln w="9525" algn="ctr">
              <a:noFill/>
              <a:miter lim="800000"/>
              <a:headEnd/>
              <a:tailEnd/>
            </a:ln>
          </p:spPr>
          <p:txBody>
            <a:bodyPr>
              <a:spAutoFit/>
            </a:bodyPr>
            <a:lstStyle/>
            <a:p>
              <a:pPr algn="ctr" rtl="0" fontAlgn="base">
                <a:spcBef>
                  <a:spcPct val="0"/>
                </a:spcBef>
                <a:spcAft>
                  <a:spcPct val="0"/>
                </a:spcAft>
                <a:buClr>
                  <a:srgbClr val="58A618"/>
                </a:buClr>
                <a:buFont typeface="Wingdings 2" charset="2"/>
                <a:buNone/>
              </a:pPr>
              <a:r>
                <a:rPr lang="en-US" sz="1200" b="1" kern="1200" dirty="0">
                  <a:solidFill>
                    <a:srgbClr val="000000"/>
                  </a:solidFill>
                  <a:latin typeface="Arial" charset="0"/>
                  <a:cs typeface="+mn-cs"/>
                </a:rPr>
                <a:t>Shared Applications A, B, C…</a:t>
              </a:r>
            </a:p>
          </p:txBody>
        </p:sp>
        <p:pic>
          <p:nvPicPr>
            <p:cNvPr id="63516" name="Picture 109" descr="FAS3100"/>
            <p:cNvPicPr>
              <a:picLocks noChangeAspect="1" noChangeArrowheads="1"/>
            </p:cNvPicPr>
            <p:nvPr/>
          </p:nvPicPr>
          <p:blipFill>
            <a:blip r:embed="rId7">
              <a:lum bright="42000" contrast="-66000"/>
            </a:blip>
            <a:srcRect/>
            <a:stretch>
              <a:fillRect/>
            </a:stretch>
          </p:blipFill>
          <p:spPr bwMode="gray">
            <a:xfrm>
              <a:off x="2578" y="2570"/>
              <a:ext cx="457" cy="268"/>
            </a:xfrm>
            <a:prstGeom prst="rect">
              <a:avLst/>
            </a:prstGeom>
            <a:noFill/>
            <a:ln w="9525">
              <a:noFill/>
              <a:miter lim="800000"/>
              <a:headEnd/>
              <a:tailEnd/>
            </a:ln>
          </p:spPr>
        </p:pic>
        <p:sp>
          <p:nvSpPr>
            <p:cNvPr id="63517" name="Rectangle 115"/>
            <p:cNvSpPr>
              <a:spLocks noChangeArrowheads="1"/>
            </p:cNvSpPr>
            <p:nvPr/>
          </p:nvSpPr>
          <p:spPr bwMode="gray">
            <a:xfrm>
              <a:off x="1656" y="1056"/>
              <a:ext cx="302" cy="602"/>
            </a:xfrm>
            <a:prstGeom prst="rect">
              <a:avLst/>
            </a:prstGeom>
            <a:solidFill>
              <a:schemeClr val="accent2">
                <a:alpha val="32941"/>
              </a:schemeClr>
            </a:solidFill>
            <a:ln w="9525">
              <a:noFill/>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sp>
          <p:nvSpPr>
            <p:cNvPr id="63518" name="Rectangle 117"/>
            <p:cNvSpPr>
              <a:spLocks noChangeArrowheads="1"/>
            </p:cNvSpPr>
            <p:nvPr/>
          </p:nvSpPr>
          <p:spPr bwMode="gray">
            <a:xfrm>
              <a:off x="1983" y="1056"/>
              <a:ext cx="342" cy="602"/>
            </a:xfrm>
            <a:prstGeom prst="rect">
              <a:avLst/>
            </a:prstGeom>
            <a:solidFill>
              <a:schemeClr val="folHlink">
                <a:alpha val="54901"/>
              </a:schemeClr>
            </a:solidFill>
            <a:ln w="9525">
              <a:noFill/>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a:solidFill>
                  <a:srgbClr val="000000"/>
                </a:solidFill>
                <a:latin typeface="Arial" charset="0"/>
                <a:cs typeface="+mn-cs"/>
              </a:endParaRPr>
            </a:p>
          </p:txBody>
        </p:sp>
      </p:gr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1"/>
          <p:cNvSpPr>
            <a:spLocks noGrp="1" noChangeArrowheads="1"/>
          </p:cNvSpPr>
          <p:nvPr>
            <p:ph type="ftr" sz="quarter" idx="11"/>
          </p:nvPr>
        </p:nvSpPr>
        <p:spPr>
          <a:noFill/>
        </p:spPr>
        <p:txBody>
          <a:bodyPr/>
          <a:lstStyle/>
          <a:p>
            <a:pPr algn="ctr" rtl="0" fontAlgn="base">
              <a:spcBef>
                <a:spcPct val="0"/>
              </a:spcBef>
              <a:spcAft>
                <a:spcPct val="0"/>
              </a:spcAft>
            </a:pPr>
            <a:r>
              <a:rPr lang="en-US" sz="1000" kern="1200" dirty="0">
                <a:solidFill>
                  <a:srgbClr val="A5A5A5"/>
                </a:solidFill>
                <a:latin typeface="Arial" charset="0"/>
                <a:cs typeface="+mn-cs"/>
              </a:rPr>
              <a:t>NetApp Confidential - Internal Use Only</a:t>
            </a:r>
          </a:p>
        </p:txBody>
      </p:sp>
      <p:sp>
        <p:nvSpPr>
          <p:cNvPr id="55299" name="Rectangle 6"/>
          <p:cNvSpPr>
            <a:spLocks noGrp="1" noChangeArrowheads="1"/>
          </p:cNvSpPr>
          <p:nvPr>
            <p:ph type="sldNum" sz="quarter" idx="10"/>
          </p:nvPr>
        </p:nvSpPr>
        <p:spPr>
          <a:noFill/>
        </p:spPr>
        <p:txBody>
          <a:bodyPr/>
          <a:lstStyle/>
          <a:p>
            <a:pPr algn="r" rtl="0" fontAlgn="base">
              <a:spcBef>
                <a:spcPct val="0"/>
              </a:spcBef>
              <a:spcAft>
                <a:spcPct val="0"/>
              </a:spcAft>
            </a:pPr>
            <a:fld id="{F29DADBE-DDE3-4DB9-9E0C-9758DDBCFD14}" type="slidenum">
              <a:rPr lang="en-US" sz="1000" b="1" kern="1200">
                <a:solidFill>
                  <a:srgbClr val="A5A5A5"/>
                </a:solidFill>
                <a:latin typeface="Arial" charset="0"/>
                <a:cs typeface="+mn-cs"/>
              </a:rPr>
              <a:pPr algn="r" rtl="0" fontAlgn="base">
                <a:spcBef>
                  <a:spcPct val="0"/>
                </a:spcBef>
                <a:spcAft>
                  <a:spcPct val="0"/>
                </a:spcAft>
              </a:pPr>
              <a:t>42</a:t>
            </a:fld>
            <a:endParaRPr lang="en-US" sz="1000" b="1" kern="1200" dirty="0">
              <a:solidFill>
                <a:srgbClr val="A5A5A5"/>
              </a:solidFill>
              <a:latin typeface="Arial" charset="0"/>
              <a:cs typeface="+mn-cs"/>
            </a:endParaRPr>
          </a:p>
        </p:txBody>
      </p:sp>
      <p:sp>
        <p:nvSpPr>
          <p:cNvPr id="55300" name="Rectangle 49"/>
          <p:cNvSpPr>
            <a:spLocks noGrp="1" noChangeArrowheads="1"/>
          </p:cNvSpPr>
          <p:nvPr>
            <p:ph type="body" idx="4294967295"/>
          </p:nvPr>
        </p:nvSpPr>
        <p:spPr>
          <a:xfrm>
            <a:off x="5486400" y="1123950"/>
            <a:ext cx="3429000" cy="5353050"/>
          </a:xfrm>
        </p:spPr>
        <p:txBody>
          <a:bodyPr/>
          <a:lstStyle/>
          <a:p>
            <a:r>
              <a:rPr lang="en-US" sz="2000" dirty="0" smtClean="0">
                <a:ea typeface="ＭＳ Ｐゴシック" charset="-128"/>
              </a:rPr>
              <a:t>Building a service-oriented dynamic data center is a journey</a:t>
            </a:r>
          </a:p>
          <a:p>
            <a:endParaRPr lang="en-US" sz="2000" dirty="0" smtClean="0">
              <a:ea typeface="ＭＳ Ｐゴシック" charset="-128"/>
            </a:endParaRPr>
          </a:p>
          <a:p>
            <a:r>
              <a:rPr lang="en-US" sz="2000" dirty="0" smtClean="0">
                <a:ea typeface="ＭＳ Ｐゴシック" charset="-128"/>
              </a:rPr>
              <a:t>NetApp has the expertise </a:t>
            </a:r>
          </a:p>
          <a:p>
            <a:pPr lvl="1"/>
            <a:r>
              <a:rPr lang="en-US" sz="2000" dirty="0" smtClean="0">
                <a:ea typeface="ＭＳ Ｐゴシック" charset="-128"/>
              </a:rPr>
              <a:t>Proven practices generated by serving customers</a:t>
            </a:r>
          </a:p>
          <a:p>
            <a:pPr lvl="1"/>
            <a:r>
              <a:rPr lang="en-US" sz="2000" dirty="0" smtClean="0">
                <a:ea typeface="ＭＳ Ｐゴシック" charset="-128"/>
              </a:rPr>
              <a:t>We have done it for ourselves</a:t>
            </a:r>
          </a:p>
          <a:p>
            <a:pPr lvl="1"/>
            <a:r>
              <a:rPr lang="en-US" sz="2000" dirty="0" smtClean="0">
                <a:ea typeface="ＭＳ Ｐゴシック" charset="-128"/>
              </a:rPr>
              <a:t>Summarized in NetApp</a:t>
            </a:r>
            <a:r>
              <a:rPr lang="en-US" sz="2000" baseline="30000" dirty="0" smtClean="0">
                <a:ea typeface="ＭＳ Ｐゴシック" charset="-128"/>
              </a:rPr>
              <a:t>®</a:t>
            </a:r>
            <a:r>
              <a:rPr lang="en-US" sz="2000" dirty="0" smtClean="0">
                <a:ea typeface="ＭＳ Ｐゴシック" charset="-128"/>
              </a:rPr>
              <a:t> Dynamic Data Center Solution (NDDC)</a:t>
            </a:r>
          </a:p>
          <a:p>
            <a:r>
              <a:rPr lang="en-US" sz="2000" dirty="0" smtClean="0">
                <a:ea typeface="ＭＳ Ｐゴシック" charset="-128"/>
              </a:rPr>
              <a:t>We can help you get there sooner at less cost</a:t>
            </a:r>
          </a:p>
        </p:txBody>
      </p:sp>
      <p:sp>
        <p:nvSpPr>
          <p:cNvPr id="55301" name="Rectangle 64"/>
          <p:cNvSpPr>
            <a:spLocks noChangeArrowheads="1"/>
          </p:cNvSpPr>
          <p:nvPr/>
        </p:nvSpPr>
        <p:spPr bwMode="auto">
          <a:xfrm>
            <a:off x="209550" y="2514600"/>
            <a:ext cx="5040313" cy="3810000"/>
          </a:xfrm>
          <a:prstGeom prst="rect">
            <a:avLst/>
          </a:prstGeom>
          <a:noFill/>
          <a:ln w="28575">
            <a:solidFill>
              <a:schemeClr val="bg2"/>
            </a:solidFill>
            <a:prstDash val="sysDot"/>
            <a:miter lim="800000"/>
            <a:headEnd/>
            <a:tailEnd/>
          </a:ln>
        </p:spPr>
        <p:txBody>
          <a:bodyPr wrap="none" anchor="ct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55302" name="Rectangle 55"/>
          <p:cNvSpPr>
            <a:spLocks noChangeArrowheads="1"/>
          </p:cNvSpPr>
          <p:nvPr/>
        </p:nvSpPr>
        <p:spPr bwMode="auto">
          <a:xfrm>
            <a:off x="1066800" y="2590800"/>
            <a:ext cx="4056063" cy="457200"/>
          </a:xfrm>
          <a:prstGeom prst="rect">
            <a:avLst/>
          </a:prstGeom>
          <a:solidFill>
            <a:schemeClr val="accent1"/>
          </a:solidFill>
          <a:ln w="9525">
            <a:noFill/>
            <a:miter lim="800000"/>
            <a:headEnd/>
            <a:tailEnd/>
          </a:ln>
        </p:spPr>
        <p:txBody>
          <a:bodyPr wrap="none" anchor="ctr"/>
          <a:lstStyle/>
          <a:p>
            <a:pPr algn="ctr" rtl="0" fontAlgn="base">
              <a:spcBef>
                <a:spcPct val="0"/>
              </a:spcBef>
              <a:spcAft>
                <a:spcPct val="0"/>
              </a:spcAft>
              <a:buClr>
                <a:srgbClr val="58A618"/>
              </a:buClr>
              <a:buFont typeface="Wingdings 2" charset="2"/>
              <a:buNone/>
            </a:pPr>
            <a:r>
              <a:rPr lang="en-US" sz="2000" kern="1200" dirty="0">
                <a:solidFill>
                  <a:srgbClr val="000000"/>
                </a:solidFill>
                <a:latin typeface="Arial" charset="0"/>
                <a:cs typeface="+mn-cs"/>
              </a:rPr>
              <a:t>      </a:t>
            </a:r>
            <a:r>
              <a:rPr lang="en-US" sz="1600" kern="1200" dirty="0">
                <a:solidFill>
                  <a:srgbClr val="000000"/>
                </a:solidFill>
                <a:latin typeface="Arial" charset="0"/>
                <a:cs typeface="+mn-cs"/>
              </a:rPr>
              <a:t> Applications           </a:t>
            </a:r>
            <a:endParaRPr lang="en-US" sz="2000" kern="1200" dirty="0">
              <a:solidFill>
                <a:srgbClr val="000000"/>
              </a:solidFill>
              <a:latin typeface="Arial" charset="0"/>
              <a:cs typeface="+mn-cs"/>
            </a:endParaRPr>
          </a:p>
        </p:txBody>
      </p:sp>
      <p:grpSp>
        <p:nvGrpSpPr>
          <p:cNvPr id="2" name="Group 49"/>
          <p:cNvGrpSpPr>
            <a:grpSpLocks/>
          </p:cNvGrpSpPr>
          <p:nvPr/>
        </p:nvGrpSpPr>
        <p:grpSpPr bwMode="auto">
          <a:xfrm>
            <a:off x="3205163" y="1447800"/>
            <a:ext cx="1611312" cy="482600"/>
            <a:chOff x="1440" y="1440"/>
            <a:chExt cx="2195" cy="560"/>
          </a:xfrm>
        </p:grpSpPr>
        <p:pic>
          <p:nvPicPr>
            <p:cNvPr id="55334" name="Picture 46" descr="branch_office"/>
            <p:cNvPicPr>
              <a:picLocks noChangeAspect="1" noChangeArrowheads="1"/>
            </p:cNvPicPr>
            <p:nvPr/>
          </p:nvPicPr>
          <p:blipFill>
            <a:blip r:embed="rId3"/>
            <a:srcRect/>
            <a:stretch>
              <a:fillRect/>
            </a:stretch>
          </p:blipFill>
          <p:spPr bwMode="auto">
            <a:xfrm>
              <a:off x="1440" y="1440"/>
              <a:ext cx="419" cy="559"/>
            </a:xfrm>
            <a:prstGeom prst="rect">
              <a:avLst/>
            </a:prstGeom>
            <a:noFill/>
            <a:ln w="9525">
              <a:noFill/>
              <a:miter lim="800000"/>
              <a:headEnd/>
              <a:tailEnd/>
            </a:ln>
          </p:spPr>
        </p:pic>
        <p:pic>
          <p:nvPicPr>
            <p:cNvPr id="55335" name="Picture 47" descr="office_buildling"/>
            <p:cNvPicPr>
              <a:picLocks noChangeAspect="1" noChangeArrowheads="1"/>
            </p:cNvPicPr>
            <p:nvPr/>
          </p:nvPicPr>
          <p:blipFill>
            <a:blip r:embed="rId4"/>
            <a:srcRect/>
            <a:stretch>
              <a:fillRect/>
            </a:stretch>
          </p:blipFill>
          <p:spPr bwMode="auto">
            <a:xfrm>
              <a:off x="2256" y="1440"/>
              <a:ext cx="652" cy="560"/>
            </a:xfrm>
            <a:prstGeom prst="rect">
              <a:avLst/>
            </a:prstGeom>
            <a:noFill/>
            <a:ln w="9525">
              <a:noFill/>
              <a:miter lim="800000"/>
              <a:headEnd/>
              <a:tailEnd/>
            </a:ln>
          </p:spPr>
        </p:pic>
        <p:pic>
          <p:nvPicPr>
            <p:cNvPr id="55336" name="Picture 48" descr="branch_office"/>
            <p:cNvPicPr>
              <a:picLocks noChangeAspect="1" noChangeArrowheads="1"/>
            </p:cNvPicPr>
            <p:nvPr/>
          </p:nvPicPr>
          <p:blipFill>
            <a:blip r:embed="rId3"/>
            <a:srcRect/>
            <a:stretch>
              <a:fillRect/>
            </a:stretch>
          </p:blipFill>
          <p:spPr bwMode="auto">
            <a:xfrm>
              <a:off x="3216" y="1440"/>
              <a:ext cx="419" cy="559"/>
            </a:xfrm>
            <a:prstGeom prst="rect">
              <a:avLst/>
            </a:prstGeom>
            <a:noFill/>
            <a:ln w="9525">
              <a:noFill/>
              <a:miter lim="800000"/>
              <a:headEnd/>
              <a:tailEnd/>
            </a:ln>
          </p:spPr>
        </p:pic>
      </p:grpSp>
      <p:sp>
        <p:nvSpPr>
          <p:cNvPr id="55304" name="Rectangle 58"/>
          <p:cNvSpPr>
            <a:spLocks noChangeArrowheads="1"/>
          </p:cNvSpPr>
          <p:nvPr/>
        </p:nvSpPr>
        <p:spPr bwMode="auto">
          <a:xfrm>
            <a:off x="1073150" y="3257550"/>
            <a:ext cx="4056063" cy="590550"/>
          </a:xfrm>
          <a:prstGeom prst="rect">
            <a:avLst/>
          </a:prstGeom>
          <a:solidFill>
            <a:srgbClr val="B7A9CB"/>
          </a:solidFill>
          <a:ln w="9525">
            <a:noFill/>
            <a:miter lim="800000"/>
            <a:headEnd/>
            <a:tailEnd/>
          </a:ln>
        </p:spPr>
        <p:txBody>
          <a:bodyPr wrap="none" anchor="ctr"/>
          <a:lstStyle/>
          <a:p>
            <a:pPr algn="ctr" rtl="0" fontAlgn="base">
              <a:spcBef>
                <a:spcPct val="0"/>
              </a:spcBef>
              <a:spcAft>
                <a:spcPct val="0"/>
              </a:spcAft>
              <a:buClr>
                <a:srgbClr val="58A618"/>
              </a:buClr>
              <a:buFont typeface="Wingdings 2" charset="2"/>
              <a:buNone/>
            </a:pPr>
            <a:r>
              <a:rPr lang="en-US" sz="2000" kern="1200" dirty="0">
                <a:solidFill>
                  <a:srgbClr val="000000"/>
                </a:solidFill>
                <a:latin typeface="Arial" charset="0"/>
                <a:cs typeface="+mn-cs"/>
              </a:rPr>
              <a:t>       </a:t>
            </a:r>
            <a:r>
              <a:rPr lang="en-US" sz="1600" kern="1200" dirty="0">
                <a:solidFill>
                  <a:srgbClr val="000000"/>
                </a:solidFill>
                <a:latin typeface="Arial" charset="0"/>
                <a:cs typeface="+mn-cs"/>
              </a:rPr>
              <a:t>Compute | Physical </a:t>
            </a:r>
            <a:br>
              <a:rPr lang="en-US" sz="1600" kern="1200" dirty="0">
                <a:solidFill>
                  <a:srgbClr val="000000"/>
                </a:solidFill>
                <a:latin typeface="Arial" charset="0"/>
                <a:cs typeface="+mn-cs"/>
              </a:rPr>
            </a:br>
            <a:r>
              <a:rPr lang="en-US" sz="2000" kern="1200" dirty="0">
                <a:solidFill>
                  <a:srgbClr val="000000"/>
                </a:solidFill>
                <a:latin typeface="Arial" charset="0"/>
                <a:cs typeface="+mn-cs"/>
              </a:rPr>
              <a:t>       </a:t>
            </a:r>
            <a:r>
              <a:rPr lang="en-US" sz="1600" kern="1200" dirty="0">
                <a:solidFill>
                  <a:srgbClr val="000000"/>
                </a:solidFill>
                <a:latin typeface="Arial" charset="0"/>
                <a:cs typeface="+mn-cs"/>
              </a:rPr>
              <a:t>&amp; Virtual Servers</a:t>
            </a:r>
            <a:r>
              <a:rPr lang="en-US" sz="1400" kern="1200" dirty="0">
                <a:solidFill>
                  <a:srgbClr val="000000"/>
                </a:solidFill>
                <a:latin typeface="Arial" charset="0"/>
                <a:cs typeface="+mn-cs"/>
              </a:rPr>
              <a:t>           </a:t>
            </a:r>
          </a:p>
        </p:txBody>
      </p:sp>
      <p:pic>
        <p:nvPicPr>
          <p:cNvPr id="55305" name="Picture 60" descr="Server-Generic2"/>
          <p:cNvPicPr>
            <a:picLocks noChangeAspect="1" noChangeArrowheads="1"/>
          </p:cNvPicPr>
          <p:nvPr/>
        </p:nvPicPr>
        <p:blipFill>
          <a:blip r:embed="rId5"/>
          <a:srcRect/>
          <a:stretch>
            <a:fillRect/>
          </a:stretch>
        </p:blipFill>
        <p:spPr bwMode="auto">
          <a:xfrm>
            <a:off x="1173163" y="3333750"/>
            <a:ext cx="265112" cy="449263"/>
          </a:xfrm>
          <a:prstGeom prst="rect">
            <a:avLst/>
          </a:prstGeom>
          <a:noFill/>
          <a:ln w="9525">
            <a:noFill/>
            <a:miter lim="800000"/>
            <a:headEnd/>
            <a:tailEnd/>
          </a:ln>
        </p:spPr>
      </p:pic>
      <p:sp>
        <p:nvSpPr>
          <p:cNvPr id="55306" name="Rectangle 61"/>
          <p:cNvSpPr>
            <a:spLocks noChangeArrowheads="1"/>
          </p:cNvSpPr>
          <p:nvPr/>
        </p:nvSpPr>
        <p:spPr bwMode="gray">
          <a:xfrm>
            <a:off x="1082675" y="4057650"/>
            <a:ext cx="4056063" cy="542925"/>
          </a:xfrm>
          <a:prstGeom prst="rect">
            <a:avLst/>
          </a:prstGeom>
          <a:solidFill>
            <a:schemeClr val="accent2"/>
          </a:solidFill>
          <a:ln w="9525">
            <a:noFill/>
            <a:miter lim="800000"/>
            <a:headEnd/>
            <a:tailEnd/>
          </a:ln>
        </p:spPr>
        <p:txBody>
          <a:bodyPr wrap="none" anchor="ctr"/>
          <a:lstStyle/>
          <a:p>
            <a:pPr algn="ctr" rtl="0" fontAlgn="base">
              <a:spcBef>
                <a:spcPct val="0"/>
              </a:spcBef>
              <a:spcAft>
                <a:spcPct val="0"/>
              </a:spcAft>
              <a:buClr>
                <a:srgbClr val="58A618"/>
              </a:buClr>
              <a:buFont typeface="Wingdings 2" charset="2"/>
              <a:buNone/>
            </a:pPr>
            <a:r>
              <a:rPr lang="en-US" sz="2000" kern="1200" dirty="0">
                <a:solidFill>
                  <a:srgbClr val="FFFFFF"/>
                </a:solidFill>
                <a:latin typeface="Arial" charset="0"/>
                <a:cs typeface="+mn-cs"/>
              </a:rPr>
              <a:t>      </a:t>
            </a:r>
            <a:r>
              <a:rPr lang="en-US" sz="1600" kern="1200" dirty="0">
                <a:solidFill>
                  <a:srgbClr val="FFFFFF"/>
                </a:solidFill>
                <a:latin typeface="Arial" charset="0"/>
                <a:cs typeface="+mn-cs"/>
              </a:rPr>
              <a:t> Unified Network Fabric           </a:t>
            </a:r>
            <a:endParaRPr lang="en-US" sz="2000" kern="1200" dirty="0">
              <a:solidFill>
                <a:srgbClr val="FFFFFF"/>
              </a:solidFill>
              <a:latin typeface="Arial" charset="0"/>
              <a:cs typeface="+mn-cs"/>
            </a:endParaRPr>
          </a:p>
        </p:txBody>
      </p:sp>
      <p:pic>
        <p:nvPicPr>
          <p:cNvPr id="55307" name="Picture 62" descr="gigabit_ethernet_FC_switch"/>
          <p:cNvPicPr>
            <a:picLocks noChangeAspect="1" noChangeArrowheads="1"/>
          </p:cNvPicPr>
          <p:nvPr/>
        </p:nvPicPr>
        <p:blipFill>
          <a:blip r:embed="rId6"/>
          <a:srcRect/>
          <a:stretch>
            <a:fillRect/>
          </a:stretch>
        </p:blipFill>
        <p:spPr bwMode="auto">
          <a:xfrm>
            <a:off x="1141413" y="4152900"/>
            <a:ext cx="377825" cy="365125"/>
          </a:xfrm>
          <a:prstGeom prst="rect">
            <a:avLst/>
          </a:prstGeom>
          <a:noFill/>
          <a:ln w="9525">
            <a:noFill/>
            <a:miter lim="800000"/>
            <a:headEnd/>
            <a:tailEnd/>
          </a:ln>
        </p:spPr>
      </p:pic>
      <p:sp>
        <p:nvSpPr>
          <p:cNvPr id="55308" name="Rectangle 63"/>
          <p:cNvSpPr>
            <a:spLocks noChangeArrowheads="1"/>
          </p:cNvSpPr>
          <p:nvPr/>
        </p:nvSpPr>
        <p:spPr bwMode="auto">
          <a:xfrm>
            <a:off x="1082675" y="4800600"/>
            <a:ext cx="4056063" cy="1447800"/>
          </a:xfrm>
          <a:prstGeom prst="rect">
            <a:avLst/>
          </a:prstGeom>
          <a:solidFill>
            <a:schemeClr val="hlink"/>
          </a:solidFill>
          <a:ln w="9525">
            <a:noFill/>
            <a:miter lim="800000"/>
            <a:headEnd/>
            <a:tailEnd/>
          </a:ln>
        </p:spPr>
        <p:txBody>
          <a:bodyPr wrap="none" tIns="137160"/>
          <a:lstStyle/>
          <a:p>
            <a:pPr algn="ctr" rtl="0" fontAlgn="base">
              <a:spcBef>
                <a:spcPct val="0"/>
              </a:spcBef>
              <a:spcAft>
                <a:spcPct val="0"/>
              </a:spcAft>
              <a:buClr>
                <a:srgbClr val="58A618"/>
              </a:buClr>
              <a:buFont typeface="Wingdings 2" charset="2"/>
              <a:buNone/>
            </a:pPr>
            <a:r>
              <a:rPr lang="en-US" sz="1600" kern="1200" dirty="0">
                <a:solidFill>
                  <a:srgbClr val="FFFFFF"/>
                </a:solidFill>
                <a:latin typeface="Arial" charset="0"/>
                <a:cs typeface="+mn-cs"/>
              </a:rPr>
              <a:t>        NetApp Unified Storage</a:t>
            </a:r>
          </a:p>
        </p:txBody>
      </p:sp>
      <p:sp>
        <p:nvSpPr>
          <p:cNvPr id="55309" name="Text Box 65"/>
          <p:cNvSpPr txBox="1">
            <a:spLocks noChangeArrowheads="1"/>
          </p:cNvSpPr>
          <p:nvPr/>
        </p:nvSpPr>
        <p:spPr bwMode="auto">
          <a:xfrm>
            <a:off x="228600" y="3902075"/>
            <a:ext cx="654050" cy="366713"/>
          </a:xfrm>
          <a:prstGeom prst="rect">
            <a:avLst/>
          </a:prstGeom>
          <a:noFill/>
          <a:ln w="9525">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b="1" kern="1200" dirty="0">
                <a:solidFill>
                  <a:srgbClr val="000000"/>
                </a:solidFill>
                <a:latin typeface="Arial" charset="0"/>
                <a:cs typeface="+mn-cs"/>
              </a:rPr>
              <a:t>IaaS</a:t>
            </a:r>
          </a:p>
        </p:txBody>
      </p:sp>
      <p:grpSp>
        <p:nvGrpSpPr>
          <p:cNvPr id="3" name="Group 85"/>
          <p:cNvGrpSpPr>
            <a:grpSpLocks/>
          </p:cNvGrpSpPr>
          <p:nvPr/>
        </p:nvGrpSpPr>
        <p:grpSpPr bwMode="auto">
          <a:xfrm>
            <a:off x="3441700" y="1981200"/>
            <a:ext cx="1211263" cy="533400"/>
            <a:chOff x="3600" y="1008"/>
            <a:chExt cx="1046" cy="251"/>
          </a:xfrm>
        </p:grpSpPr>
        <p:sp>
          <p:nvSpPr>
            <p:cNvPr id="55331" name="Line 66"/>
            <p:cNvSpPr>
              <a:spLocks noChangeShapeType="1"/>
            </p:cNvSpPr>
            <p:nvPr/>
          </p:nvSpPr>
          <p:spPr bwMode="auto">
            <a:xfrm>
              <a:off x="3600" y="1008"/>
              <a:ext cx="432" cy="249"/>
            </a:xfrm>
            <a:prstGeom prst="line">
              <a:avLst/>
            </a:prstGeom>
            <a:noFill/>
            <a:ln w="28575">
              <a:solidFill>
                <a:schemeClr val="bg2"/>
              </a:solidFill>
              <a:round/>
              <a:headEnd type="triangle" w="med" len="med"/>
              <a:tailEnd type="triangle" w="med" len="me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55332" name="Line 68"/>
            <p:cNvSpPr>
              <a:spLocks noChangeShapeType="1"/>
            </p:cNvSpPr>
            <p:nvPr/>
          </p:nvSpPr>
          <p:spPr bwMode="auto">
            <a:xfrm flipV="1">
              <a:off x="4214" y="1010"/>
              <a:ext cx="432" cy="249"/>
            </a:xfrm>
            <a:prstGeom prst="line">
              <a:avLst/>
            </a:prstGeom>
            <a:noFill/>
            <a:ln w="28575">
              <a:solidFill>
                <a:schemeClr val="bg2"/>
              </a:solidFill>
              <a:round/>
              <a:headEnd type="triangle" w="med" len="med"/>
              <a:tailEnd type="triangle" w="med" len="me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55333" name="Line 69"/>
            <p:cNvSpPr>
              <a:spLocks noChangeShapeType="1"/>
            </p:cNvSpPr>
            <p:nvPr/>
          </p:nvSpPr>
          <p:spPr bwMode="auto">
            <a:xfrm flipV="1">
              <a:off x="4124" y="1008"/>
              <a:ext cx="0" cy="248"/>
            </a:xfrm>
            <a:prstGeom prst="line">
              <a:avLst/>
            </a:prstGeom>
            <a:noFill/>
            <a:ln w="28575">
              <a:solidFill>
                <a:schemeClr val="bg2"/>
              </a:solidFill>
              <a:round/>
              <a:headEnd type="triangle" w="med" len="med"/>
              <a:tailEnd type="triangle" w="med" len="me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grpSp>
      <p:pic>
        <p:nvPicPr>
          <p:cNvPr id="55311" name="Picture 70" descr="App_Generic"/>
          <p:cNvPicPr>
            <a:picLocks noChangeAspect="1" noChangeArrowheads="1"/>
          </p:cNvPicPr>
          <p:nvPr/>
        </p:nvPicPr>
        <p:blipFill>
          <a:blip r:embed="rId7"/>
          <a:srcRect l="9583" t="56204" r="6880"/>
          <a:stretch>
            <a:fillRect/>
          </a:stretch>
        </p:blipFill>
        <p:spPr bwMode="auto">
          <a:xfrm>
            <a:off x="1141413" y="2667000"/>
            <a:ext cx="382587" cy="317500"/>
          </a:xfrm>
          <a:prstGeom prst="rect">
            <a:avLst/>
          </a:prstGeom>
          <a:noFill/>
          <a:ln w="9525">
            <a:noFill/>
            <a:miter lim="800000"/>
            <a:headEnd/>
            <a:tailEnd/>
          </a:ln>
        </p:spPr>
      </p:pic>
      <p:sp>
        <p:nvSpPr>
          <p:cNvPr id="55312" name="Rectangle 5"/>
          <p:cNvSpPr>
            <a:spLocks noChangeArrowheads="1"/>
          </p:cNvSpPr>
          <p:nvPr/>
        </p:nvSpPr>
        <p:spPr bwMode="gray">
          <a:xfrm>
            <a:off x="1635125" y="5713413"/>
            <a:ext cx="3165475" cy="404812"/>
          </a:xfrm>
          <a:prstGeom prst="rect">
            <a:avLst/>
          </a:prstGeom>
          <a:solidFill>
            <a:schemeClr val="tx2"/>
          </a:solidFill>
          <a:ln w="9525">
            <a:noFill/>
            <a:miter lim="800000"/>
            <a:headEnd/>
            <a:tailEnd/>
          </a:ln>
        </p:spPr>
        <p:txBody>
          <a:bodyPr wrap="none" anchor="ctr"/>
          <a:lstStyle/>
          <a:p>
            <a:pPr algn="r" rtl="0" fontAlgn="base">
              <a:spcBef>
                <a:spcPct val="0"/>
              </a:spcBef>
              <a:spcAft>
                <a:spcPct val="0"/>
              </a:spcAft>
              <a:buClr>
                <a:srgbClr val="58A618"/>
              </a:buClr>
              <a:buFont typeface="Wingdings 2" charset="2"/>
              <a:buNone/>
              <a:tabLst>
                <a:tab pos="284163" algn="l"/>
              </a:tabLst>
            </a:pPr>
            <a:r>
              <a:rPr lang="en-US" sz="1400" kern="1200" dirty="0">
                <a:solidFill>
                  <a:srgbClr val="FFFFFF"/>
                </a:solidFill>
                <a:latin typeface="Arial" charset="0"/>
                <a:cs typeface="+mn-cs"/>
              </a:rPr>
              <a:t>Integrated Data Protection  </a:t>
            </a:r>
          </a:p>
        </p:txBody>
      </p:sp>
      <p:sp>
        <p:nvSpPr>
          <p:cNvPr id="55313" name="Rectangle 9"/>
          <p:cNvSpPr>
            <a:spLocks noChangeArrowheads="1"/>
          </p:cNvSpPr>
          <p:nvPr/>
        </p:nvSpPr>
        <p:spPr bwMode="gray">
          <a:xfrm>
            <a:off x="1635125" y="5348288"/>
            <a:ext cx="3165475" cy="365125"/>
          </a:xfrm>
          <a:prstGeom prst="rect">
            <a:avLst/>
          </a:prstGeom>
          <a:solidFill>
            <a:schemeClr val="tx2"/>
          </a:solidFill>
          <a:ln w="9525">
            <a:noFill/>
            <a:miter lim="800000"/>
            <a:headEnd/>
            <a:tailEnd/>
          </a:ln>
        </p:spPr>
        <p:txBody>
          <a:bodyPr wrap="none" anchor="ctr"/>
          <a:lstStyle/>
          <a:p>
            <a:pPr algn="r" rtl="0" fontAlgn="base">
              <a:spcBef>
                <a:spcPct val="0"/>
              </a:spcBef>
              <a:spcAft>
                <a:spcPct val="0"/>
              </a:spcAft>
              <a:buClr>
                <a:srgbClr val="58A618"/>
              </a:buClr>
              <a:buFont typeface="Wingdings 2" charset="2"/>
              <a:buNone/>
              <a:tabLst>
                <a:tab pos="284163" algn="l"/>
              </a:tabLst>
            </a:pPr>
            <a:r>
              <a:rPr lang="en-US" sz="1600" kern="1200" dirty="0">
                <a:solidFill>
                  <a:srgbClr val="FFFFFF"/>
                </a:solidFill>
                <a:latin typeface="Arial" charset="0"/>
                <a:cs typeface="+mn-cs"/>
              </a:rPr>
              <a:t>C</a:t>
            </a:r>
            <a:r>
              <a:rPr lang="en-US" sz="1400" kern="1200" dirty="0">
                <a:solidFill>
                  <a:srgbClr val="FFFFFF"/>
                </a:solidFill>
                <a:latin typeface="Arial" charset="0"/>
                <a:cs typeface="+mn-cs"/>
              </a:rPr>
              <a:t>onsolidation &amp; Virtualization  </a:t>
            </a:r>
          </a:p>
        </p:txBody>
      </p:sp>
      <p:pic>
        <p:nvPicPr>
          <p:cNvPr id="55314" name="Picture 16" descr="snaplock_for_WORM"/>
          <p:cNvPicPr>
            <a:picLocks noChangeAspect="1" noChangeArrowheads="1"/>
          </p:cNvPicPr>
          <p:nvPr/>
        </p:nvPicPr>
        <p:blipFill>
          <a:blip r:embed="rId8">
            <a:lum bright="10000" contrast="30000"/>
            <a:grayscl/>
          </a:blip>
          <a:srcRect r="39677"/>
          <a:stretch>
            <a:fillRect/>
          </a:stretch>
        </p:blipFill>
        <p:spPr bwMode="auto">
          <a:xfrm>
            <a:off x="1739900" y="5808663"/>
            <a:ext cx="484188" cy="238125"/>
          </a:xfrm>
          <a:prstGeom prst="rect">
            <a:avLst/>
          </a:prstGeom>
          <a:noFill/>
          <a:ln w="9525">
            <a:noFill/>
            <a:miter lim="800000"/>
            <a:headEnd/>
            <a:tailEnd/>
          </a:ln>
        </p:spPr>
      </p:pic>
      <p:grpSp>
        <p:nvGrpSpPr>
          <p:cNvPr id="4" name="Group 17"/>
          <p:cNvGrpSpPr>
            <a:grpSpLocks/>
          </p:cNvGrpSpPr>
          <p:nvPr/>
        </p:nvGrpSpPr>
        <p:grpSpPr bwMode="auto">
          <a:xfrm>
            <a:off x="1755775" y="5416550"/>
            <a:ext cx="455613" cy="242888"/>
            <a:chOff x="2112" y="1966"/>
            <a:chExt cx="632" cy="288"/>
          </a:xfrm>
        </p:grpSpPr>
        <p:sp>
          <p:nvSpPr>
            <p:cNvPr id="55328" name="AutoShape 18"/>
            <p:cNvSpPr>
              <a:spLocks noChangeArrowheads="1"/>
            </p:cNvSpPr>
            <p:nvPr/>
          </p:nvSpPr>
          <p:spPr bwMode="auto">
            <a:xfrm>
              <a:off x="2112" y="1966"/>
              <a:ext cx="192" cy="288"/>
            </a:xfrm>
            <a:prstGeom prst="can">
              <a:avLst>
                <a:gd name="adj" fmla="val 26042"/>
              </a:avLst>
            </a:prstGeom>
            <a:solidFill>
              <a:srgbClr val="DEDEDE"/>
            </a:solidFill>
            <a:ln w="9525">
              <a:solidFill>
                <a:srgbClr val="2A2A2A"/>
              </a:solidFill>
              <a:round/>
              <a:headEnd/>
              <a:tailEnd/>
            </a:ln>
          </p:spPr>
          <p:txBody>
            <a:bodyPr wrap="none" anchor="ctr"/>
            <a:lstStyle/>
            <a:p>
              <a:pPr algn="ctr" rtl="0" fontAlgn="base">
                <a:spcBef>
                  <a:spcPct val="0"/>
                </a:spcBef>
                <a:spcAft>
                  <a:spcPct val="0"/>
                </a:spcAft>
                <a:buClr>
                  <a:srgbClr val="58A618"/>
                </a:buClr>
                <a:buFont typeface="Wingdings 2" charset="2"/>
                <a:buNone/>
              </a:pPr>
              <a:endParaRPr lang="en-US" kern="1200" dirty="0">
                <a:solidFill>
                  <a:srgbClr val="000000"/>
                </a:solidFill>
                <a:latin typeface="Arial" charset="0"/>
                <a:cs typeface="+mn-cs"/>
              </a:endParaRPr>
            </a:p>
          </p:txBody>
        </p:sp>
        <p:sp>
          <p:nvSpPr>
            <p:cNvPr id="55329" name="AutoShape 19"/>
            <p:cNvSpPr>
              <a:spLocks noChangeArrowheads="1"/>
            </p:cNvSpPr>
            <p:nvPr/>
          </p:nvSpPr>
          <p:spPr bwMode="auto">
            <a:xfrm>
              <a:off x="2332" y="1966"/>
              <a:ext cx="192" cy="288"/>
            </a:xfrm>
            <a:prstGeom prst="can">
              <a:avLst>
                <a:gd name="adj" fmla="val 26042"/>
              </a:avLst>
            </a:prstGeom>
            <a:solidFill>
              <a:schemeClr val="tx2"/>
            </a:solidFill>
            <a:ln w="9525">
              <a:solidFill>
                <a:srgbClr val="F3F3F3"/>
              </a:solidFill>
              <a:prstDash val="sysDot"/>
              <a:round/>
              <a:headEnd/>
              <a:tailEnd/>
            </a:ln>
          </p:spPr>
          <p:txBody>
            <a:bodyPr wrap="none" anchor="ctr"/>
            <a:lstStyle/>
            <a:p>
              <a:pPr algn="ctr" rtl="0" fontAlgn="base">
                <a:spcBef>
                  <a:spcPct val="0"/>
                </a:spcBef>
                <a:spcAft>
                  <a:spcPct val="0"/>
                </a:spcAft>
                <a:buClr>
                  <a:srgbClr val="58A618"/>
                </a:buClr>
                <a:buFont typeface="Wingdings 2" charset="2"/>
                <a:buNone/>
              </a:pPr>
              <a:endParaRPr lang="en-US" kern="1200" dirty="0">
                <a:solidFill>
                  <a:srgbClr val="000000"/>
                </a:solidFill>
                <a:latin typeface="Arial" charset="0"/>
                <a:cs typeface="+mn-cs"/>
              </a:endParaRPr>
            </a:p>
          </p:txBody>
        </p:sp>
        <p:sp>
          <p:nvSpPr>
            <p:cNvPr id="55330" name="AutoShape 20"/>
            <p:cNvSpPr>
              <a:spLocks noChangeArrowheads="1"/>
            </p:cNvSpPr>
            <p:nvPr/>
          </p:nvSpPr>
          <p:spPr bwMode="auto">
            <a:xfrm>
              <a:off x="2552" y="1966"/>
              <a:ext cx="192" cy="288"/>
            </a:xfrm>
            <a:prstGeom prst="can">
              <a:avLst>
                <a:gd name="adj" fmla="val 26042"/>
              </a:avLst>
            </a:prstGeom>
            <a:solidFill>
              <a:schemeClr val="tx2"/>
            </a:solidFill>
            <a:ln w="9525">
              <a:solidFill>
                <a:srgbClr val="F3F3F3"/>
              </a:solidFill>
              <a:prstDash val="sysDot"/>
              <a:round/>
              <a:headEnd/>
              <a:tailEnd/>
            </a:ln>
          </p:spPr>
          <p:txBody>
            <a:bodyPr wrap="none" anchor="ctr"/>
            <a:lstStyle/>
            <a:p>
              <a:pPr algn="ctr" rtl="0" fontAlgn="base">
                <a:spcBef>
                  <a:spcPct val="0"/>
                </a:spcBef>
                <a:spcAft>
                  <a:spcPct val="0"/>
                </a:spcAft>
                <a:buClr>
                  <a:srgbClr val="58A618"/>
                </a:buClr>
                <a:buFont typeface="Wingdings 2" charset="2"/>
                <a:buNone/>
              </a:pPr>
              <a:endParaRPr lang="en-US" kern="1200" dirty="0">
                <a:solidFill>
                  <a:srgbClr val="000000"/>
                </a:solidFill>
                <a:latin typeface="Arial" charset="0"/>
                <a:cs typeface="+mn-cs"/>
              </a:endParaRPr>
            </a:p>
          </p:txBody>
        </p:sp>
      </p:grpSp>
      <p:sp>
        <p:nvSpPr>
          <p:cNvPr id="55316" name="Line 79"/>
          <p:cNvSpPr>
            <a:spLocks noChangeShapeType="1"/>
          </p:cNvSpPr>
          <p:nvPr/>
        </p:nvSpPr>
        <p:spPr bwMode="white">
          <a:xfrm>
            <a:off x="1636713" y="5727700"/>
            <a:ext cx="3163887" cy="0"/>
          </a:xfrm>
          <a:prstGeom prst="line">
            <a:avLst/>
          </a:prstGeom>
          <a:noFill/>
          <a:ln w="28575">
            <a:solidFill>
              <a:schemeClr val="accent1"/>
            </a:solidFill>
            <a:prstDash val="sysDot"/>
            <a:round/>
            <a:headEnd/>
            <a:tailEnd/>
          </a:ln>
        </p:spPr>
        <p:txBody>
          <a:bodyP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sp>
        <p:nvSpPr>
          <p:cNvPr id="55317" name="Text Box 86"/>
          <p:cNvSpPr txBox="1">
            <a:spLocks noChangeArrowheads="1"/>
          </p:cNvSpPr>
          <p:nvPr/>
        </p:nvSpPr>
        <p:spPr bwMode="auto">
          <a:xfrm>
            <a:off x="228600" y="2079625"/>
            <a:ext cx="2862263" cy="396875"/>
          </a:xfrm>
          <a:prstGeom prst="rect">
            <a:avLst/>
          </a:prstGeom>
          <a:noFill/>
          <a:ln w="9525">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sz="2000" b="1" kern="1200" dirty="0">
                <a:solidFill>
                  <a:srgbClr val="000000"/>
                </a:solidFill>
                <a:latin typeface="Arial" charset="0"/>
                <a:cs typeface="+mn-cs"/>
              </a:rPr>
              <a:t>IT as a Service (ITaaS)</a:t>
            </a:r>
          </a:p>
        </p:txBody>
      </p:sp>
      <p:sp>
        <p:nvSpPr>
          <p:cNvPr id="55318" name="AutoShape 87"/>
          <p:cNvSpPr>
            <a:spLocks/>
          </p:cNvSpPr>
          <p:nvPr/>
        </p:nvSpPr>
        <p:spPr bwMode="auto">
          <a:xfrm rot="10800000">
            <a:off x="876300" y="3276600"/>
            <a:ext cx="112713" cy="2952750"/>
          </a:xfrm>
          <a:prstGeom prst="rightBrace">
            <a:avLst>
              <a:gd name="adj1" fmla="val 101271"/>
              <a:gd name="adj2" fmla="val 58384"/>
            </a:avLst>
          </a:prstGeom>
          <a:noFill/>
          <a:ln w="28575">
            <a:solidFill>
              <a:schemeClr val="bg2"/>
            </a:solidFill>
            <a:round/>
            <a:headEnd/>
            <a:tailEnd/>
          </a:ln>
        </p:spPr>
        <p:txBody>
          <a:bodyPr rot="10800000" wrap="none" anchor="ctr"/>
          <a:lstStyle/>
          <a:p>
            <a:pPr algn="ctr" rtl="0" fontAlgn="base">
              <a:spcBef>
                <a:spcPct val="0"/>
              </a:spcBef>
              <a:spcAft>
                <a:spcPct val="0"/>
              </a:spcAft>
              <a:buClr>
                <a:srgbClr val="58A618"/>
              </a:buClr>
              <a:buFont typeface="Wingdings 2" charset="2"/>
              <a:buNone/>
            </a:pPr>
            <a:endParaRPr lang="en-US" sz="2000" kern="1200" dirty="0">
              <a:solidFill>
                <a:srgbClr val="000000"/>
              </a:solidFill>
              <a:latin typeface="Arial" charset="0"/>
              <a:cs typeface="+mn-cs"/>
            </a:endParaRPr>
          </a:p>
        </p:txBody>
      </p:sp>
      <p:pic>
        <p:nvPicPr>
          <p:cNvPr id="55319" name="Picture 77" descr="Log"/>
          <p:cNvPicPr>
            <a:picLocks noChangeAspect="1" noChangeArrowheads="1"/>
          </p:cNvPicPr>
          <p:nvPr/>
        </p:nvPicPr>
        <p:blipFill>
          <a:blip r:embed="rId9"/>
          <a:srcRect/>
          <a:stretch>
            <a:fillRect/>
          </a:stretch>
        </p:blipFill>
        <p:spPr bwMode="auto">
          <a:xfrm>
            <a:off x="419100" y="4357688"/>
            <a:ext cx="233363" cy="325437"/>
          </a:xfrm>
          <a:prstGeom prst="rect">
            <a:avLst/>
          </a:prstGeom>
          <a:noFill/>
          <a:ln w="9525">
            <a:noFill/>
            <a:miter lim="800000"/>
            <a:headEnd/>
            <a:tailEnd/>
          </a:ln>
        </p:spPr>
      </p:pic>
      <p:sp>
        <p:nvSpPr>
          <p:cNvPr id="55320" name="Text Box 78"/>
          <p:cNvSpPr txBox="1">
            <a:spLocks noChangeArrowheads="1"/>
          </p:cNvSpPr>
          <p:nvPr/>
        </p:nvSpPr>
        <p:spPr bwMode="auto">
          <a:xfrm>
            <a:off x="230188" y="4683125"/>
            <a:ext cx="666750" cy="428625"/>
          </a:xfrm>
          <a:prstGeom prst="rect">
            <a:avLst/>
          </a:prstGeom>
          <a:noFill/>
          <a:ln w="9525">
            <a:noFill/>
            <a:miter lim="800000"/>
            <a:headEnd/>
            <a:tailEnd/>
          </a:ln>
        </p:spPr>
        <p:txBody>
          <a:bodyPr wrap="none">
            <a:spAutoFit/>
          </a:bodyPr>
          <a:lstStyle/>
          <a:p>
            <a:pPr algn="ctr" rtl="0" fontAlgn="base">
              <a:spcBef>
                <a:spcPct val="0"/>
              </a:spcBef>
              <a:spcAft>
                <a:spcPct val="0"/>
              </a:spcAft>
              <a:buClr>
                <a:srgbClr val="58A618"/>
              </a:buClr>
              <a:buFont typeface="Wingdings 2" charset="2"/>
              <a:buNone/>
            </a:pPr>
            <a:r>
              <a:rPr lang="en-US" sz="1100" kern="1200" dirty="0">
                <a:solidFill>
                  <a:srgbClr val="000000"/>
                </a:solidFill>
                <a:latin typeface="Arial" charset="0"/>
                <a:cs typeface="+mn-cs"/>
              </a:rPr>
              <a:t>Service</a:t>
            </a:r>
          </a:p>
          <a:p>
            <a:pPr algn="ctr" rtl="0" fontAlgn="base">
              <a:spcBef>
                <a:spcPct val="0"/>
              </a:spcBef>
              <a:spcAft>
                <a:spcPct val="0"/>
              </a:spcAft>
              <a:buClr>
                <a:srgbClr val="58A618"/>
              </a:buClr>
              <a:buFont typeface="Wingdings 2" charset="2"/>
              <a:buNone/>
            </a:pPr>
            <a:r>
              <a:rPr lang="en-US" sz="1100" kern="1200" dirty="0">
                <a:solidFill>
                  <a:srgbClr val="000000"/>
                </a:solidFill>
                <a:latin typeface="Arial" charset="0"/>
                <a:cs typeface="+mn-cs"/>
              </a:rPr>
              <a:t>Catalog</a:t>
            </a:r>
            <a:endParaRPr lang="en-US" sz="1200" kern="1200" dirty="0">
              <a:solidFill>
                <a:srgbClr val="000000"/>
              </a:solidFill>
              <a:latin typeface="Arial" charset="0"/>
              <a:cs typeface="+mn-cs"/>
            </a:endParaRPr>
          </a:p>
        </p:txBody>
      </p:sp>
      <p:pic>
        <p:nvPicPr>
          <p:cNvPr id="55321" name="Picture 40" descr="FAS3100"/>
          <p:cNvPicPr>
            <a:picLocks noChangeAspect="1" noChangeArrowheads="1"/>
          </p:cNvPicPr>
          <p:nvPr/>
        </p:nvPicPr>
        <p:blipFill>
          <a:blip r:embed="rId10"/>
          <a:srcRect/>
          <a:stretch>
            <a:fillRect/>
          </a:stretch>
        </p:blipFill>
        <p:spPr bwMode="auto">
          <a:xfrm>
            <a:off x="1179513" y="4953000"/>
            <a:ext cx="379412" cy="1168400"/>
          </a:xfrm>
          <a:prstGeom prst="rect">
            <a:avLst/>
          </a:prstGeom>
          <a:noFill/>
          <a:ln w="9525">
            <a:noFill/>
            <a:miter lim="800000"/>
            <a:headEnd/>
            <a:tailEnd/>
          </a:ln>
        </p:spPr>
      </p:pic>
      <p:pic>
        <p:nvPicPr>
          <p:cNvPr id="55322" name="Picture 37" descr="Technical2"/>
          <p:cNvPicPr>
            <a:picLocks noChangeAspect="1" noChangeArrowheads="1"/>
          </p:cNvPicPr>
          <p:nvPr/>
        </p:nvPicPr>
        <p:blipFill>
          <a:blip r:embed="rId11"/>
          <a:srcRect/>
          <a:stretch>
            <a:fillRect/>
          </a:stretch>
        </p:blipFill>
        <p:spPr bwMode="auto">
          <a:xfrm>
            <a:off x="4195763" y="1524000"/>
            <a:ext cx="188912" cy="457200"/>
          </a:xfrm>
          <a:prstGeom prst="rect">
            <a:avLst/>
          </a:prstGeom>
          <a:noFill/>
          <a:ln w="9525">
            <a:noFill/>
            <a:miter lim="800000"/>
            <a:headEnd/>
            <a:tailEnd/>
          </a:ln>
        </p:spPr>
      </p:pic>
      <p:pic>
        <p:nvPicPr>
          <p:cNvPr id="55323" name="Picture 38" descr="Strategic1"/>
          <p:cNvPicPr>
            <a:picLocks noChangeAspect="1" noChangeArrowheads="1"/>
          </p:cNvPicPr>
          <p:nvPr/>
        </p:nvPicPr>
        <p:blipFill>
          <a:blip r:embed="rId12"/>
          <a:srcRect/>
          <a:stretch>
            <a:fillRect/>
          </a:stretch>
        </p:blipFill>
        <p:spPr bwMode="auto">
          <a:xfrm>
            <a:off x="3048000" y="1525588"/>
            <a:ext cx="187325" cy="455612"/>
          </a:xfrm>
          <a:prstGeom prst="rect">
            <a:avLst/>
          </a:prstGeom>
          <a:noFill/>
          <a:ln w="9525">
            <a:noFill/>
            <a:miter lim="800000"/>
            <a:headEnd/>
            <a:tailEnd/>
          </a:ln>
        </p:spPr>
      </p:pic>
      <p:pic>
        <p:nvPicPr>
          <p:cNvPr id="55324" name="Picture 39" descr="Technical1"/>
          <p:cNvPicPr>
            <a:picLocks noChangeAspect="1" noChangeArrowheads="1"/>
          </p:cNvPicPr>
          <p:nvPr/>
        </p:nvPicPr>
        <p:blipFill>
          <a:blip r:embed="rId13"/>
          <a:srcRect/>
          <a:stretch>
            <a:fillRect/>
          </a:stretch>
        </p:blipFill>
        <p:spPr bwMode="auto">
          <a:xfrm>
            <a:off x="4835525" y="1524000"/>
            <a:ext cx="188913" cy="457200"/>
          </a:xfrm>
          <a:prstGeom prst="rect">
            <a:avLst/>
          </a:prstGeom>
          <a:noFill/>
          <a:ln w="9525">
            <a:noFill/>
            <a:miter lim="800000"/>
            <a:headEnd/>
            <a:tailEnd/>
          </a:ln>
        </p:spPr>
      </p:pic>
      <p:sp>
        <p:nvSpPr>
          <p:cNvPr id="55325" name="Rectangle 58"/>
          <p:cNvSpPr>
            <a:spLocks noChangeArrowheads="1"/>
          </p:cNvSpPr>
          <p:nvPr/>
        </p:nvSpPr>
        <p:spPr bwMode="auto">
          <a:xfrm rot="5400000">
            <a:off x="3124200" y="4191000"/>
            <a:ext cx="3657600" cy="457200"/>
          </a:xfrm>
          <a:prstGeom prst="rect">
            <a:avLst/>
          </a:prstGeom>
          <a:solidFill>
            <a:schemeClr val="bg2"/>
          </a:solidFill>
          <a:ln w="9525">
            <a:noFill/>
            <a:miter lim="800000"/>
            <a:headEnd/>
            <a:tailEnd/>
          </a:ln>
        </p:spPr>
        <p:txBody>
          <a:bodyPr wrap="none" anchor="ctr"/>
          <a:lstStyle/>
          <a:p>
            <a:pPr algn="ctr" rtl="0" fontAlgn="base">
              <a:spcBef>
                <a:spcPct val="0"/>
              </a:spcBef>
              <a:spcAft>
                <a:spcPct val="0"/>
              </a:spcAft>
              <a:buClr>
                <a:srgbClr val="58A618"/>
              </a:buClr>
              <a:buFont typeface="Wingdings 2" charset="2"/>
              <a:buNone/>
            </a:pPr>
            <a:r>
              <a:rPr lang="en-US" sz="2000" kern="1200" dirty="0">
                <a:solidFill>
                  <a:srgbClr val="000000"/>
                </a:solidFill>
                <a:latin typeface="Arial" charset="0"/>
                <a:cs typeface="+mn-cs"/>
              </a:rPr>
              <a:t>       </a:t>
            </a:r>
            <a:r>
              <a:rPr lang="en-US" sz="1600" kern="1200" dirty="0">
                <a:solidFill>
                  <a:srgbClr val="FFFFFF"/>
                </a:solidFill>
                <a:latin typeface="Arial" charset="0"/>
                <a:cs typeface="+mn-cs"/>
              </a:rPr>
              <a:t>Multiclient Service Management</a:t>
            </a:r>
          </a:p>
        </p:txBody>
      </p:sp>
      <p:pic>
        <p:nvPicPr>
          <p:cNvPr id="55326" name="Picture 57" descr="Manageability"/>
          <p:cNvPicPr>
            <a:picLocks noChangeAspect="1" noChangeArrowheads="1"/>
          </p:cNvPicPr>
          <p:nvPr/>
        </p:nvPicPr>
        <p:blipFill>
          <a:blip r:embed="rId14"/>
          <a:srcRect/>
          <a:stretch>
            <a:fillRect/>
          </a:stretch>
        </p:blipFill>
        <p:spPr bwMode="auto">
          <a:xfrm>
            <a:off x="4794250" y="2663825"/>
            <a:ext cx="315913" cy="457200"/>
          </a:xfrm>
          <a:prstGeom prst="rect">
            <a:avLst/>
          </a:prstGeom>
          <a:noFill/>
          <a:ln w="9525">
            <a:noFill/>
            <a:miter lim="800000"/>
            <a:headEnd/>
            <a:tailEnd/>
          </a:ln>
        </p:spPr>
      </p:pic>
      <p:sp>
        <p:nvSpPr>
          <p:cNvPr id="41" name="Rectangle 2"/>
          <p:cNvSpPr txBox="1">
            <a:spLocks noChangeArrowheads="1"/>
          </p:cNvSpPr>
          <p:nvPr/>
        </p:nvSpPr>
        <p:spPr bwMode="auto">
          <a:xfrm>
            <a:off x="990600" y="104775"/>
            <a:ext cx="8020050" cy="914400"/>
          </a:xfrm>
          <a:prstGeom prst="rect">
            <a:avLst/>
          </a:prstGeom>
          <a:noFill/>
          <a:ln w="9525">
            <a:noFill/>
            <a:miter lim="800000"/>
            <a:headEnd/>
            <a:tailEnd/>
          </a:ln>
        </p:spPr>
        <p:txBody>
          <a:bodyPr tIns="0" bIns="0" anchor="ctr"/>
          <a:lstStyle/>
          <a:p>
            <a:pPr algn="l" rtl="0" fontAlgn="base">
              <a:spcBef>
                <a:spcPct val="0"/>
              </a:spcBef>
              <a:spcAft>
                <a:spcPct val="0"/>
              </a:spcAft>
            </a:pPr>
            <a:r>
              <a:rPr lang="en-US" sz="3000" b="1" kern="1200" dirty="0">
                <a:solidFill>
                  <a:srgbClr val="000000"/>
                </a:solidFill>
                <a:latin typeface="Arial" charset="0"/>
                <a:cs typeface="+mn-cs"/>
              </a:rPr>
              <a:t>NetApp’s ITaaS Cloud Architecture:</a:t>
            </a:r>
            <a:br>
              <a:rPr lang="en-US" sz="3000" b="1" kern="1200" dirty="0">
                <a:solidFill>
                  <a:srgbClr val="000000"/>
                </a:solidFill>
                <a:latin typeface="Arial" charset="0"/>
                <a:cs typeface="+mn-cs"/>
              </a:rPr>
            </a:br>
            <a:r>
              <a:rPr lang="en-US" sz="2400" b="1" kern="1200" dirty="0">
                <a:solidFill>
                  <a:srgbClr val="000000"/>
                </a:solidFill>
                <a:latin typeface="Arial" charset="0"/>
                <a:cs typeface="+mn-cs"/>
              </a:rPr>
              <a:t>NetApp Dynamic Data Center Solution</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p:txBody>
          <a:bodyPr/>
          <a:lstStyle/>
          <a:p>
            <a:pPr algn="r" eaLnBrk="1" hangingPunct="1"/>
            <a:r>
              <a:rPr lang="en-US" dirty="0" smtClean="0">
                <a:ea typeface="ＭＳ Ｐゴシック" charset="-128"/>
              </a:rPr>
              <a:t>Questions?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946" name="Rectangle 2"/>
          <p:cNvSpPr>
            <a:spLocks noGrp="1" noChangeArrowheads="1"/>
          </p:cNvSpPr>
          <p:nvPr>
            <p:ph type="ctrTitle"/>
          </p:nvPr>
        </p:nvSpPr>
        <p:spPr>
          <a:xfrm>
            <a:off x="341313" y="1952625"/>
            <a:ext cx="8331200" cy="1636713"/>
          </a:xfrm>
        </p:spPr>
        <p:txBody>
          <a:bodyPr/>
          <a:lstStyle/>
          <a:p>
            <a:r>
              <a:rPr lang="en-US"/>
              <a:t>Computing as you want it, when you want it.</a:t>
            </a:r>
          </a:p>
        </p:txBody>
      </p:sp>
      <p:sp>
        <p:nvSpPr>
          <p:cNvPr id="850947" name="Text Box 3"/>
          <p:cNvSpPr txBox="1">
            <a:spLocks noChangeArrowheads="1"/>
          </p:cNvSpPr>
          <p:nvPr/>
        </p:nvSpPr>
        <p:spPr bwMode="auto">
          <a:xfrm>
            <a:off x="641350" y="4362450"/>
            <a:ext cx="5794375" cy="1219200"/>
          </a:xfrm>
          <a:prstGeom prst="rect">
            <a:avLst/>
          </a:prstGeom>
          <a:noFill/>
          <a:ln w="9525">
            <a:noFill/>
            <a:miter lim="800000"/>
            <a:headEnd/>
            <a:tailEnd/>
          </a:ln>
          <a:effectLst/>
        </p:spPr>
        <p:txBody>
          <a:bodyPr lIns="0" tIns="0" rIns="0" bIns="0" anchor="b">
            <a:spAutoFit/>
          </a:bodyPr>
          <a:lstStyle/>
          <a:p>
            <a:pPr algn="l" rtl="0" fontAlgn="base">
              <a:spcBef>
                <a:spcPct val="0"/>
              </a:spcBef>
              <a:spcAft>
                <a:spcPct val="0"/>
              </a:spcAft>
            </a:pPr>
            <a:r>
              <a:rPr lang="en-US" sz="2000" b="1" kern="1200">
                <a:solidFill>
                  <a:srgbClr val="000000"/>
                </a:solidFill>
                <a:latin typeface="Arial" charset="0"/>
                <a:ea typeface="+mn-ea"/>
                <a:cs typeface="+mn-cs"/>
              </a:rPr>
              <a:t>Stephen R. Kovac</a:t>
            </a:r>
          </a:p>
          <a:p>
            <a:pPr algn="l" rtl="0" fontAlgn="base">
              <a:spcBef>
                <a:spcPct val="0"/>
              </a:spcBef>
              <a:spcAft>
                <a:spcPct val="0"/>
              </a:spcAft>
            </a:pPr>
            <a:r>
              <a:rPr lang="en-US" sz="2000" b="1" kern="1200">
                <a:solidFill>
                  <a:srgbClr val="000000"/>
                </a:solidFill>
                <a:latin typeface="Arial" charset="0"/>
                <a:ea typeface="+mn-ea"/>
                <a:cs typeface="+mn-cs"/>
              </a:rPr>
              <a:t>Vice President Global Services</a:t>
            </a:r>
          </a:p>
          <a:p>
            <a:pPr algn="l" rtl="0" fontAlgn="base">
              <a:spcBef>
                <a:spcPct val="0"/>
              </a:spcBef>
              <a:spcAft>
                <a:spcPct val="0"/>
              </a:spcAft>
            </a:pPr>
            <a:r>
              <a:rPr lang="en-US" sz="2000" b="1" kern="1200">
                <a:solidFill>
                  <a:srgbClr val="000000"/>
                </a:solidFill>
                <a:latin typeface="Arial" charset="0"/>
                <a:ea typeface="+mn-ea"/>
                <a:cs typeface="+mn-cs"/>
              </a:rPr>
              <a:t>Security and IT Services</a:t>
            </a:r>
          </a:p>
          <a:p>
            <a:pPr algn="l" rtl="0" fontAlgn="base">
              <a:spcBef>
                <a:spcPct val="0"/>
              </a:spcBef>
              <a:spcAft>
                <a:spcPct val="0"/>
              </a:spcAft>
            </a:pPr>
            <a:r>
              <a:rPr lang="en-US" sz="2000" b="1" kern="1200">
                <a:solidFill>
                  <a:srgbClr val="000000"/>
                </a:solidFill>
                <a:latin typeface="Arial" charset="0"/>
                <a:ea typeface="+mn-ea"/>
                <a:cs typeface="+mn-cs"/>
              </a:rPr>
              <a:t>Federal / Government / Education Markets</a:t>
            </a: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p:cNvSpPr>
            <a:spLocks noGrp="1" noChangeArrowheads="1"/>
          </p:cNvSpPr>
          <p:nvPr>
            <p:ph type="title"/>
          </p:nvPr>
        </p:nvSpPr>
        <p:spPr>
          <a:xfrm>
            <a:off x="482600" y="90488"/>
            <a:ext cx="8421688" cy="876300"/>
          </a:xfrm>
        </p:spPr>
        <p:txBody>
          <a:bodyPr/>
          <a:lstStyle/>
          <a:p>
            <a:r>
              <a:rPr lang="en-US"/>
              <a:t>Computing and Communications</a:t>
            </a:r>
            <a:br>
              <a:rPr lang="en-US"/>
            </a:br>
            <a:r>
              <a:rPr lang="en-US"/>
              <a:t>Past, Present and Future</a:t>
            </a:r>
            <a:endParaRPr lang="en-GB"/>
          </a:p>
        </p:txBody>
      </p:sp>
      <p:sp>
        <p:nvSpPr>
          <p:cNvPr id="818179" name="Rectangle 3"/>
          <p:cNvSpPr>
            <a:spLocks noGrp="1" noChangeArrowheads="1"/>
          </p:cNvSpPr>
          <p:nvPr>
            <p:ph type="body" idx="1"/>
          </p:nvPr>
        </p:nvSpPr>
        <p:spPr>
          <a:xfrm>
            <a:off x="381000" y="1868488"/>
            <a:ext cx="8288338" cy="4694237"/>
          </a:xfrm>
        </p:spPr>
        <p:txBody>
          <a:bodyPr/>
          <a:lstStyle/>
          <a:p>
            <a:pPr>
              <a:spcBef>
                <a:spcPct val="15000"/>
              </a:spcBef>
            </a:pPr>
            <a:r>
              <a:rPr lang="en-US" sz="1500"/>
              <a:t>Sixties - Seventies</a:t>
            </a:r>
          </a:p>
          <a:p>
            <a:pPr lvl="1">
              <a:spcBef>
                <a:spcPct val="15000"/>
              </a:spcBef>
            </a:pPr>
            <a:r>
              <a:rPr lang="en-US" sz="1300"/>
              <a:t>Mainframe computing</a:t>
            </a:r>
          </a:p>
          <a:p>
            <a:pPr lvl="1">
              <a:spcBef>
                <a:spcPct val="15000"/>
              </a:spcBef>
            </a:pPr>
            <a:r>
              <a:rPr lang="en-US" sz="1300"/>
              <a:t>Closed networks, phone, fax</a:t>
            </a:r>
          </a:p>
          <a:p>
            <a:pPr lvl="1">
              <a:spcBef>
                <a:spcPct val="15000"/>
              </a:spcBef>
            </a:pPr>
            <a:r>
              <a:rPr lang="en-US" sz="1300"/>
              <a:t>Physical security</a:t>
            </a:r>
          </a:p>
          <a:p>
            <a:pPr>
              <a:spcBef>
                <a:spcPct val="15000"/>
              </a:spcBef>
            </a:pPr>
            <a:r>
              <a:rPr lang="en-US" sz="1500"/>
              <a:t>Eighties – Early Nineties</a:t>
            </a:r>
          </a:p>
          <a:p>
            <a:pPr lvl="1">
              <a:spcBef>
                <a:spcPct val="15000"/>
              </a:spcBef>
            </a:pPr>
            <a:r>
              <a:rPr lang="en-US" sz="1300"/>
              <a:t>Client / Server computing</a:t>
            </a:r>
          </a:p>
          <a:p>
            <a:pPr lvl="1">
              <a:spcBef>
                <a:spcPct val="15000"/>
              </a:spcBef>
            </a:pPr>
            <a:r>
              <a:rPr lang="en-US" sz="1300"/>
              <a:t>Leased lines, Frame Relay, ATM</a:t>
            </a:r>
          </a:p>
          <a:p>
            <a:pPr lvl="1">
              <a:spcBef>
                <a:spcPct val="15000"/>
              </a:spcBef>
            </a:pPr>
            <a:r>
              <a:rPr lang="en-US" sz="1300"/>
              <a:t>Anti-virus</a:t>
            </a:r>
          </a:p>
          <a:p>
            <a:pPr>
              <a:spcBef>
                <a:spcPct val="15000"/>
              </a:spcBef>
            </a:pPr>
            <a:r>
              <a:rPr lang="en-US" sz="1500"/>
              <a:t>Nineties – Early 21</a:t>
            </a:r>
            <a:r>
              <a:rPr lang="en-US" sz="1500" baseline="30000"/>
              <a:t>st</a:t>
            </a:r>
            <a:r>
              <a:rPr lang="en-US" sz="1500"/>
              <a:t> Century</a:t>
            </a:r>
          </a:p>
          <a:p>
            <a:pPr lvl="1">
              <a:spcBef>
                <a:spcPct val="15000"/>
              </a:spcBef>
            </a:pPr>
            <a:r>
              <a:rPr lang="en-US" sz="1300"/>
              <a:t>Web-based computing (browser is the client)</a:t>
            </a:r>
          </a:p>
          <a:p>
            <a:pPr lvl="1">
              <a:spcBef>
                <a:spcPct val="15000"/>
              </a:spcBef>
            </a:pPr>
            <a:r>
              <a:rPr lang="en-US" sz="1300"/>
              <a:t>Internet, Private IP networks</a:t>
            </a:r>
          </a:p>
          <a:p>
            <a:pPr lvl="1">
              <a:spcBef>
                <a:spcPct val="15000"/>
              </a:spcBef>
            </a:pPr>
            <a:r>
              <a:rPr lang="en-US" sz="1300"/>
              <a:t>Firewalls, VPN, Intrusion Detection, Anti-spam  </a:t>
            </a:r>
          </a:p>
          <a:p>
            <a:pPr>
              <a:spcBef>
                <a:spcPct val="15000"/>
              </a:spcBef>
            </a:pPr>
            <a:r>
              <a:rPr lang="en-US" sz="1500"/>
              <a:t>Present and Near Future</a:t>
            </a:r>
          </a:p>
          <a:p>
            <a:pPr lvl="1">
              <a:spcBef>
                <a:spcPct val="15000"/>
              </a:spcBef>
            </a:pPr>
            <a:r>
              <a:rPr lang="en-US" sz="1300"/>
              <a:t>Cloud computing</a:t>
            </a:r>
          </a:p>
          <a:p>
            <a:pPr lvl="1">
              <a:spcBef>
                <a:spcPct val="15000"/>
              </a:spcBef>
            </a:pPr>
            <a:r>
              <a:rPr lang="en-US" sz="1300"/>
              <a:t>IP everywhere</a:t>
            </a:r>
          </a:p>
          <a:p>
            <a:pPr lvl="1">
              <a:spcBef>
                <a:spcPct val="15000"/>
              </a:spcBef>
            </a:pPr>
            <a:r>
              <a:rPr lang="en-US" sz="1300"/>
              <a:t>Security embedded in everything</a:t>
            </a:r>
            <a:endParaRPr lang="en-GB" sz="1300"/>
          </a:p>
        </p:txBody>
      </p:sp>
      <p:pic>
        <p:nvPicPr>
          <p:cNvPr id="818180" name="Picture 4"/>
          <p:cNvPicPr>
            <a:picLocks noChangeAspect="1" noChangeArrowheads="1"/>
          </p:cNvPicPr>
          <p:nvPr/>
        </p:nvPicPr>
        <p:blipFill>
          <a:blip r:embed="rId3"/>
          <a:srcRect/>
          <a:stretch>
            <a:fillRect/>
          </a:stretch>
        </p:blipFill>
        <p:spPr bwMode="auto">
          <a:xfrm>
            <a:off x="6251575" y="3163888"/>
            <a:ext cx="2741613" cy="2673350"/>
          </a:xfrm>
          <a:prstGeom prst="rect">
            <a:avLst/>
          </a:prstGeom>
          <a:noFill/>
          <a:ln w="9525">
            <a:noFill/>
            <a:miter lim="800000"/>
            <a:headEnd/>
            <a:tailEnd/>
          </a:ln>
          <a:effectLst/>
        </p:spPr>
      </p:pic>
      <p:pic>
        <p:nvPicPr>
          <p:cNvPr id="818181" name="Picture 5"/>
          <p:cNvPicPr>
            <a:picLocks noChangeAspect="1" noChangeArrowheads="1"/>
          </p:cNvPicPr>
          <p:nvPr/>
        </p:nvPicPr>
        <p:blipFill>
          <a:blip r:embed="rId4"/>
          <a:srcRect/>
          <a:stretch>
            <a:fillRect/>
          </a:stretch>
        </p:blipFill>
        <p:spPr bwMode="auto">
          <a:xfrm>
            <a:off x="6251575" y="1516063"/>
            <a:ext cx="2741613" cy="1758950"/>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ChangeArrowheads="1"/>
          </p:cNvSpPr>
          <p:nvPr/>
        </p:nvSpPr>
        <p:spPr bwMode="auto">
          <a:xfrm>
            <a:off x="6934200" y="6096000"/>
            <a:ext cx="2209800" cy="762000"/>
          </a:xfrm>
          <a:prstGeom prst="rect">
            <a:avLst/>
          </a:prstGeom>
          <a:solidFill>
            <a:schemeClr val="bg1"/>
          </a:solidFill>
          <a:ln w="9525">
            <a:noFill/>
            <a:miter lim="800000"/>
            <a:headEnd/>
            <a:tailEnd/>
          </a:ln>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pic>
        <p:nvPicPr>
          <p:cNvPr id="840707" name="Picture 3"/>
          <p:cNvPicPr>
            <a:picLocks noChangeAspect="1" noChangeArrowheads="1"/>
          </p:cNvPicPr>
          <p:nvPr/>
        </p:nvPicPr>
        <p:blipFill>
          <a:blip r:embed="rId3"/>
          <a:srcRect/>
          <a:stretch>
            <a:fillRect/>
          </a:stretch>
        </p:blipFill>
        <p:spPr bwMode="auto">
          <a:xfrm>
            <a:off x="609600" y="3281363"/>
            <a:ext cx="8275638" cy="3576637"/>
          </a:xfrm>
          <a:prstGeom prst="rect">
            <a:avLst/>
          </a:prstGeom>
          <a:noFill/>
          <a:ln w="9525">
            <a:noFill/>
            <a:miter lim="800000"/>
            <a:headEnd/>
            <a:tailEnd/>
          </a:ln>
          <a:effectLst/>
        </p:spPr>
      </p:pic>
      <p:sp>
        <p:nvSpPr>
          <p:cNvPr id="840708" name="Rectangle 4"/>
          <p:cNvSpPr>
            <a:spLocks noGrp="1" noChangeArrowheads="1"/>
          </p:cNvSpPr>
          <p:nvPr>
            <p:ph type="title"/>
          </p:nvPr>
        </p:nvSpPr>
        <p:spPr/>
        <p:txBody>
          <a:bodyPr/>
          <a:lstStyle/>
          <a:p>
            <a:r>
              <a:rPr lang="en-US"/>
              <a:t>A New Business Model</a:t>
            </a:r>
          </a:p>
        </p:txBody>
      </p:sp>
      <p:sp>
        <p:nvSpPr>
          <p:cNvPr id="840709" name="Text Box 4"/>
          <p:cNvSpPr txBox="1">
            <a:spLocks noChangeArrowheads="1"/>
          </p:cNvSpPr>
          <p:nvPr/>
        </p:nvSpPr>
        <p:spPr bwMode="auto">
          <a:xfrm>
            <a:off x="393700" y="2305050"/>
            <a:ext cx="3833813" cy="2312988"/>
          </a:xfrm>
          <a:prstGeom prst="rect">
            <a:avLst/>
          </a:prstGeom>
          <a:noFill/>
          <a:ln w="9525" algn="ctr">
            <a:noFill/>
            <a:miter lim="800000"/>
            <a:headEnd/>
            <a:tailEnd/>
          </a:ln>
        </p:spPr>
        <p:txBody>
          <a:bodyPr lIns="91349" tIns="45675" rIns="91349" bIns="45675">
            <a:spAutoFit/>
          </a:bodyPr>
          <a:lstStyle/>
          <a:p>
            <a:pPr marL="115888" indent="-115888" algn="l" rtl="0" fontAlgn="base">
              <a:lnSpc>
                <a:spcPct val="95000"/>
              </a:lnSpc>
              <a:spcBef>
                <a:spcPct val="0"/>
              </a:spcBef>
              <a:spcAft>
                <a:spcPct val="50000"/>
              </a:spcAft>
              <a:buFontTx/>
              <a:buChar char="•"/>
            </a:pPr>
            <a:r>
              <a:rPr lang="en-US" sz="1600" b="1" kern="1200">
                <a:solidFill>
                  <a:srgbClr val="000000"/>
                </a:solidFill>
                <a:latin typeface="Arial" charset="0"/>
                <a:ea typeface="+mn-ea"/>
                <a:cs typeface="+mn-cs"/>
              </a:rPr>
              <a:t>Customers, employees, partners </a:t>
            </a:r>
            <a:br>
              <a:rPr lang="en-US" sz="1600" b="1" kern="1200">
                <a:solidFill>
                  <a:srgbClr val="000000"/>
                </a:solidFill>
                <a:latin typeface="Arial" charset="0"/>
                <a:ea typeface="+mn-ea"/>
                <a:cs typeface="+mn-cs"/>
              </a:rPr>
            </a:br>
            <a:r>
              <a:rPr lang="en-US" sz="1600" b="1" kern="1200">
                <a:solidFill>
                  <a:srgbClr val="000000"/>
                </a:solidFill>
                <a:latin typeface="Arial" charset="0"/>
                <a:ea typeface="+mn-ea"/>
                <a:cs typeface="+mn-cs"/>
              </a:rPr>
              <a:t>and suppliers are everywhere</a:t>
            </a:r>
          </a:p>
          <a:p>
            <a:pPr marL="115888" indent="-115888" algn="l" rtl="0" fontAlgn="base">
              <a:lnSpc>
                <a:spcPct val="95000"/>
              </a:lnSpc>
              <a:spcBef>
                <a:spcPct val="0"/>
              </a:spcBef>
              <a:spcAft>
                <a:spcPct val="50000"/>
              </a:spcAft>
              <a:buFontTx/>
              <a:buChar char="•"/>
            </a:pPr>
            <a:r>
              <a:rPr lang="en-US" sz="1600" b="1" kern="1200">
                <a:solidFill>
                  <a:srgbClr val="000000"/>
                </a:solidFill>
                <a:latin typeface="Arial" charset="0"/>
                <a:ea typeface="+mn-ea"/>
                <a:cs typeface="+mn-cs"/>
              </a:rPr>
              <a:t>More complex security, IT and </a:t>
            </a:r>
            <a:br>
              <a:rPr lang="en-US" sz="1600" b="1" kern="1200">
                <a:solidFill>
                  <a:srgbClr val="000000"/>
                </a:solidFill>
                <a:latin typeface="Arial" charset="0"/>
                <a:ea typeface="+mn-ea"/>
                <a:cs typeface="+mn-cs"/>
              </a:rPr>
            </a:br>
            <a:r>
              <a:rPr lang="en-US" sz="1600" b="1" kern="1200">
                <a:solidFill>
                  <a:srgbClr val="000000"/>
                </a:solidFill>
                <a:latin typeface="Arial" charset="0"/>
                <a:ea typeface="+mn-ea"/>
                <a:cs typeface="+mn-cs"/>
              </a:rPr>
              <a:t>network challenges</a:t>
            </a:r>
          </a:p>
          <a:p>
            <a:pPr marL="115888" indent="-115888" algn="l" rtl="0" fontAlgn="base">
              <a:lnSpc>
                <a:spcPct val="95000"/>
              </a:lnSpc>
              <a:spcBef>
                <a:spcPct val="0"/>
              </a:spcBef>
              <a:spcAft>
                <a:spcPct val="50000"/>
              </a:spcAft>
              <a:buFontTx/>
              <a:buChar char="•"/>
            </a:pPr>
            <a:r>
              <a:rPr lang="en-US" sz="1600" b="1" kern="1200">
                <a:solidFill>
                  <a:srgbClr val="000000"/>
                </a:solidFill>
                <a:latin typeface="Arial" charset="0"/>
                <a:ea typeface="+mn-ea"/>
                <a:cs typeface="+mn-cs"/>
              </a:rPr>
              <a:t>Business is data, and data </a:t>
            </a:r>
            <a:br>
              <a:rPr lang="en-US" sz="1600" b="1" kern="1200">
                <a:solidFill>
                  <a:srgbClr val="000000"/>
                </a:solidFill>
                <a:latin typeface="Arial" charset="0"/>
                <a:ea typeface="+mn-ea"/>
                <a:cs typeface="+mn-cs"/>
              </a:rPr>
            </a:br>
            <a:r>
              <a:rPr lang="en-US" sz="1600" b="1" kern="1200">
                <a:solidFill>
                  <a:srgbClr val="000000"/>
                </a:solidFill>
                <a:latin typeface="Arial" charset="0"/>
                <a:ea typeface="+mn-ea"/>
                <a:cs typeface="+mn-cs"/>
              </a:rPr>
              <a:t>is everywhere </a:t>
            </a:r>
          </a:p>
          <a:p>
            <a:pPr marL="115888" indent="-115888" algn="l" rtl="0" fontAlgn="base">
              <a:lnSpc>
                <a:spcPct val="95000"/>
              </a:lnSpc>
              <a:spcBef>
                <a:spcPct val="0"/>
              </a:spcBef>
              <a:spcAft>
                <a:spcPct val="50000"/>
              </a:spcAft>
              <a:buFontTx/>
              <a:buChar char="•"/>
            </a:pPr>
            <a:r>
              <a:rPr lang="en-US" sz="1600" b="1" kern="1200">
                <a:solidFill>
                  <a:srgbClr val="000000"/>
                </a:solidFill>
                <a:latin typeface="Arial" charset="0"/>
                <a:ea typeface="+mn-ea"/>
                <a:cs typeface="+mn-cs"/>
              </a:rPr>
              <a:t>Legacy infrastructure no longer </a:t>
            </a:r>
            <a:br>
              <a:rPr lang="en-US" sz="1600" b="1" kern="1200">
                <a:solidFill>
                  <a:srgbClr val="000000"/>
                </a:solidFill>
                <a:latin typeface="Arial" charset="0"/>
                <a:ea typeface="+mn-ea"/>
                <a:cs typeface="+mn-cs"/>
              </a:rPr>
            </a:br>
            <a:r>
              <a:rPr lang="en-US" sz="1600" b="1" kern="1200">
                <a:solidFill>
                  <a:srgbClr val="000000"/>
                </a:solidFill>
                <a:latin typeface="Arial" charset="0"/>
                <a:ea typeface="+mn-ea"/>
                <a:cs typeface="+mn-cs"/>
              </a:rPr>
              <a:t>meets the needs of business</a:t>
            </a:r>
          </a:p>
        </p:txBody>
      </p:sp>
      <p:sp>
        <p:nvSpPr>
          <p:cNvPr id="840710" name="Text Box 4"/>
          <p:cNvSpPr txBox="1">
            <a:spLocks noChangeArrowheads="1"/>
          </p:cNvSpPr>
          <p:nvPr/>
        </p:nvSpPr>
        <p:spPr bwMode="auto">
          <a:xfrm>
            <a:off x="5019675" y="2305050"/>
            <a:ext cx="3975100" cy="1971675"/>
          </a:xfrm>
          <a:prstGeom prst="rect">
            <a:avLst/>
          </a:prstGeom>
          <a:noFill/>
          <a:ln w="9525" algn="ctr">
            <a:noFill/>
            <a:miter lim="800000"/>
            <a:headEnd/>
            <a:tailEnd/>
          </a:ln>
        </p:spPr>
        <p:txBody>
          <a:bodyPr lIns="91349" tIns="45675" rIns="91349" bIns="45675">
            <a:spAutoFit/>
          </a:bodyPr>
          <a:lstStyle/>
          <a:p>
            <a:pPr marL="115888" indent="-115888" algn="l" rtl="0" fontAlgn="base">
              <a:lnSpc>
                <a:spcPct val="95000"/>
              </a:lnSpc>
              <a:spcBef>
                <a:spcPct val="0"/>
              </a:spcBef>
              <a:spcAft>
                <a:spcPct val="50000"/>
              </a:spcAft>
              <a:buFontTx/>
              <a:buChar char="•"/>
            </a:pPr>
            <a:r>
              <a:rPr lang="en-US" sz="1600" b="1" kern="1200">
                <a:solidFill>
                  <a:srgbClr val="000000"/>
                </a:solidFill>
                <a:latin typeface="Arial" charset="0"/>
                <a:ea typeface="+mn-ea"/>
                <a:cs typeface="+mn-cs"/>
              </a:rPr>
              <a:t>Limited resources, expertise &amp; capital</a:t>
            </a:r>
          </a:p>
          <a:p>
            <a:pPr marL="115888" indent="-115888" algn="l" rtl="0" fontAlgn="base">
              <a:lnSpc>
                <a:spcPct val="95000"/>
              </a:lnSpc>
              <a:spcBef>
                <a:spcPct val="0"/>
              </a:spcBef>
              <a:spcAft>
                <a:spcPct val="50000"/>
              </a:spcAft>
              <a:buFontTx/>
              <a:buChar char="•"/>
            </a:pPr>
            <a:r>
              <a:rPr lang="en-US" sz="1600" b="1" kern="1200">
                <a:solidFill>
                  <a:srgbClr val="000000"/>
                </a:solidFill>
                <a:latin typeface="Arial" charset="0"/>
                <a:ea typeface="+mn-ea"/>
                <a:cs typeface="+mn-cs"/>
              </a:rPr>
              <a:t>Multiple compliance needs &amp; drivers</a:t>
            </a:r>
          </a:p>
          <a:p>
            <a:pPr marL="115888" indent="-115888" algn="l" rtl="0" fontAlgn="base">
              <a:lnSpc>
                <a:spcPct val="95000"/>
              </a:lnSpc>
              <a:spcBef>
                <a:spcPct val="0"/>
              </a:spcBef>
              <a:spcAft>
                <a:spcPct val="50000"/>
              </a:spcAft>
              <a:buFontTx/>
              <a:buChar char="•"/>
            </a:pPr>
            <a:r>
              <a:rPr lang="en-US" sz="1600" b="1" kern="1200">
                <a:solidFill>
                  <a:srgbClr val="000000"/>
                </a:solidFill>
                <a:latin typeface="Arial" charset="0"/>
                <a:ea typeface="+mn-ea"/>
                <a:cs typeface="+mn-cs"/>
              </a:rPr>
              <a:t>Increasing speed to market</a:t>
            </a:r>
          </a:p>
          <a:p>
            <a:pPr marL="115888" indent="-115888" algn="l" rtl="0" fontAlgn="base">
              <a:lnSpc>
                <a:spcPct val="95000"/>
              </a:lnSpc>
              <a:spcBef>
                <a:spcPct val="0"/>
              </a:spcBef>
              <a:spcAft>
                <a:spcPct val="50000"/>
              </a:spcAft>
              <a:buFontTx/>
              <a:buChar char="•"/>
            </a:pPr>
            <a:r>
              <a:rPr lang="en-US" sz="1600" b="1" kern="1200">
                <a:solidFill>
                  <a:srgbClr val="000000"/>
                </a:solidFill>
                <a:latin typeface="Arial" charset="0"/>
                <a:ea typeface="+mn-ea"/>
                <a:cs typeface="+mn-cs"/>
              </a:rPr>
              <a:t>Growing environmental pressures </a:t>
            </a:r>
            <a:br>
              <a:rPr lang="en-US" sz="1600" b="1" kern="1200">
                <a:solidFill>
                  <a:srgbClr val="000000"/>
                </a:solidFill>
                <a:latin typeface="Arial" charset="0"/>
                <a:ea typeface="+mn-ea"/>
                <a:cs typeface="+mn-cs"/>
              </a:rPr>
            </a:br>
            <a:r>
              <a:rPr lang="en-US" sz="1600" b="1" kern="1200">
                <a:solidFill>
                  <a:srgbClr val="000000"/>
                </a:solidFill>
                <a:latin typeface="Arial" charset="0"/>
                <a:ea typeface="+mn-ea"/>
                <a:cs typeface="+mn-cs"/>
              </a:rPr>
              <a:t>and expectations</a:t>
            </a:r>
          </a:p>
          <a:p>
            <a:pPr marL="115888" indent="-115888" algn="l" rtl="0" fontAlgn="base">
              <a:lnSpc>
                <a:spcPct val="95000"/>
              </a:lnSpc>
              <a:spcBef>
                <a:spcPct val="0"/>
              </a:spcBef>
              <a:spcAft>
                <a:spcPct val="50000"/>
              </a:spcAft>
              <a:buFontTx/>
              <a:buChar char="•"/>
            </a:pPr>
            <a:r>
              <a:rPr lang="en-US" sz="1600" b="1" kern="1200">
                <a:solidFill>
                  <a:srgbClr val="000000"/>
                </a:solidFill>
                <a:latin typeface="Arial" charset="0"/>
                <a:ea typeface="+mn-ea"/>
                <a:cs typeface="+mn-cs"/>
              </a:rPr>
              <a:t>Expectations of 24x7 global service</a:t>
            </a:r>
          </a:p>
        </p:txBody>
      </p:sp>
      <p:sp>
        <p:nvSpPr>
          <p:cNvPr id="840711" name="Rectangle 7"/>
          <p:cNvSpPr>
            <a:spLocks noChangeArrowheads="1"/>
          </p:cNvSpPr>
          <p:nvPr/>
        </p:nvSpPr>
        <p:spPr bwMode="auto">
          <a:xfrm>
            <a:off x="496888" y="1524000"/>
            <a:ext cx="8389937" cy="685800"/>
          </a:xfrm>
          <a:prstGeom prst="rect">
            <a:avLst/>
          </a:prstGeom>
          <a:solidFill>
            <a:schemeClr val="accent2"/>
          </a:solidFill>
          <a:ln w="9525">
            <a:noFill/>
            <a:miter lim="800000"/>
            <a:headEnd/>
            <a:tailEnd/>
          </a:ln>
          <a:effectLst/>
        </p:spPr>
        <p:txBody>
          <a:bodyPr wrap="none" anchor="ctr"/>
          <a:lstStyle/>
          <a:p>
            <a:pPr algn="ctr" rtl="0" fontAlgn="base">
              <a:lnSpc>
                <a:spcPct val="95000"/>
              </a:lnSpc>
              <a:spcBef>
                <a:spcPct val="0"/>
              </a:spcBef>
              <a:spcAft>
                <a:spcPct val="0"/>
              </a:spcAft>
            </a:pPr>
            <a:r>
              <a:rPr lang="en-US" sz="1700" b="1" kern="1200">
                <a:solidFill>
                  <a:srgbClr val="FFFFFF"/>
                </a:solidFill>
                <a:effectLst>
                  <a:outerShdw blurRad="38100" dist="38100" dir="2700000" algn="tl">
                    <a:srgbClr val="000000"/>
                  </a:outerShdw>
                </a:effectLst>
                <a:latin typeface="Arial" charset="0"/>
                <a:ea typeface="+mn-ea"/>
                <a:cs typeface="+mn-cs"/>
              </a:rPr>
              <a:t>Enterprises around the world are transforming their business to operate within </a:t>
            </a:r>
            <a:br>
              <a:rPr lang="en-US" sz="1700" b="1" kern="1200">
                <a:solidFill>
                  <a:srgbClr val="FFFFFF"/>
                </a:solidFill>
                <a:effectLst>
                  <a:outerShdw blurRad="38100" dist="38100" dir="2700000" algn="tl">
                    <a:srgbClr val="000000"/>
                  </a:outerShdw>
                </a:effectLst>
                <a:latin typeface="Arial" charset="0"/>
                <a:ea typeface="+mn-ea"/>
                <a:cs typeface="+mn-cs"/>
              </a:rPr>
            </a:br>
            <a:r>
              <a:rPr lang="en-US" sz="1700" b="1" kern="1200">
                <a:solidFill>
                  <a:srgbClr val="FFFFFF"/>
                </a:solidFill>
                <a:effectLst>
                  <a:outerShdw blurRad="38100" dist="38100" dir="2700000" algn="tl">
                    <a:srgbClr val="000000"/>
                  </a:outerShdw>
                </a:effectLst>
                <a:latin typeface="Arial" charset="0"/>
                <a:ea typeface="+mn-ea"/>
                <a:cs typeface="+mn-cs"/>
              </a:rPr>
              <a:t>a new business model – a model we refer to as the Extended Enterprise</a:t>
            </a:r>
            <a:endParaRPr lang="en-US" sz="1700" kern="1200">
              <a:solidFill>
                <a:srgbClr val="000000"/>
              </a:solidFill>
              <a:effectLst>
                <a:outerShdw blurRad="38100" dist="38100" dir="2700000" algn="tl">
                  <a:srgbClr val="FFFFFF"/>
                </a:outerShdw>
              </a:effectLst>
              <a:latin typeface="Arial" charset="0"/>
              <a:ea typeface="+mn-ea"/>
              <a:cs typeface="+mn-cs"/>
            </a:endParaRP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254" name="Picture 30"/>
          <p:cNvPicPr>
            <a:picLocks noChangeAspect="1" noChangeArrowheads="1"/>
          </p:cNvPicPr>
          <p:nvPr/>
        </p:nvPicPr>
        <p:blipFill>
          <a:blip r:embed="rId3"/>
          <a:srcRect/>
          <a:stretch>
            <a:fillRect/>
          </a:stretch>
        </p:blipFill>
        <p:spPr bwMode="auto">
          <a:xfrm>
            <a:off x="4281488" y="4673600"/>
            <a:ext cx="1108075" cy="639763"/>
          </a:xfrm>
          <a:prstGeom prst="rect">
            <a:avLst/>
          </a:prstGeom>
          <a:noFill/>
          <a:ln w="9525">
            <a:noFill/>
            <a:miter lim="800000"/>
            <a:headEnd/>
            <a:tailEnd/>
          </a:ln>
          <a:effectLst/>
        </p:spPr>
      </p:pic>
      <p:pic>
        <p:nvPicPr>
          <p:cNvPr id="820226" name="Picture 2"/>
          <p:cNvPicPr>
            <a:picLocks noChangeAspect="1" noChangeArrowheads="1"/>
          </p:cNvPicPr>
          <p:nvPr/>
        </p:nvPicPr>
        <p:blipFill>
          <a:blip r:embed="rId4"/>
          <a:srcRect/>
          <a:stretch>
            <a:fillRect/>
          </a:stretch>
        </p:blipFill>
        <p:spPr bwMode="auto">
          <a:xfrm>
            <a:off x="7874000" y="4392613"/>
            <a:ext cx="1084263" cy="330200"/>
          </a:xfrm>
          <a:prstGeom prst="rect">
            <a:avLst/>
          </a:prstGeom>
          <a:noFill/>
          <a:ln w="9525">
            <a:noFill/>
            <a:miter lim="800000"/>
            <a:headEnd/>
            <a:tailEnd/>
          </a:ln>
          <a:effectLst/>
        </p:spPr>
      </p:pic>
      <p:pic>
        <p:nvPicPr>
          <p:cNvPr id="820227" name="Picture 3"/>
          <p:cNvPicPr>
            <a:picLocks noChangeAspect="1" noChangeArrowheads="1"/>
          </p:cNvPicPr>
          <p:nvPr/>
        </p:nvPicPr>
        <p:blipFill>
          <a:blip r:embed="rId5"/>
          <a:srcRect/>
          <a:stretch>
            <a:fillRect/>
          </a:stretch>
        </p:blipFill>
        <p:spPr bwMode="auto">
          <a:xfrm>
            <a:off x="7161213" y="1874838"/>
            <a:ext cx="862012" cy="646112"/>
          </a:xfrm>
          <a:prstGeom prst="rect">
            <a:avLst/>
          </a:prstGeom>
          <a:noFill/>
          <a:ln w="9525">
            <a:noFill/>
            <a:miter lim="800000"/>
            <a:headEnd/>
            <a:tailEnd/>
          </a:ln>
          <a:effectLst/>
        </p:spPr>
      </p:pic>
      <p:pic>
        <p:nvPicPr>
          <p:cNvPr id="820228" name="Picture 4" descr="cisco-logo"/>
          <p:cNvPicPr>
            <a:picLocks noChangeAspect="1" noChangeArrowheads="1"/>
          </p:cNvPicPr>
          <p:nvPr/>
        </p:nvPicPr>
        <p:blipFill>
          <a:blip r:embed="rId6"/>
          <a:srcRect/>
          <a:stretch>
            <a:fillRect/>
          </a:stretch>
        </p:blipFill>
        <p:spPr bwMode="auto">
          <a:xfrm>
            <a:off x="5170488" y="1957388"/>
            <a:ext cx="730250" cy="531812"/>
          </a:xfrm>
          <a:prstGeom prst="rect">
            <a:avLst/>
          </a:prstGeom>
          <a:noFill/>
        </p:spPr>
      </p:pic>
      <p:sp>
        <p:nvSpPr>
          <p:cNvPr id="820229" name="Rectangle 5"/>
          <p:cNvSpPr>
            <a:spLocks noChangeArrowheads="1"/>
          </p:cNvSpPr>
          <p:nvPr/>
        </p:nvSpPr>
        <p:spPr bwMode="auto">
          <a:xfrm>
            <a:off x="147638" y="2811463"/>
            <a:ext cx="8870950" cy="3208337"/>
          </a:xfrm>
          <a:prstGeom prst="rect">
            <a:avLst/>
          </a:prstGeom>
          <a:noFill/>
          <a:ln w="9525">
            <a:solidFill>
              <a:srgbClr val="CBCBCB"/>
            </a:solidFill>
            <a:miter lim="800000"/>
            <a:headEnd/>
            <a:tailEnd/>
          </a:ln>
          <a:effectLst>
            <a:prstShdw prst="shdw17" dist="17961" dir="2700000">
              <a:srgbClr val="CBCBCB">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graphicFrame>
        <p:nvGraphicFramePr>
          <p:cNvPr id="820230" name="Group 6"/>
          <p:cNvGraphicFramePr>
            <a:graphicFrameLocks noGrp="1"/>
          </p:cNvGraphicFramePr>
          <p:nvPr>
            <p:ph idx="1"/>
          </p:nvPr>
        </p:nvGraphicFramePr>
        <p:xfrm>
          <a:off x="171450" y="1919288"/>
          <a:ext cx="3995738" cy="4097338"/>
        </p:xfrm>
        <a:graphic>
          <a:graphicData uri="http://schemas.openxmlformats.org/drawingml/2006/table">
            <a:tbl>
              <a:tblPr/>
              <a:tblGrid>
                <a:gridCol w="3995738"/>
              </a:tblGrid>
              <a:tr h="876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latin typeface="Arial" charset="0"/>
                          <a:ea typeface="ＭＳ Ｐゴシック" pitchFamily="34" charset="-128"/>
                        </a:rPr>
                        <a:t>Extended Enterprise Value Chain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Business Processes</a:t>
                      </a:r>
                      <a:endParaRPr kumimoji="0" lang="en-US" altLang="ja-JP" sz="18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E7EFF6"/>
                      </a:solidFill>
                      <a:prstDash val="solid"/>
                      <a:round/>
                      <a:headEnd type="none" w="med" len="med"/>
                      <a:tailEnd type="none" w="med" len="med"/>
                    </a:lnB>
                    <a:lnTlToBr>
                      <a:noFill/>
                    </a:lnTlToBr>
                    <a:lnBlToTr>
                      <a:noFill/>
                    </a:lnBlToTr>
                    <a:solidFill>
                      <a:srgbClr val="4D4D4D"/>
                    </a:solid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Business Applications </a:t>
                      </a:r>
                      <a:endParaRPr kumimoji="0" lang="en-US" altLang="ja-JP" sz="18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E7EFF6"/>
                      </a:solidFill>
                      <a:prstDash val="solid"/>
                      <a:round/>
                      <a:headEnd type="none" w="med" len="med"/>
                      <a:tailEnd type="none" w="med" len="med"/>
                    </a:lnT>
                    <a:lnB w="12700" cap="flat" cmpd="sng" algn="ctr">
                      <a:solidFill>
                        <a:srgbClr val="E7EFF6"/>
                      </a:solidFill>
                      <a:prstDash val="solid"/>
                      <a:round/>
                      <a:headEnd type="none" w="med" len="med"/>
                      <a:tailEnd type="none" w="med" len="med"/>
                    </a:lnB>
                    <a:lnTlToBr>
                      <a:noFill/>
                    </a:lnTlToBr>
                    <a:lnBlToTr>
                      <a:noFill/>
                    </a:lnBlToTr>
                    <a:solidFill>
                      <a:srgbClr val="4D4D4D"/>
                    </a:solidFill>
                  </a:tcPr>
                </a:tc>
              </a:tr>
              <a:tr h="642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IT Infrastructure</a:t>
                      </a:r>
                      <a:endParaRPr kumimoji="0" lang="en-US" altLang="ja-JP" sz="18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E7EFF6"/>
                      </a:solidFill>
                      <a:prstDash val="solid"/>
                      <a:round/>
                      <a:headEnd type="none" w="med" len="med"/>
                      <a:tailEnd type="none" w="med" len="med"/>
                    </a:lnT>
                    <a:lnB w="12700" cap="flat" cmpd="sng" algn="ctr">
                      <a:solidFill>
                        <a:srgbClr val="E7EFF6"/>
                      </a:solidFill>
                      <a:prstDash val="solid"/>
                      <a:round/>
                      <a:headEnd type="none" w="med" len="med"/>
                      <a:tailEnd type="none" w="med" len="med"/>
                    </a:lnB>
                    <a:lnTlToBr>
                      <a:noFill/>
                    </a:lnTlToBr>
                    <a:lnBlToTr>
                      <a:noFill/>
                    </a:lnBlToTr>
                    <a:solidFill>
                      <a:srgbClr val="4D4D4D"/>
                    </a:solid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Communications</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E7EFF6"/>
                      </a:solidFill>
                      <a:prstDash val="solid"/>
                      <a:round/>
                      <a:headEnd type="none" w="med" len="med"/>
                      <a:tailEnd type="none" w="med" len="med"/>
                    </a:lnT>
                    <a:lnB w="12700" cap="flat" cmpd="sng" algn="ctr">
                      <a:solidFill>
                        <a:srgbClr val="E7EFF6"/>
                      </a:solidFill>
                      <a:prstDash val="solid"/>
                      <a:round/>
                      <a:headEnd type="none" w="med" len="med"/>
                      <a:tailEnd type="none" w="med" len="med"/>
                    </a:lnB>
                    <a:lnTlToBr>
                      <a:noFill/>
                    </a:lnTlToBr>
                    <a:lnBlToTr>
                      <a:noFill/>
                    </a:lnBlToTr>
                    <a:solidFill>
                      <a:srgbClr val="4D4D4D"/>
                    </a:solid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Network</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E7EFF6"/>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r>
            </a:tbl>
          </a:graphicData>
        </a:graphic>
      </p:graphicFrame>
      <p:sp>
        <p:nvSpPr>
          <p:cNvPr id="820246" name="Rectangle 22"/>
          <p:cNvSpPr>
            <a:spLocks noGrp="1" noChangeArrowheads="1"/>
          </p:cNvSpPr>
          <p:nvPr>
            <p:ph type="title"/>
          </p:nvPr>
        </p:nvSpPr>
        <p:spPr>
          <a:xfrm>
            <a:off x="495300" y="90488"/>
            <a:ext cx="8421688" cy="876300"/>
          </a:xfrm>
        </p:spPr>
        <p:txBody>
          <a:bodyPr/>
          <a:lstStyle/>
          <a:p>
            <a:r>
              <a:rPr lang="en-US"/>
              <a:t>Computing and Communications</a:t>
            </a:r>
            <a:r>
              <a:rPr lang="en-US" altLang="ja-JP">
                <a:ea typeface="ＭＳ Ｐゴシック" pitchFamily="34" charset="-128"/>
              </a:rPr>
              <a:t> </a:t>
            </a:r>
            <a:br>
              <a:rPr lang="en-US" altLang="ja-JP">
                <a:ea typeface="ＭＳ Ｐゴシック" pitchFamily="34" charset="-128"/>
              </a:rPr>
            </a:br>
            <a:r>
              <a:rPr lang="en-US" altLang="ja-JP">
                <a:ea typeface="ＭＳ Ｐゴシック" pitchFamily="34" charset="-128"/>
              </a:rPr>
              <a:t>Today’s Market Place</a:t>
            </a:r>
            <a:endParaRPr lang="en-GB">
              <a:ea typeface="ＭＳ Ｐゴシック" pitchFamily="34" charset="-128"/>
            </a:endParaRPr>
          </a:p>
        </p:txBody>
      </p:sp>
      <p:sp>
        <p:nvSpPr>
          <p:cNvPr id="820247" name="Rectangle 23"/>
          <p:cNvSpPr>
            <a:spLocks noChangeArrowheads="1"/>
          </p:cNvSpPr>
          <p:nvPr/>
        </p:nvSpPr>
        <p:spPr bwMode="auto">
          <a:xfrm rot="5400000">
            <a:off x="2327275" y="4181475"/>
            <a:ext cx="3194050" cy="457200"/>
          </a:xfrm>
          <a:prstGeom prst="rect">
            <a:avLst/>
          </a:prstGeom>
          <a:solidFill>
            <a:schemeClr val="bg2"/>
          </a:solidFill>
          <a:ln w="9525">
            <a:noFill/>
            <a:miter lim="800000"/>
            <a:headEnd/>
            <a:tailEnd/>
          </a:ln>
          <a:effectLst/>
        </p:spPr>
        <p:txBody>
          <a:bodyPr>
            <a:spAutoFit/>
          </a:bodyPr>
          <a:lstStyle/>
          <a:p>
            <a:pPr algn="ctr" rtl="0" fontAlgn="base">
              <a:spcBef>
                <a:spcPct val="20000"/>
              </a:spcBef>
              <a:spcAft>
                <a:spcPct val="0"/>
              </a:spcAft>
            </a:pPr>
            <a:r>
              <a:rPr lang="en-US" altLang="ja-JP" sz="2400" b="1" kern="1200">
                <a:solidFill>
                  <a:srgbClr val="FFFFFF"/>
                </a:solidFill>
                <a:effectLst>
                  <a:outerShdw blurRad="38100" dist="38100" dir="2700000" algn="tl">
                    <a:srgbClr val="000000"/>
                  </a:outerShdw>
                </a:effectLst>
                <a:latin typeface="Arial" charset="0"/>
                <a:ea typeface="ＭＳ Ｐゴシック" pitchFamily="34" charset="-128"/>
                <a:cs typeface="+mn-cs"/>
              </a:rPr>
              <a:t>Security</a:t>
            </a:r>
          </a:p>
        </p:txBody>
      </p:sp>
      <p:pic>
        <p:nvPicPr>
          <p:cNvPr id="820248" name="Picture 24"/>
          <p:cNvPicPr>
            <a:picLocks noChangeAspect="1" noChangeArrowheads="1"/>
          </p:cNvPicPr>
          <p:nvPr/>
        </p:nvPicPr>
        <p:blipFill>
          <a:blip r:embed="rId7"/>
          <a:srcRect/>
          <a:stretch>
            <a:fillRect/>
          </a:stretch>
        </p:blipFill>
        <p:spPr bwMode="auto">
          <a:xfrm>
            <a:off x="8005763" y="3046413"/>
            <a:ext cx="785812" cy="295275"/>
          </a:xfrm>
          <a:prstGeom prst="rect">
            <a:avLst/>
          </a:prstGeom>
          <a:noFill/>
          <a:ln w="9525">
            <a:solidFill>
              <a:schemeClr val="tx1"/>
            </a:solidFill>
            <a:miter lim="800000"/>
            <a:headEnd/>
            <a:tailEnd/>
          </a:ln>
          <a:effectLst/>
        </p:spPr>
      </p:pic>
      <p:pic>
        <p:nvPicPr>
          <p:cNvPr id="820249" name="Picture 25"/>
          <p:cNvPicPr>
            <a:picLocks noChangeAspect="1" noChangeArrowheads="1"/>
          </p:cNvPicPr>
          <p:nvPr/>
        </p:nvPicPr>
        <p:blipFill>
          <a:blip r:embed="rId8"/>
          <a:srcRect/>
          <a:stretch>
            <a:fillRect/>
          </a:stretch>
        </p:blipFill>
        <p:spPr bwMode="auto">
          <a:xfrm>
            <a:off x="4459288" y="3181350"/>
            <a:ext cx="990600" cy="315913"/>
          </a:xfrm>
          <a:prstGeom prst="rect">
            <a:avLst/>
          </a:prstGeom>
          <a:solidFill>
            <a:schemeClr val="tx1"/>
          </a:solidFill>
          <a:ln w="9525">
            <a:solidFill>
              <a:schemeClr val="tx1"/>
            </a:solidFill>
            <a:miter lim="800000"/>
            <a:headEnd/>
            <a:tailEnd/>
          </a:ln>
        </p:spPr>
      </p:pic>
      <p:sp>
        <p:nvSpPr>
          <p:cNvPr id="820250" name="AutoShape 26"/>
          <p:cNvSpPr>
            <a:spLocks noChangeArrowheads="1"/>
          </p:cNvSpPr>
          <p:nvPr/>
        </p:nvSpPr>
        <p:spPr bwMode="auto">
          <a:xfrm rot="10800000">
            <a:off x="4198938" y="1911350"/>
            <a:ext cx="4808537" cy="88741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noFill/>
          <a:ln w="9525">
            <a:solidFill>
              <a:srgbClr val="CBCBCB"/>
            </a:solidFill>
            <a:miter lim="800000"/>
            <a:headEnd/>
            <a:tailEnd/>
          </a:ln>
          <a:effectLst>
            <a:prstShdw prst="shdw17" dist="17961" dir="2700000">
              <a:srgbClr val="CBCBCB">
                <a:gamma/>
                <a:shade val="60000"/>
                <a:invGamma/>
              </a:srgbClr>
            </a:prstShdw>
          </a:effectLst>
        </p:spPr>
        <p:txBody>
          <a:bodyPr wrap="none" anchor="ctr"/>
          <a:lstStyle/>
          <a:p>
            <a:pPr algn="ctr" rtl="0" fontAlgn="base">
              <a:spcBef>
                <a:spcPct val="0"/>
              </a:spcBef>
              <a:spcAft>
                <a:spcPct val="0"/>
              </a:spcAft>
            </a:pPr>
            <a:endParaRPr lang="en-GB" kern="1200">
              <a:solidFill>
                <a:srgbClr val="000000"/>
              </a:solidFill>
              <a:latin typeface="Arial" charset="0"/>
              <a:ea typeface="+mn-ea"/>
              <a:cs typeface="+mn-cs"/>
            </a:endParaRPr>
          </a:p>
        </p:txBody>
      </p:sp>
      <p:sp>
        <p:nvSpPr>
          <p:cNvPr id="820251" name="Text Box 27"/>
          <p:cNvSpPr txBox="1">
            <a:spLocks noChangeArrowheads="1"/>
          </p:cNvSpPr>
          <p:nvPr/>
        </p:nvSpPr>
        <p:spPr bwMode="auto">
          <a:xfrm>
            <a:off x="4845050" y="2490788"/>
            <a:ext cx="3511550" cy="36671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lgn="l" rtl="0" fontAlgn="base">
              <a:spcBef>
                <a:spcPct val="0"/>
              </a:spcBef>
              <a:spcAft>
                <a:spcPct val="0"/>
              </a:spcAft>
            </a:pPr>
            <a:r>
              <a:rPr lang="en-US" b="1" i="1" kern="1200">
                <a:solidFill>
                  <a:srgbClr val="4D4D4D"/>
                </a:solidFill>
                <a:latin typeface="Arial" charset="0"/>
                <a:ea typeface="+mn-ea"/>
                <a:cs typeface="+mn-cs"/>
              </a:rPr>
              <a:t>Enabling Hardware &amp; Software</a:t>
            </a:r>
            <a:endParaRPr lang="en-GB" b="1" i="1" kern="1200">
              <a:solidFill>
                <a:srgbClr val="4D4D4D"/>
              </a:solidFill>
              <a:latin typeface="Arial" charset="0"/>
              <a:ea typeface="+mn-ea"/>
              <a:cs typeface="+mn-cs"/>
            </a:endParaRPr>
          </a:p>
        </p:txBody>
      </p:sp>
      <p:pic>
        <p:nvPicPr>
          <p:cNvPr id="820252" name="Picture 28"/>
          <p:cNvPicPr>
            <a:picLocks noChangeAspect="1" noChangeArrowheads="1"/>
          </p:cNvPicPr>
          <p:nvPr/>
        </p:nvPicPr>
        <p:blipFill>
          <a:blip r:embed="rId9"/>
          <a:srcRect/>
          <a:stretch>
            <a:fillRect/>
          </a:stretch>
        </p:blipFill>
        <p:spPr bwMode="auto">
          <a:xfrm>
            <a:off x="6078538" y="1987550"/>
            <a:ext cx="966787" cy="407988"/>
          </a:xfrm>
          <a:prstGeom prst="rect">
            <a:avLst/>
          </a:prstGeom>
          <a:noFill/>
          <a:ln w="9525">
            <a:noFill/>
            <a:miter lim="800000"/>
            <a:headEnd/>
            <a:tailEnd/>
          </a:ln>
          <a:effectLst/>
        </p:spPr>
      </p:pic>
      <p:pic>
        <p:nvPicPr>
          <p:cNvPr id="820253" name="Picture 29"/>
          <p:cNvPicPr>
            <a:picLocks noChangeAspect="1" noChangeArrowheads="1"/>
          </p:cNvPicPr>
          <p:nvPr/>
        </p:nvPicPr>
        <p:blipFill>
          <a:blip r:embed="rId10"/>
          <a:srcRect/>
          <a:stretch>
            <a:fillRect/>
          </a:stretch>
        </p:blipFill>
        <p:spPr bwMode="auto">
          <a:xfrm>
            <a:off x="5056188" y="2859088"/>
            <a:ext cx="2946400" cy="3268662"/>
          </a:xfrm>
          <a:prstGeom prst="rect">
            <a:avLst/>
          </a:prstGeom>
          <a:noFill/>
          <a:ln w="9525">
            <a:noFill/>
            <a:miter lim="800000"/>
            <a:headEnd/>
            <a:tailEnd/>
          </a:ln>
          <a:effectLst/>
        </p:spPr>
      </p:pic>
      <p:pic>
        <p:nvPicPr>
          <p:cNvPr id="820255" name="Picture 31"/>
          <p:cNvPicPr>
            <a:picLocks noChangeAspect="1" noChangeArrowheads="1"/>
          </p:cNvPicPr>
          <p:nvPr/>
        </p:nvPicPr>
        <p:blipFill>
          <a:blip r:embed="rId11"/>
          <a:srcRect/>
          <a:stretch>
            <a:fillRect/>
          </a:stretch>
        </p:blipFill>
        <p:spPr bwMode="auto">
          <a:xfrm>
            <a:off x="7981950" y="5356225"/>
            <a:ext cx="755650" cy="358775"/>
          </a:xfrm>
          <a:prstGeom prst="rect">
            <a:avLst/>
          </a:prstGeom>
          <a:noFill/>
          <a:ln w="9525">
            <a:noFill/>
            <a:miter lim="800000"/>
            <a:headEnd/>
            <a:tailEnd/>
          </a:ln>
          <a:effectLst/>
        </p:spPr>
      </p:pic>
      <p:pic>
        <p:nvPicPr>
          <p:cNvPr id="820256" name="Picture 32" descr="CI_PROJECTS:Verizon:Verizon_25385_House_Style:04_Production_Dev:04_Stationery_Production:PowerPoint:art:VZB_PowerPoint.png"/>
          <p:cNvPicPr>
            <a:picLocks noChangeAspect="1" noChangeArrowheads="1"/>
          </p:cNvPicPr>
          <p:nvPr/>
        </p:nvPicPr>
        <p:blipFill>
          <a:blip r:embed="rId12" r:link="rId13"/>
          <a:srcRect/>
          <a:stretch>
            <a:fillRect/>
          </a:stretch>
        </p:blipFill>
        <p:spPr bwMode="auto">
          <a:xfrm>
            <a:off x="4354513" y="5241925"/>
            <a:ext cx="1574800" cy="554038"/>
          </a:xfrm>
          <a:prstGeom prst="rect">
            <a:avLst/>
          </a:prstGeom>
          <a:noFill/>
        </p:spPr>
      </p:pic>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ChangeArrowheads="1"/>
          </p:cNvSpPr>
          <p:nvPr/>
        </p:nvSpPr>
        <p:spPr bwMode="auto">
          <a:xfrm>
            <a:off x="147638" y="3808413"/>
            <a:ext cx="8870950" cy="2211387"/>
          </a:xfrm>
          <a:prstGeom prst="rect">
            <a:avLst/>
          </a:prstGeom>
          <a:solidFill>
            <a:srgbClr val="E6E6E6"/>
          </a:solidFill>
          <a:ln w="9525">
            <a:noFill/>
            <a:miter lim="800000"/>
            <a:headEnd/>
            <a:tailEnd/>
          </a:ln>
          <a:effectLst>
            <a:prstShdw prst="shdw17" dist="17961" dir="2700000">
              <a:srgbClr val="E6E6E6">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grpSp>
        <p:nvGrpSpPr>
          <p:cNvPr id="2" name="Group 3"/>
          <p:cNvGrpSpPr>
            <a:grpSpLocks/>
          </p:cNvGrpSpPr>
          <p:nvPr/>
        </p:nvGrpSpPr>
        <p:grpSpPr bwMode="auto">
          <a:xfrm>
            <a:off x="147638" y="3794125"/>
            <a:ext cx="9009062" cy="2225675"/>
            <a:chOff x="93" y="2390"/>
            <a:chExt cx="5675" cy="1402"/>
          </a:xfrm>
        </p:grpSpPr>
        <p:grpSp>
          <p:nvGrpSpPr>
            <p:cNvPr id="3" name="Group 4"/>
            <p:cNvGrpSpPr>
              <a:grpSpLocks/>
            </p:cNvGrpSpPr>
            <p:nvPr/>
          </p:nvGrpSpPr>
          <p:grpSpPr bwMode="auto">
            <a:xfrm>
              <a:off x="2578" y="2570"/>
              <a:ext cx="3190" cy="990"/>
              <a:chOff x="2024" y="2304"/>
              <a:chExt cx="3190" cy="990"/>
            </a:xfrm>
          </p:grpSpPr>
          <p:sp>
            <p:nvSpPr>
              <p:cNvPr id="822277" name="Rectangle 5"/>
              <p:cNvSpPr>
                <a:spLocks noChangeArrowheads="1"/>
              </p:cNvSpPr>
              <p:nvPr/>
            </p:nvSpPr>
            <p:spPr bwMode="auto">
              <a:xfrm>
                <a:off x="2024" y="2916"/>
                <a:ext cx="3190" cy="378"/>
              </a:xfrm>
              <a:prstGeom prst="rect">
                <a:avLst/>
              </a:prstGeom>
              <a:noFill/>
              <a:ln w="9525">
                <a:noFill/>
                <a:miter lim="800000"/>
                <a:headEnd/>
                <a:tailEnd/>
              </a:ln>
              <a:effectLst/>
            </p:spPr>
            <p:txBody>
              <a:bodyPr lIns="0" tIns="0" rIns="0" bIns="0"/>
              <a:lstStyle/>
              <a:p>
                <a:pPr algn="ctr" rtl="0" eaLnBrk="0" fontAlgn="base" hangingPunct="0">
                  <a:lnSpc>
                    <a:spcPct val="90000"/>
                  </a:lnSpc>
                  <a:spcBef>
                    <a:spcPct val="0"/>
                  </a:spcBef>
                  <a:spcAft>
                    <a:spcPct val="0"/>
                  </a:spcAft>
                </a:pPr>
                <a:r>
                  <a:rPr lang="en-US" altLang="ja-JP" b="1" kern="1200">
                    <a:solidFill>
                      <a:srgbClr val="000000"/>
                    </a:solidFill>
                    <a:latin typeface="Arial" charset="0"/>
                    <a:ea typeface="ＭＳ Ｐゴシック" pitchFamily="34" charset="-128"/>
                    <a:cs typeface="+mn-cs"/>
                  </a:rPr>
                  <a:t>Verizon Business is a leading global </a:t>
                </a:r>
                <a:br>
                  <a:rPr lang="en-US" altLang="ja-JP" b="1" kern="1200">
                    <a:solidFill>
                      <a:srgbClr val="000000"/>
                    </a:solidFill>
                    <a:latin typeface="Arial" charset="0"/>
                    <a:ea typeface="ＭＳ Ｐゴシック" pitchFamily="34" charset="-128"/>
                    <a:cs typeface="+mn-cs"/>
                  </a:rPr>
                </a:br>
                <a:r>
                  <a:rPr lang="en-US" altLang="ja-JP" b="1" kern="1200">
                    <a:solidFill>
                      <a:srgbClr val="000000"/>
                    </a:solidFill>
                    <a:latin typeface="Arial" charset="0"/>
                    <a:ea typeface="ＭＳ Ｐゴシック" pitchFamily="34" charset="-128"/>
                    <a:cs typeface="+mn-cs"/>
                  </a:rPr>
                  <a:t>communications, IT and security solutions partner to businesses and government.</a:t>
                </a:r>
                <a:endParaRPr lang="en-US" altLang="ja-JP" kern="1200">
                  <a:solidFill>
                    <a:srgbClr val="000000"/>
                  </a:solidFill>
                  <a:latin typeface="Arial" charset="0"/>
                  <a:ea typeface="ＭＳ Ｐゴシック" pitchFamily="34" charset="-128"/>
                  <a:cs typeface="+mn-cs"/>
                </a:endParaRPr>
              </a:p>
            </p:txBody>
          </p:sp>
          <p:pic>
            <p:nvPicPr>
              <p:cNvPr id="822278" name="Picture 6" descr="vz_pri_g_p"/>
              <p:cNvPicPr>
                <a:picLocks noChangeAspect="1" noChangeArrowheads="1"/>
              </p:cNvPicPr>
              <p:nvPr/>
            </p:nvPicPr>
            <p:blipFill>
              <a:blip r:embed="rId3">
                <a:lum contrast="12000"/>
              </a:blip>
              <a:srcRect/>
              <a:stretch>
                <a:fillRect/>
              </a:stretch>
            </p:blipFill>
            <p:spPr bwMode="auto">
              <a:xfrm>
                <a:off x="3121" y="2304"/>
                <a:ext cx="985" cy="548"/>
              </a:xfrm>
              <a:prstGeom prst="rect">
                <a:avLst/>
              </a:prstGeom>
              <a:noFill/>
            </p:spPr>
          </p:pic>
        </p:grpSp>
        <p:sp>
          <p:nvSpPr>
            <p:cNvPr id="822279" name="Rectangle 7"/>
            <p:cNvSpPr>
              <a:spLocks noChangeArrowheads="1"/>
            </p:cNvSpPr>
            <p:nvPr/>
          </p:nvSpPr>
          <p:spPr bwMode="auto">
            <a:xfrm>
              <a:off x="93" y="2390"/>
              <a:ext cx="5588" cy="1402"/>
            </a:xfrm>
            <a:prstGeom prst="rect">
              <a:avLst/>
            </a:prstGeom>
            <a:noFill/>
            <a:ln w="9525">
              <a:solidFill>
                <a:srgbClr val="CBCBCB"/>
              </a:solidFill>
              <a:miter lim="800000"/>
              <a:headEnd/>
              <a:tailEnd/>
            </a:ln>
            <a:effectLst>
              <a:prstShdw prst="shdw17" dist="17961" dir="2700000">
                <a:srgbClr val="CBCBCB">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grpSp>
      <p:graphicFrame>
        <p:nvGraphicFramePr>
          <p:cNvPr id="822280" name="Group 8"/>
          <p:cNvGraphicFramePr>
            <a:graphicFrameLocks noGrp="1"/>
          </p:cNvGraphicFramePr>
          <p:nvPr>
            <p:ph idx="1"/>
          </p:nvPr>
        </p:nvGraphicFramePr>
        <p:xfrm>
          <a:off x="171450" y="1919288"/>
          <a:ext cx="3995738" cy="4097338"/>
        </p:xfrm>
        <a:graphic>
          <a:graphicData uri="http://schemas.openxmlformats.org/drawingml/2006/table">
            <a:tbl>
              <a:tblPr/>
              <a:tblGrid>
                <a:gridCol w="3995738"/>
              </a:tblGrid>
              <a:tr h="876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latin typeface="Arial" charset="0"/>
                          <a:ea typeface="ＭＳ Ｐゴシック" pitchFamily="34" charset="-128"/>
                        </a:rPr>
                        <a:t>Extended Enterprise Value Chain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Business Processes</a:t>
                      </a:r>
                      <a:endParaRPr kumimoji="0" lang="en-US" altLang="ja-JP" sz="18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E7EFF6"/>
                      </a:solidFill>
                      <a:prstDash val="solid"/>
                      <a:round/>
                      <a:headEnd type="none" w="med" len="med"/>
                      <a:tailEnd type="none" w="med" len="med"/>
                    </a:lnB>
                    <a:lnTlToBr>
                      <a:noFill/>
                    </a:lnTlToBr>
                    <a:lnBlToTr>
                      <a:noFill/>
                    </a:lnBlToTr>
                    <a:solidFill>
                      <a:srgbClr val="4D4D4D"/>
                    </a:solid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Business Applications </a:t>
                      </a:r>
                      <a:endParaRPr kumimoji="0" lang="en-US" altLang="ja-JP" sz="18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E7EFF6"/>
                      </a:solidFill>
                      <a:prstDash val="solid"/>
                      <a:round/>
                      <a:headEnd type="none" w="med" len="med"/>
                      <a:tailEnd type="none" w="med" len="med"/>
                    </a:lnT>
                    <a:lnB w="12700" cap="flat" cmpd="sng" algn="ctr">
                      <a:solidFill>
                        <a:srgbClr val="E7EFF6"/>
                      </a:solidFill>
                      <a:prstDash val="solid"/>
                      <a:round/>
                      <a:headEnd type="none" w="med" len="med"/>
                      <a:tailEnd type="none" w="med" len="med"/>
                    </a:lnB>
                    <a:lnTlToBr>
                      <a:noFill/>
                    </a:lnTlToBr>
                    <a:lnBlToTr>
                      <a:noFill/>
                    </a:lnBlToTr>
                    <a:solidFill>
                      <a:srgbClr val="4D4D4D"/>
                    </a:solidFill>
                  </a:tcPr>
                </a:tc>
              </a:tr>
              <a:tr h="642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IT Infrastructure</a:t>
                      </a:r>
                      <a:endParaRPr kumimoji="0" lang="en-US" altLang="ja-JP" sz="18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E7EFF6"/>
                      </a:solidFill>
                      <a:prstDash val="solid"/>
                      <a:round/>
                      <a:headEnd type="none" w="med" len="med"/>
                      <a:tailEnd type="none" w="med" len="med"/>
                    </a:lnT>
                    <a:lnB w="12700" cap="flat" cmpd="sng" algn="ctr">
                      <a:solidFill>
                        <a:srgbClr val="E7EFF6"/>
                      </a:solidFill>
                      <a:prstDash val="solid"/>
                      <a:round/>
                      <a:headEnd type="none" w="med" len="med"/>
                      <a:tailEnd type="none" w="med" len="med"/>
                    </a:lnB>
                    <a:lnTlToBr>
                      <a:noFill/>
                    </a:lnTlToBr>
                    <a:lnBlToTr>
                      <a:noFill/>
                    </a:lnBlToTr>
                    <a:solidFill>
                      <a:srgbClr val="4D4D4D"/>
                    </a:solid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Communications</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E7EFF6"/>
                      </a:solidFill>
                      <a:prstDash val="solid"/>
                      <a:round/>
                      <a:headEnd type="none" w="med" len="med"/>
                      <a:tailEnd type="none" w="med" len="med"/>
                    </a:lnT>
                    <a:lnB w="12700" cap="flat" cmpd="sng" algn="ctr">
                      <a:solidFill>
                        <a:srgbClr val="E7EFF6"/>
                      </a:solidFill>
                      <a:prstDash val="solid"/>
                      <a:round/>
                      <a:headEnd type="none" w="med" len="med"/>
                      <a:tailEnd type="none" w="med" len="med"/>
                    </a:lnB>
                    <a:lnTlToBr>
                      <a:noFill/>
                    </a:lnTlToBr>
                    <a:lnBlToTr>
                      <a:noFill/>
                    </a:lnBlToTr>
                    <a:solidFill>
                      <a:srgbClr val="4D4D4D"/>
                    </a:solid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600" b="1" i="0" u="none" strike="noStrike" cap="none" normalizeH="0" baseline="0" smtClean="0">
                          <a:ln>
                            <a:noFill/>
                          </a:ln>
                          <a:solidFill>
                            <a:schemeClr val="bg1"/>
                          </a:solidFill>
                          <a:effectLst>
                            <a:outerShdw blurRad="38100" dist="38100" dir="2700000" algn="tl">
                              <a:srgbClr val="000000"/>
                            </a:outerShdw>
                          </a:effectLst>
                          <a:latin typeface="Arial" charset="0"/>
                          <a:ea typeface="ＭＳ Ｐゴシック" pitchFamily="34" charset="-128"/>
                        </a:rPr>
                        <a:t>Network</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E7EFF6"/>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r>
            </a:tbl>
          </a:graphicData>
        </a:graphic>
      </p:graphicFrame>
      <p:sp>
        <p:nvSpPr>
          <p:cNvPr id="822296" name="Rectangle 24"/>
          <p:cNvSpPr>
            <a:spLocks noGrp="1" noChangeArrowheads="1"/>
          </p:cNvSpPr>
          <p:nvPr>
            <p:ph type="title"/>
          </p:nvPr>
        </p:nvSpPr>
        <p:spPr>
          <a:xfrm>
            <a:off x="508000" y="115888"/>
            <a:ext cx="8636000" cy="876300"/>
          </a:xfrm>
          <a:noFill/>
          <a:ln/>
          <a:effectLst>
            <a:outerShdw dist="17961" dir="2700000" algn="ctr" rotWithShape="0">
              <a:schemeClr val="bg2"/>
            </a:outerShdw>
          </a:effectLst>
        </p:spPr>
        <p:txBody>
          <a:bodyPr lIns="0" tIns="52629" rIns="105257" bIns="52629"/>
          <a:lstStyle/>
          <a:p>
            <a:r>
              <a:rPr lang="en-US" altLang="ja-JP">
                <a:ea typeface="ＭＳ Ｐゴシック" pitchFamily="34" charset="-128"/>
              </a:rPr>
              <a:t>Our Sweet Spot</a:t>
            </a:r>
            <a:br>
              <a:rPr lang="en-US" altLang="ja-JP">
                <a:ea typeface="ＭＳ Ｐゴシック" pitchFamily="34" charset="-128"/>
              </a:rPr>
            </a:br>
            <a:r>
              <a:rPr lang="en-US" altLang="ja-JP">
                <a:ea typeface="ＭＳ Ｐゴシック" pitchFamily="34" charset="-128"/>
              </a:rPr>
              <a:t>Delivering Converged Business Solutions</a:t>
            </a:r>
            <a:endParaRPr lang="en-GB"/>
          </a:p>
        </p:txBody>
      </p:sp>
      <p:sp>
        <p:nvSpPr>
          <p:cNvPr id="822297" name="Rectangle 25"/>
          <p:cNvSpPr>
            <a:spLocks noChangeArrowheads="1"/>
          </p:cNvSpPr>
          <p:nvPr/>
        </p:nvSpPr>
        <p:spPr bwMode="auto">
          <a:xfrm rot="5400000">
            <a:off x="2327275" y="4181475"/>
            <a:ext cx="3194050" cy="457200"/>
          </a:xfrm>
          <a:prstGeom prst="rect">
            <a:avLst/>
          </a:prstGeom>
          <a:solidFill>
            <a:schemeClr val="bg2"/>
          </a:solidFill>
          <a:ln w="9525">
            <a:noFill/>
            <a:miter lim="800000"/>
            <a:headEnd/>
            <a:tailEnd/>
          </a:ln>
          <a:effectLst/>
        </p:spPr>
        <p:txBody>
          <a:bodyPr>
            <a:spAutoFit/>
          </a:bodyPr>
          <a:lstStyle/>
          <a:p>
            <a:pPr algn="ctr" rtl="0" fontAlgn="base">
              <a:spcBef>
                <a:spcPct val="20000"/>
              </a:spcBef>
              <a:spcAft>
                <a:spcPct val="0"/>
              </a:spcAft>
            </a:pPr>
            <a:r>
              <a:rPr lang="en-US" altLang="ja-JP" sz="2400" b="1" kern="1200">
                <a:solidFill>
                  <a:srgbClr val="FFFFFF"/>
                </a:solidFill>
                <a:effectLst>
                  <a:outerShdw blurRad="38100" dist="38100" dir="2700000" algn="tl">
                    <a:srgbClr val="000000"/>
                  </a:outerShdw>
                </a:effectLst>
                <a:latin typeface="Arial" charset="0"/>
                <a:ea typeface="ＭＳ Ｐゴシック" pitchFamily="34" charset="-128"/>
                <a:cs typeface="+mn-cs"/>
              </a:rPr>
              <a:t>Security</a:t>
            </a:r>
          </a:p>
        </p:txBody>
      </p:sp>
      <p:sp>
        <p:nvSpPr>
          <p:cNvPr id="822298" name="Rectangle 26"/>
          <p:cNvSpPr>
            <a:spLocks noChangeArrowheads="1"/>
          </p:cNvSpPr>
          <p:nvPr/>
        </p:nvSpPr>
        <p:spPr bwMode="auto">
          <a:xfrm>
            <a:off x="147638" y="2811463"/>
            <a:ext cx="8870950" cy="3208337"/>
          </a:xfrm>
          <a:prstGeom prst="rect">
            <a:avLst/>
          </a:prstGeom>
          <a:noFill/>
          <a:ln w="9525">
            <a:solidFill>
              <a:srgbClr val="CBCBCB"/>
            </a:solidFill>
            <a:miter lim="800000"/>
            <a:headEnd/>
            <a:tailEnd/>
          </a:ln>
          <a:effectLst>
            <a:prstShdw prst="shdw17" dist="17961" dir="2700000">
              <a:srgbClr val="CBCBCB">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grpSp>
        <p:nvGrpSpPr>
          <p:cNvPr id="4" name="Group 27"/>
          <p:cNvGrpSpPr>
            <a:grpSpLocks/>
          </p:cNvGrpSpPr>
          <p:nvPr/>
        </p:nvGrpSpPr>
        <p:grpSpPr bwMode="auto">
          <a:xfrm>
            <a:off x="4352925" y="2884488"/>
            <a:ext cx="4460875" cy="1046162"/>
            <a:chOff x="2742" y="1817"/>
            <a:chExt cx="2810" cy="659"/>
          </a:xfrm>
        </p:grpSpPr>
        <p:sp>
          <p:nvSpPr>
            <p:cNvPr id="822300" name="AutoShape 28"/>
            <p:cNvSpPr>
              <a:spLocks noChangeArrowheads="1"/>
            </p:cNvSpPr>
            <p:nvPr/>
          </p:nvSpPr>
          <p:spPr bwMode="auto">
            <a:xfrm>
              <a:off x="2742" y="2304"/>
              <a:ext cx="172" cy="172"/>
            </a:xfrm>
            <a:prstGeom prst="upDownArrow">
              <a:avLst>
                <a:gd name="adj1" fmla="val 50000"/>
                <a:gd name="adj2" fmla="val 20000"/>
              </a:avLst>
            </a:prstGeom>
            <a:solidFill>
              <a:srgbClr val="CBCBCB"/>
            </a:solidFill>
            <a:ln w="9525">
              <a:noFill/>
              <a:miter lim="800000"/>
              <a:headEnd/>
              <a:tailEnd/>
            </a:ln>
            <a:effectLst>
              <a:prstShdw prst="shdw17" dist="17961" dir="2700000">
                <a:srgbClr val="CBCBCB">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22301" name="AutoShape 29"/>
            <p:cNvSpPr>
              <a:spLocks noChangeArrowheads="1"/>
            </p:cNvSpPr>
            <p:nvPr/>
          </p:nvSpPr>
          <p:spPr bwMode="auto">
            <a:xfrm>
              <a:off x="3269" y="2304"/>
              <a:ext cx="172" cy="172"/>
            </a:xfrm>
            <a:prstGeom prst="upDownArrow">
              <a:avLst>
                <a:gd name="adj1" fmla="val 50000"/>
                <a:gd name="adj2" fmla="val 20000"/>
              </a:avLst>
            </a:prstGeom>
            <a:solidFill>
              <a:srgbClr val="CBCBCB"/>
            </a:solidFill>
            <a:ln w="9525">
              <a:noFill/>
              <a:miter lim="800000"/>
              <a:headEnd/>
              <a:tailEnd/>
            </a:ln>
            <a:effectLst>
              <a:prstShdw prst="shdw17" dist="17961" dir="2700000">
                <a:srgbClr val="CBCBCB">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22302" name="AutoShape 30"/>
            <p:cNvSpPr>
              <a:spLocks noChangeArrowheads="1"/>
            </p:cNvSpPr>
            <p:nvPr/>
          </p:nvSpPr>
          <p:spPr bwMode="auto">
            <a:xfrm>
              <a:off x="3797" y="2304"/>
              <a:ext cx="172" cy="172"/>
            </a:xfrm>
            <a:prstGeom prst="upDownArrow">
              <a:avLst>
                <a:gd name="adj1" fmla="val 50000"/>
                <a:gd name="adj2" fmla="val 20000"/>
              </a:avLst>
            </a:prstGeom>
            <a:solidFill>
              <a:srgbClr val="CBCBCB"/>
            </a:solidFill>
            <a:ln w="9525">
              <a:noFill/>
              <a:miter lim="800000"/>
              <a:headEnd/>
              <a:tailEnd/>
            </a:ln>
            <a:effectLst>
              <a:prstShdw prst="shdw17" dist="17961" dir="2700000">
                <a:srgbClr val="CBCBCB">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22303" name="AutoShape 31"/>
            <p:cNvSpPr>
              <a:spLocks noChangeArrowheads="1"/>
            </p:cNvSpPr>
            <p:nvPr/>
          </p:nvSpPr>
          <p:spPr bwMode="auto">
            <a:xfrm>
              <a:off x="4324" y="2304"/>
              <a:ext cx="172" cy="172"/>
            </a:xfrm>
            <a:prstGeom prst="upDownArrow">
              <a:avLst>
                <a:gd name="adj1" fmla="val 50000"/>
                <a:gd name="adj2" fmla="val 20000"/>
              </a:avLst>
            </a:prstGeom>
            <a:solidFill>
              <a:srgbClr val="CBCBCB"/>
            </a:solidFill>
            <a:ln w="9525">
              <a:noFill/>
              <a:miter lim="800000"/>
              <a:headEnd/>
              <a:tailEnd/>
            </a:ln>
            <a:effectLst>
              <a:prstShdw prst="shdw17" dist="17961" dir="2700000">
                <a:srgbClr val="CBCBCB">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22304" name="AutoShape 32"/>
            <p:cNvSpPr>
              <a:spLocks noChangeArrowheads="1"/>
            </p:cNvSpPr>
            <p:nvPr/>
          </p:nvSpPr>
          <p:spPr bwMode="auto">
            <a:xfrm>
              <a:off x="4852" y="2304"/>
              <a:ext cx="172" cy="172"/>
            </a:xfrm>
            <a:prstGeom prst="upDownArrow">
              <a:avLst>
                <a:gd name="adj1" fmla="val 50000"/>
                <a:gd name="adj2" fmla="val 20000"/>
              </a:avLst>
            </a:prstGeom>
            <a:solidFill>
              <a:srgbClr val="CBCBCB"/>
            </a:solidFill>
            <a:ln w="9525">
              <a:noFill/>
              <a:miter lim="800000"/>
              <a:headEnd/>
              <a:tailEnd/>
            </a:ln>
            <a:effectLst>
              <a:prstShdw prst="shdw17" dist="17961" dir="2700000">
                <a:srgbClr val="CBCBCB">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22305" name="AutoShape 33"/>
            <p:cNvSpPr>
              <a:spLocks noChangeArrowheads="1"/>
            </p:cNvSpPr>
            <p:nvPr/>
          </p:nvSpPr>
          <p:spPr bwMode="auto">
            <a:xfrm>
              <a:off x="5380" y="2304"/>
              <a:ext cx="172" cy="172"/>
            </a:xfrm>
            <a:prstGeom prst="upDownArrow">
              <a:avLst>
                <a:gd name="adj1" fmla="val 50000"/>
                <a:gd name="adj2" fmla="val 20000"/>
              </a:avLst>
            </a:prstGeom>
            <a:solidFill>
              <a:srgbClr val="CBCBCB"/>
            </a:solidFill>
            <a:ln w="9525">
              <a:noFill/>
              <a:miter lim="800000"/>
              <a:headEnd/>
              <a:tailEnd/>
            </a:ln>
            <a:effectLst>
              <a:prstShdw prst="shdw17" dist="17961" dir="2700000">
                <a:srgbClr val="CBCBCB">
                  <a:gamma/>
                  <a:shade val="60000"/>
                  <a:invGamma/>
                </a:srgbClr>
              </a:prstShdw>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22306" name="Text Box 34"/>
            <p:cNvSpPr txBox="1">
              <a:spLocks noChangeArrowheads="1"/>
            </p:cNvSpPr>
            <p:nvPr/>
          </p:nvSpPr>
          <p:spPr bwMode="auto">
            <a:xfrm>
              <a:off x="3282" y="1817"/>
              <a:ext cx="1788" cy="44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lgn="ctr" rtl="0" fontAlgn="base">
                <a:spcBef>
                  <a:spcPct val="0"/>
                </a:spcBef>
                <a:spcAft>
                  <a:spcPct val="0"/>
                </a:spcAft>
              </a:pPr>
              <a:r>
                <a:rPr lang="en-US" sz="2000" b="1" kern="1200">
                  <a:solidFill>
                    <a:srgbClr val="808080"/>
                  </a:solidFill>
                  <a:latin typeface="Arial" charset="0"/>
                  <a:ea typeface="+mn-ea"/>
                  <a:cs typeface="+mn-cs"/>
                </a:rPr>
                <a:t>Through Partnerships</a:t>
              </a:r>
              <a:br>
                <a:rPr lang="en-US" sz="2000" b="1" kern="1200">
                  <a:solidFill>
                    <a:srgbClr val="808080"/>
                  </a:solidFill>
                  <a:latin typeface="Arial" charset="0"/>
                  <a:ea typeface="+mn-ea"/>
                  <a:cs typeface="+mn-cs"/>
                </a:rPr>
              </a:br>
              <a:r>
                <a:rPr lang="en-US" sz="2000" b="1" kern="1200">
                  <a:solidFill>
                    <a:srgbClr val="808080"/>
                  </a:solidFill>
                  <a:latin typeface="Arial" charset="0"/>
                  <a:ea typeface="+mn-ea"/>
                  <a:cs typeface="+mn-cs"/>
                </a:rPr>
                <a:t>Example: Accenture</a:t>
              </a:r>
              <a:endParaRPr lang="en-GB" sz="2000" b="1" kern="1200">
                <a:solidFill>
                  <a:srgbClr val="808080"/>
                </a:solidFill>
                <a:latin typeface="Arial" charset="0"/>
                <a:ea typeface="+mn-ea"/>
                <a:cs typeface="+mn-cs"/>
              </a:endParaRPr>
            </a:p>
          </p:txBody>
        </p:sp>
      </p:gr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4376738" y="1978025"/>
            <a:ext cx="4568825" cy="4054475"/>
          </a:xfrm>
          <a:prstGeom prst="rect">
            <a:avLst/>
          </a:prstGeom>
          <a:noFill/>
          <a:ln w="9525">
            <a:noFill/>
            <a:miter lim="800000"/>
            <a:headEnd/>
            <a:tailEnd/>
          </a:ln>
        </p:spPr>
        <p:txBody>
          <a:bodyPr>
            <a:spAutoFit/>
          </a:bodyPr>
          <a:lstStyle/>
          <a:p>
            <a:pPr marL="112713" indent="-112713" algn="l" rtl="0" fontAlgn="base">
              <a:spcBef>
                <a:spcPct val="0"/>
              </a:spcBef>
              <a:spcAft>
                <a:spcPct val="0"/>
              </a:spcAft>
              <a:buFontTx/>
              <a:buChar char="•"/>
            </a:pPr>
            <a:r>
              <a:rPr lang="en-US" sz="2000" b="1" kern="1200">
                <a:solidFill>
                  <a:srgbClr val="000000"/>
                </a:solidFill>
                <a:latin typeface="Arial" charset="0"/>
                <a:ea typeface="+mn-ea"/>
                <a:cs typeface="+mn-cs"/>
              </a:rPr>
              <a:t>Security is a leading adoption inhibitor</a:t>
            </a:r>
          </a:p>
          <a:p>
            <a:pPr marL="112713" indent="-112713" algn="l" rtl="0" fontAlgn="base">
              <a:spcBef>
                <a:spcPct val="0"/>
              </a:spcBef>
              <a:spcAft>
                <a:spcPct val="0"/>
              </a:spcAft>
              <a:buFontTx/>
              <a:buChar char="•"/>
            </a:pPr>
            <a:endParaRPr lang="en-US" sz="2000" b="1" kern="1200">
              <a:solidFill>
                <a:srgbClr val="000000"/>
              </a:solidFill>
              <a:latin typeface="Arial" charset="0"/>
              <a:ea typeface="+mn-ea"/>
              <a:cs typeface="+mn-cs"/>
            </a:endParaRPr>
          </a:p>
          <a:p>
            <a:pPr marL="112713" indent="-112713" algn="l" rtl="0" fontAlgn="base">
              <a:spcBef>
                <a:spcPct val="0"/>
              </a:spcBef>
              <a:spcAft>
                <a:spcPct val="0"/>
              </a:spcAft>
              <a:buFontTx/>
              <a:buChar char="•"/>
            </a:pPr>
            <a:r>
              <a:rPr lang="en-US" sz="2000" b="1" kern="1200">
                <a:solidFill>
                  <a:srgbClr val="000000"/>
                </a:solidFill>
                <a:latin typeface="Arial" charset="0"/>
                <a:ea typeface="+mn-ea"/>
                <a:cs typeface="+mn-cs"/>
              </a:rPr>
              <a:t>Enterprises are looking for flexibility</a:t>
            </a:r>
          </a:p>
          <a:p>
            <a:pPr marL="112713" indent="-112713" algn="l" rtl="0" fontAlgn="base">
              <a:spcBef>
                <a:spcPct val="0"/>
              </a:spcBef>
              <a:spcAft>
                <a:spcPct val="0"/>
              </a:spcAft>
              <a:buFontTx/>
              <a:buChar char="•"/>
            </a:pPr>
            <a:endParaRPr lang="en-US" sz="2000" b="1" kern="1200">
              <a:solidFill>
                <a:srgbClr val="000000"/>
              </a:solidFill>
              <a:latin typeface="Arial" charset="0"/>
              <a:ea typeface="+mn-ea"/>
              <a:cs typeface="+mn-cs"/>
            </a:endParaRPr>
          </a:p>
          <a:p>
            <a:pPr marL="112713" indent="-112713" algn="l" rtl="0" fontAlgn="base">
              <a:spcBef>
                <a:spcPct val="0"/>
              </a:spcBef>
              <a:spcAft>
                <a:spcPct val="0"/>
              </a:spcAft>
              <a:buFontTx/>
              <a:buChar char="•"/>
            </a:pPr>
            <a:r>
              <a:rPr lang="en-US" sz="2000" b="1" kern="1200">
                <a:solidFill>
                  <a:srgbClr val="000000"/>
                </a:solidFill>
                <a:latin typeface="Arial" charset="0"/>
                <a:ea typeface="+mn-ea"/>
                <a:cs typeface="+mn-cs"/>
              </a:rPr>
              <a:t>Customer Tools to provide self provisioning and transparency of information</a:t>
            </a:r>
          </a:p>
          <a:p>
            <a:pPr marL="112713" indent="-112713" algn="l" rtl="0" fontAlgn="base">
              <a:spcBef>
                <a:spcPct val="0"/>
              </a:spcBef>
              <a:spcAft>
                <a:spcPct val="0"/>
              </a:spcAft>
              <a:buFontTx/>
              <a:buChar char="•"/>
            </a:pPr>
            <a:endParaRPr lang="en-US" sz="2000" b="1" kern="1200">
              <a:solidFill>
                <a:srgbClr val="000000"/>
              </a:solidFill>
              <a:latin typeface="Arial" charset="0"/>
              <a:ea typeface="+mn-ea"/>
              <a:cs typeface="+mn-cs"/>
            </a:endParaRPr>
          </a:p>
          <a:p>
            <a:pPr marL="112713" indent="-112713" algn="l" rtl="0" fontAlgn="base">
              <a:spcBef>
                <a:spcPct val="0"/>
              </a:spcBef>
              <a:spcAft>
                <a:spcPct val="0"/>
              </a:spcAft>
              <a:buFontTx/>
              <a:buChar char="•"/>
            </a:pPr>
            <a:r>
              <a:rPr lang="en-US" sz="2000" b="1" kern="1200">
                <a:solidFill>
                  <a:srgbClr val="000000"/>
                </a:solidFill>
                <a:latin typeface="Arial" charset="0"/>
                <a:ea typeface="+mn-ea"/>
                <a:cs typeface="+mn-cs"/>
              </a:rPr>
              <a:t>Professional Services to help with a comprehensive strategy for adoption and migration</a:t>
            </a:r>
          </a:p>
        </p:txBody>
      </p:sp>
      <p:grpSp>
        <p:nvGrpSpPr>
          <p:cNvPr id="2" name="Group 26"/>
          <p:cNvGrpSpPr>
            <a:grpSpLocks/>
          </p:cNvGrpSpPr>
          <p:nvPr/>
        </p:nvGrpSpPr>
        <p:grpSpPr bwMode="auto">
          <a:xfrm>
            <a:off x="609600" y="1747838"/>
            <a:ext cx="1752600" cy="5029200"/>
            <a:chOff x="1295400" y="1295400"/>
            <a:chExt cx="1752600" cy="4027488"/>
          </a:xfrm>
        </p:grpSpPr>
        <p:sp>
          <p:nvSpPr>
            <p:cNvPr id="846852" name="Rectangle 2"/>
            <p:cNvSpPr>
              <a:spLocks noChangeArrowheads="1"/>
            </p:cNvSpPr>
            <p:nvPr/>
          </p:nvSpPr>
          <p:spPr bwMode="gray">
            <a:xfrm>
              <a:off x="1295400" y="1295400"/>
              <a:ext cx="1752600" cy="4027488"/>
            </a:xfrm>
            <a:prstGeom prst="rect">
              <a:avLst/>
            </a:prstGeom>
            <a:solidFill>
              <a:srgbClr val="DDDDDD">
                <a:alpha val="74117"/>
              </a:srgbClr>
            </a:solidFill>
            <a:ln w="12700">
              <a:solidFill>
                <a:srgbClr val="DDDDDD"/>
              </a:solidFill>
              <a:miter lim="800000"/>
              <a:headEnd/>
              <a:tailEnd/>
            </a:ln>
          </p:spPr>
          <p:txBody>
            <a:bodyPr lIns="108000" tIns="0" rIns="108000" bIns="0"/>
            <a:lstStyle/>
            <a:p>
              <a:pPr algn="ctr" rtl="0" fontAlgn="base">
                <a:spcBef>
                  <a:spcPct val="0"/>
                </a:spcBef>
                <a:spcAft>
                  <a:spcPct val="0"/>
                </a:spcAft>
              </a:pPr>
              <a:r>
                <a:rPr lang="en-US" kern="1200">
                  <a:solidFill>
                    <a:srgbClr val="000000"/>
                  </a:solidFill>
                  <a:latin typeface="Arial" charset="0"/>
                  <a:ea typeface="+mn-ea"/>
                  <a:cs typeface="+mn-cs"/>
                </a:rPr>
                <a:t>Foundational</a:t>
              </a:r>
            </a:p>
            <a:p>
              <a:pPr algn="ctr" rtl="0" fontAlgn="base">
                <a:spcBef>
                  <a:spcPct val="0"/>
                </a:spcBef>
                <a:spcAft>
                  <a:spcPct val="0"/>
                </a:spcAft>
              </a:pPr>
              <a:r>
                <a:rPr lang="en-US" kern="1200">
                  <a:solidFill>
                    <a:srgbClr val="000000"/>
                  </a:solidFill>
                  <a:latin typeface="Arial" charset="0"/>
                  <a:ea typeface="+mn-ea"/>
                  <a:cs typeface="+mn-cs"/>
                </a:rPr>
                <a:t>Elements </a:t>
              </a:r>
            </a:p>
            <a:p>
              <a:pPr algn="l" rtl="0" fontAlgn="base">
                <a:lnSpc>
                  <a:spcPct val="90000"/>
                </a:lnSpc>
                <a:spcBef>
                  <a:spcPct val="0"/>
                </a:spcBef>
                <a:spcAft>
                  <a:spcPct val="20000"/>
                </a:spcAft>
              </a:pPr>
              <a:r>
                <a:rPr lang="en-US" sz="1400" kern="1200" noProof="1">
                  <a:solidFill>
                    <a:srgbClr val="000000"/>
                  </a:solidFill>
                  <a:latin typeface="Arial" charset="0"/>
                  <a:ea typeface="+mn-ea"/>
                  <a:cs typeface="Arial" charset="0"/>
                </a:rPr>
                <a:t> </a:t>
              </a:r>
            </a:p>
          </p:txBody>
        </p:sp>
        <p:grpSp>
          <p:nvGrpSpPr>
            <p:cNvPr id="3" name="Group 25"/>
            <p:cNvGrpSpPr>
              <a:grpSpLocks/>
            </p:cNvGrpSpPr>
            <p:nvPr/>
          </p:nvGrpSpPr>
          <p:grpSpPr bwMode="auto">
            <a:xfrm>
              <a:off x="1417637" y="1863724"/>
              <a:ext cx="1554163" cy="3394076"/>
              <a:chOff x="1447800" y="1905001"/>
              <a:chExt cx="1401763" cy="3165475"/>
            </a:xfrm>
          </p:grpSpPr>
          <p:sp>
            <p:nvSpPr>
              <p:cNvPr id="846854" name="Freeform 6"/>
              <p:cNvSpPr>
                <a:spLocks noChangeAspect="1"/>
              </p:cNvSpPr>
              <p:nvPr/>
            </p:nvSpPr>
            <p:spPr bwMode="gray">
              <a:xfrm rot="5400000">
                <a:off x="1702594" y="1726407"/>
                <a:ext cx="935038" cy="1292225"/>
              </a:xfrm>
              <a:custGeom>
                <a:avLst/>
                <a:gdLst>
                  <a:gd name="T0" fmla="*/ 2147483647 w 735"/>
                  <a:gd name="T1" fmla="*/ 2147483647 h 600"/>
                  <a:gd name="T2" fmla="*/ 2147483647 w 735"/>
                  <a:gd name="T3" fmla="*/ 2147483647 h 600"/>
                  <a:gd name="T4" fmla="*/ 2147483647 w 735"/>
                  <a:gd name="T5" fmla="*/ 2147483647 h 600"/>
                  <a:gd name="T6" fmla="*/ 2147483647 w 735"/>
                  <a:gd name="T7" fmla="*/ 2147483647 h 600"/>
                  <a:gd name="T8" fmla="*/ 2147483647 w 735"/>
                  <a:gd name="T9" fmla="*/ 0 h 600"/>
                  <a:gd name="T10" fmla="*/ 0 w 735"/>
                  <a:gd name="T11" fmla="*/ 0 h 600"/>
                  <a:gd name="T12" fmla="*/ 0 w 735"/>
                  <a:gd name="T13" fmla="*/ 2147483647 h 600"/>
                  <a:gd name="T14" fmla="*/ 2147483647 w 735"/>
                  <a:gd name="T15" fmla="*/ 2147483647 h 600"/>
                  <a:gd name="T16" fmla="*/ 2147483647 w 735"/>
                  <a:gd name="T17" fmla="*/ 2147483647 h 600"/>
                  <a:gd name="T18" fmla="*/ 2147483647 w 735"/>
                  <a:gd name="T19" fmla="*/ 2147483647 h 600"/>
                  <a:gd name="T20" fmla="*/ 2147483647 w 735"/>
                  <a:gd name="T21" fmla="*/ 2147483647 h 600"/>
                  <a:gd name="T22" fmla="*/ 2147483647 w 735"/>
                  <a:gd name="T23" fmla="*/ 2147483647 h 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35"/>
                  <a:gd name="T37" fmla="*/ 0 h 600"/>
                  <a:gd name="T38" fmla="*/ 735 w 735"/>
                  <a:gd name="T39" fmla="*/ 600 h 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35" h="600">
                    <a:moveTo>
                      <a:pt x="735" y="300"/>
                    </a:moveTo>
                    <a:cubicBezTo>
                      <a:pt x="731" y="295"/>
                      <a:pt x="691" y="228"/>
                      <a:pt x="676" y="203"/>
                    </a:cubicBezTo>
                    <a:cubicBezTo>
                      <a:pt x="676" y="225"/>
                      <a:pt x="676" y="262"/>
                      <a:pt x="676" y="262"/>
                    </a:cubicBezTo>
                    <a:cubicBezTo>
                      <a:pt x="676" y="262"/>
                      <a:pt x="610" y="262"/>
                      <a:pt x="600" y="262"/>
                    </a:cubicBezTo>
                    <a:cubicBezTo>
                      <a:pt x="600" y="0"/>
                      <a:pt x="600" y="0"/>
                      <a:pt x="600" y="0"/>
                    </a:cubicBezTo>
                    <a:cubicBezTo>
                      <a:pt x="0" y="0"/>
                      <a:pt x="0" y="0"/>
                      <a:pt x="0" y="0"/>
                    </a:cubicBezTo>
                    <a:cubicBezTo>
                      <a:pt x="0" y="600"/>
                      <a:pt x="0" y="600"/>
                      <a:pt x="0" y="600"/>
                    </a:cubicBezTo>
                    <a:cubicBezTo>
                      <a:pt x="600" y="600"/>
                      <a:pt x="600" y="600"/>
                      <a:pt x="600" y="600"/>
                    </a:cubicBezTo>
                    <a:cubicBezTo>
                      <a:pt x="600" y="337"/>
                      <a:pt x="600" y="337"/>
                      <a:pt x="600" y="337"/>
                    </a:cubicBezTo>
                    <a:cubicBezTo>
                      <a:pt x="610" y="337"/>
                      <a:pt x="676" y="337"/>
                      <a:pt x="676" y="337"/>
                    </a:cubicBezTo>
                    <a:cubicBezTo>
                      <a:pt x="676" y="337"/>
                      <a:pt x="676" y="375"/>
                      <a:pt x="676" y="397"/>
                    </a:cubicBezTo>
                    <a:cubicBezTo>
                      <a:pt x="691" y="371"/>
                      <a:pt x="731" y="305"/>
                      <a:pt x="735" y="300"/>
                    </a:cubicBezTo>
                    <a:close/>
                  </a:path>
                </a:pathLst>
              </a:custGeom>
              <a:solidFill>
                <a:srgbClr val="336699"/>
              </a:solidFill>
              <a:ln w="9525">
                <a:noFill/>
                <a:round/>
                <a:headEnd/>
                <a:tailEnd/>
              </a:ln>
            </p:spPr>
            <p:txBody>
              <a:bodyPr rot="10800000" vert="eaVert"/>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6855" name="Freeform 7"/>
              <p:cNvSpPr>
                <a:spLocks noChangeAspect="1"/>
              </p:cNvSpPr>
              <p:nvPr/>
            </p:nvSpPr>
            <p:spPr bwMode="gray">
              <a:xfrm>
                <a:off x="1527175" y="4306889"/>
                <a:ext cx="1292225" cy="763587"/>
              </a:xfrm>
              <a:custGeom>
                <a:avLst/>
                <a:gdLst>
                  <a:gd name="T0" fmla="*/ 2147483647 w 600"/>
                  <a:gd name="T1" fmla="*/ 0 h 600"/>
                  <a:gd name="T2" fmla="*/ 2147483647 w 600"/>
                  <a:gd name="T3" fmla="*/ 2147483647 h 600"/>
                  <a:gd name="T4" fmla="*/ 2147483647 w 600"/>
                  <a:gd name="T5" fmla="*/ 2147483647 h 600"/>
                  <a:gd name="T6" fmla="*/ 2147483647 w 600"/>
                  <a:gd name="T7" fmla="*/ 2147483647 h 600"/>
                  <a:gd name="T8" fmla="*/ 2147483647 w 600"/>
                  <a:gd name="T9" fmla="*/ 2147483647 h 600"/>
                  <a:gd name="T10" fmla="*/ 2147483647 w 600"/>
                  <a:gd name="T11" fmla="*/ 2147483647 h 600"/>
                  <a:gd name="T12" fmla="*/ 2147483647 w 600"/>
                  <a:gd name="T13" fmla="*/ 0 h 600"/>
                  <a:gd name="T14" fmla="*/ 0 w 600"/>
                  <a:gd name="T15" fmla="*/ 0 h 600"/>
                  <a:gd name="T16" fmla="*/ 0 w 600"/>
                  <a:gd name="T17" fmla="*/ 2147483647 h 600"/>
                  <a:gd name="T18" fmla="*/ 2147483647 w 600"/>
                  <a:gd name="T19" fmla="*/ 2147483647 h 600"/>
                  <a:gd name="T20" fmla="*/ 2147483647 w 600"/>
                  <a:gd name="T21" fmla="*/ 0 h 600"/>
                  <a:gd name="T22" fmla="*/ 2147483647 w 600"/>
                  <a:gd name="T23" fmla="*/ 0 h 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600"/>
                  <a:gd name="T38" fmla="*/ 600 w 600"/>
                  <a:gd name="T39" fmla="*/ 600 h 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600">
                    <a:moveTo>
                      <a:pt x="350" y="0"/>
                    </a:moveTo>
                    <a:cubicBezTo>
                      <a:pt x="350" y="32"/>
                      <a:pt x="350" y="32"/>
                      <a:pt x="350" y="32"/>
                    </a:cubicBezTo>
                    <a:cubicBezTo>
                      <a:pt x="360" y="32"/>
                      <a:pt x="440" y="32"/>
                      <a:pt x="440" y="32"/>
                    </a:cubicBezTo>
                    <a:cubicBezTo>
                      <a:pt x="300" y="117"/>
                      <a:pt x="300" y="117"/>
                      <a:pt x="300" y="117"/>
                    </a:cubicBezTo>
                    <a:cubicBezTo>
                      <a:pt x="160" y="32"/>
                      <a:pt x="160" y="32"/>
                      <a:pt x="160" y="32"/>
                    </a:cubicBezTo>
                    <a:cubicBezTo>
                      <a:pt x="160" y="32"/>
                      <a:pt x="240" y="32"/>
                      <a:pt x="250" y="32"/>
                    </a:cubicBezTo>
                    <a:cubicBezTo>
                      <a:pt x="250" y="0"/>
                      <a:pt x="250" y="0"/>
                      <a:pt x="250" y="0"/>
                    </a:cubicBezTo>
                    <a:cubicBezTo>
                      <a:pt x="0" y="0"/>
                      <a:pt x="0" y="0"/>
                      <a:pt x="0" y="0"/>
                    </a:cubicBezTo>
                    <a:cubicBezTo>
                      <a:pt x="0" y="600"/>
                      <a:pt x="0" y="600"/>
                      <a:pt x="0" y="600"/>
                    </a:cubicBezTo>
                    <a:cubicBezTo>
                      <a:pt x="600" y="600"/>
                      <a:pt x="600" y="600"/>
                      <a:pt x="600" y="600"/>
                    </a:cubicBezTo>
                    <a:cubicBezTo>
                      <a:pt x="600" y="0"/>
                      <a:pt x="600" y="0"/>
                      <a:pt x="600" y="0"/>
                    </a:cubicBezTo>
                    <a:lnTo>
                      <a:pt x="350" y="0"/>
                    </a:lnTo>
                    <a:close/>
                  </a:path>
                </a:pathLst>
              </a:custGeom>
              <a:solidFill>
                <a:srgbClr val="8EB4DA"/>
              </a:solidFill>
              <a:ln w="9525">
                <a:no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6856" name="Freeform 8"/>
              <p:cNvSpPr>
                <a:spLocks noChangeAspect="1"/>
              </p:cNvSpPr>
              <p:nvPr/>
            </p:nvSpPr>
            <p:spPr bwMode="gray">
              <a:xfrm rot="5400000">
                <a:off x="1705769" y="2529682"/>
                <a:ext cx="935038" cy="1292225"/>
              </a:xfrm>
              <a:custGeom>
                <a:avLst/>
                <a:gdLst>
                  <a:gd name="T0" fmla="*/ 2147483647 w 1736"/>
                  <a:gd name="T1" fmla="*/ 2147483647 h 1417"/>
                  <a:gd name="T2" fmla="*/ 2147483647 w 1736"/>
                  <a:gd name="T3" fmla="*/ 2147483647 h 1417"/>
                  <a:gd name="T4" fmla="*/ 2147483647 w 1736"/>
                  <a:gd name="T5" fmla="*/ 2147483647 h 1417"/>
                  <a:gd name="T6" fmla="*/ 2147483647 w 1736"/>
                  <a:gd name="T7" fmla="*/ 2147483647 h 1417"/>
                  <a:gd name="T8" fmla="*/ 2147483647 w 1736"/>
                  <a:gd name="T9" fmla="*/ 0 h 1417"/>
                  <a:gd name="T10" fmla="*/ 0 w 1736"/>
                  <a:gd name="T11" fmla="*/ 0 h 1417"/>
                  <a:gd name="T12" fmla="*/ 0 w 1736"/>
                  <a:gd name="T13" fmla="*/ 2147483647 h 1417"/>
                  <a:gd name="T14" fmla="*/ 2147483647 w 1736"/>
                  <a:gd name="T15" fmla="*/ 2147483647 h 1417"/>
                  <a:gd name="T16" fmla="*/ 2147483647 w 1736"/>
                  <a:gd name="T17" fmla="*/ 2147483647 h 1417"/>
                  <a:gd name="T18" fmla="*/ 2147483647 w 1736"/>
                  <a:gd name="T19" fmla="*/ 2147483647 h 1417"/>
                  <a:gd name="T20" fmla="*/ 2147483647 w 1736"/>
                  <a:gd name="T21" fmla="*/ 2147483647 h 1417"/>
                  <a:gd name="T22" fmla="*/ 2147483647 w 1736"/>
                  <a:gd name="T23" fmla="*/ 2147483647 h 1417"/>
                  <a:gd name="T24" fmla="*/ 0 w 1736"/>
                  <a:gd name="T25" fmla="*/ 2147483647 h 1417"/>
                  <a:gd name="T26" fmla="*/ 0 w 1736"/>
                  <a:gd name="T27" fmla="*/ 2147483647 h 1417"/>
                  <a:gd name="T28" fmla="*/ 2147483647 w 1736"/>
                  <a:gd name="T29" fmla="*/ 2147483647 h 1417"/>
                  <a:gd name="T30" fmla="*/ 2147483647 w 1736"/>
                  <a:gd name="T31" fmla="*/ 2147483647 h 1417"/>
                  <a:gd name="T32" fmla="*/ 2147483647 w 1736"/>
                  <a:gd name="T33" fmla="*/ 2147483647 h 1417"/>
                  <a:gd name="T34" fmla="*/ 2147483647 w 1736"/>
                  <a:gd name="T35" fmla="*/ 2147483647 h 1417"/>
                  <a:gd name="T36" fmla="*/ 2147483647 w 1736"/>
                  <a:gd name="T37" fmla="*/ 2147483647 h 1417"/>
                  <a:gd name="T38" fmla="*/ 2147483647 w 1736"/>
                  <a:gd name="T39" fmla="*/ 2147483647 h 1417"/>
                  <a:gd name="T40" fmla="*/ 2147483647 w 1736"/>
                  <a:gd name="T41" fmla="*/ 2147483647 h 14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36"/>
                  <a:gd name="T64" fmla="*/ 0 h 1417"/>
                  <a:gd name="T65" fmla="*/ 1736 w 1736"/>
                  <a:gd name="T66" fmla="*/ 1417 h 14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36" h="1417">
                    <a:moveTo>
                      <a:pt x="1736" y="709"/>
                    </a:moveTo>
                    <a:lnTo>
                      <a:pt x="1596" y="480"/>
                    </a:lnTo>
                    <a:lnTo>
                      <a:pt x="1596" y="619"/>
                    </a:lnTo>
                    <a:lnTo>
                      <a:pt x="1417" y="619"/>
                    </a:lnTo>
                    <a:lnTo>
                      <a:pt x="1417" y="0"/>
                    </a:lnTo>
                    <a:lnTo>
                      <a:pt x="0" y="0"/>
                    </a:lnTo>
                    <a:lnTo>
                      <a:pt x="0" y="591"/>
                    </a:lnTo>
                    <a:lnTo>
                      <a:pt x="78" y="591"/>
                    </a:lnTo>
                    <a:lnTo>
                      <a:pt x="78" y="378"/>
                    </a:lnTo>
                    <a:lnTo>
                      <a:pt x="278" y="709"/>
                    </a:lnTo>
                    <a:lnTo>
                      <a:pt x="78" y="1040"/>
                    </a:lnTo>
                    <a:lnTo>
                      <a:pt x="78" y="825"/>
                    </a:lnTo>
                    <a:lnTo>
                      <a:pt x="0" y="825"/>
                    </a:lnTo>
                    <a:lnTo>
                      <a:pt x="0" y="1417"/>
                    </a:lnTo>
                    <a:lnTo>
                      <a:pt x="1417" y="1417"/>
                    </a:lnTo>
                    <a:lnTo>
                      <a:pt x="1417" y="796"/>
                    </a:lnTo>
                    <a:lnTo>
                      <a:pt x="1596" y="796"/>
                    </a:lnTo>
                    <a:lnTo>
                      <a:pt x="1596" y="938"/>
                    </a:lnTo>
                    <a:lnTo>
                      <a:pt x="1736" y="709"/>
                    </a:lnTo>
                    <a:close/>
                  </a:path>
                </a:pathLst>
              </a:custGeom>
              <a:solidFill>
                <a:srgbClr val="3D7BB9"/>
              </a:solidFill>
              <a:ln w="9525">
                <a:noFill/>
                <a:round/>
                <a:headEnd/>
                <a:tailEnd/>
              </a:ln>
            </p:spPr>
            <p:txBody>
              <a:bodyPr rot="10800000" vert="eaVert"/>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6857" name="Freeform 9"/>
              <p:cNvSpPr>
                <a:spLocks noChangeAspect="1"/>
              </p:cNvSpPr>
              <p:nvPr/>
            </p:nvSpPr>
            <p:spPr bwMode="gray">
              <a:xfrm rot="5400000">
                <a:off x="1705769" y="3331370"/>
                <a:ext cx="935037" cy="1292225"/>
              </a:xfrm>
              <a:custGeom>
                <a:avLst/>
                <a:gdLst>
                  <a:gd name="T0" fmla="*/ 2147483647 w 1736"/>
                  <a:gd name="T1" fmla="*/ 2147483647 h 1417"/>
                  <a:gd name="T2" fmla="*/ 2147483647 w 1736"/>
                  <a:gd name="T3" fmla="*/ 2147483647 h 1417"/>
                  <a:gd name="T4" fmla="*/ 2147483647 w 1736"/>
                  <a:gd name="T5" fmla="*/ 2147483647 h 1417"/>
                  <a:gd name="T6" fmla="*/ 2147483647 w 1736"/>
                  <a:gd name="T7" fmla="*/ 2147483647 h 1417"/>
                  <a:gd name="T8" fmla="*/ 2147483647 w 1736"/>
                  <a:gd name="T9" fmla="*/ 0 h 1417"/>
                  <a:gd name="T10" fmla="*/ 0 w 1736"/>
                  <a:gd name="T11" fmla="*/ 0 h 1417"/>
                  <a:gd name="T12" fmla="*/ 0 w 1736"/>
                  <a:gd name="T13" fmla="*/ 2147483647 h 1417"/>
                  <a:gd name="T14" fmla="*/ 2147483647 w 1736"/>
                  <a:gd name="T15" fmla="*/ 2147483647 h 1417"/>
                  <a:gd name="T16" fmla="*/ 2147483647 w 1736"/>
                  <a:gd name="T17" fmla="*/ 2147483647 h 1417"/>
                  <a:gd name="T18" fmla="*/ 2147483647 w 1736"/>
                  <a:gd name="T19" fmla="*/ 2147483647 h 1417"/>
                  <a:gd name="T20" fmla="*/ 2147483647 w 1736"/>
                  <a:gd name="T21" fmla="*/ 2147483647 h 1417"/>
                  <a:gd name="T22" fmla="*/ 2147483647 w 1736"/>
                  <a:gd name="T23" fmla="*/ 2147483647 h 1417"/>
                  <a:gd name="T24" fmla="*/ 0 w 1736"/>
                  <a:gd name="T25" fmla="*/ 2147483647 h 1417"/>
                  <a:gd name="T26" fmla="*/ 0 w 1736"/>
                  <a:gd name="T27" fmla="*/ 2147483647 h 1417"/>
                  <a:gd name="T28" fmla="*/ 2147483647 w 1736"/>
                  <a:gd name="T29" fmla="*/ 2147483647 h 1417"/>
                  <a:gd name="T30" fmla="*/ 2147483647 w 1736"/>
                  <a:gd name="T31" fmla="*/ 2147483647 h 1417"/>
                  <a:gd name="T32" fmla="*/ 2147483647 w 1736"/>
                  <a:gd name="T33" fmla="*/ 2147483647 h 1417"/>
                  <a:gd name="T34" fmla="*/ 2147483647 w 1736"/>
                  <a:gd name="T35" fmla="*/ 2147483647 h 1417"/>
                  <a:gd name="T36" fmla="*/ 2147483647 w 1736"/>
                  <a:gd name="T37" fmla="*/ 2147483647 h 1417"/>
                  <a:gd name="T38" fmla="*/ 2147483647 w 1736"/>
                  <a:gd name="T39" fmla="*/ 2147483647 h 1417"/>
                  <a:gd name="T40" fmla="*/ 2147483647 w 1736"/>
                  <a:gd name="T41" fmla="*/ 2147483647 h 14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36"/>
                  <a:gd name="T64" fmla="*/ 0 h 1417"/>
                  <a:gd name="T65" fmla="*/ 1736 w 1736"/>
                  <a:gd name="T66" fmla="*/ 1417 h 14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36" h="1417">
                    <a:moveTo>
                      <a:pt x="1736" y="709"/>
                    </a:moveTo>
                    <a:lnTo>
                      <a:pt x="1596" y="480"/>
                    </a:lnTo>
                    <a:lnTo>
                      <a:pt x="1596" y="619"/>
                    </a:lnTo>
                    <a:lnTo>
                      <a:pt x="1417" y="619"/>
                    </a:lnTo>
                    <a:lnTo>
                      <a:pt x="1417" y="0"/>
                    </a:lnTo>
                    <a:lnTo>
                      <a:pt x="0" y="0"/>
                    </a:lnTo>
                    <a:lnTo>
                      <a:pt x="0" y="591"/>
                    </a:lnTo>
                    <a:lnTo>
                      <a:pt x="78" y="591"/>
                    </a:lnTo>
                    <a:lnTo>
                      <a:pt x="78" y="378"/>
                    </a:lnTo>
                    <a:lnTo>
                      <a:pt x="278" y="709"/>
                    </a:lnTo>
                    <a:lnTo>
                      <a:pt x="78" y="1040"/>
                    </a:lnTo>
                    <a:lnTo>
                      <a:pt x="78" y="825"/>
                    </a:lnTo>
                    <a:lnTo>
                      <a:pt x="0" y="825"/>
                    </a:lnTo>
                    <a:lnTo>
                      <a:pt x="0" y="1417"/>
                    </a:lnTo>
                    <a:lnTo>
                      <a:pt x="1417" y="1417"/>
                    </a:lnTo>
                    <a:lnTo>
                      <a:pt x="1417" y="796"/>
                    </a:lnTo>
                    <a:lnTo>
                      <a:pt x="1596" y="796"/>
                    </a:lnTo>
                    <a:lnTo>
                      <a:pt x="1596" y="938"/>
                    </a:lnTo>
                    <a:lnTo>
                      <a:pt x="1736" y="709"/>
                    </a:lnTo>
                    <a:close/>
                  </a:path>
                </a:pathLst>
              </a:custGeom>
              <a:solidFill>
                <a:srgbClr val="6397CB"/>
              </a:solidFill>
              <a:ln w="9525">
                <a:noFill/>
                <a:round/>
                <a:headEnd/>
                <a:tailEnd/>
              </a:ln>
            </p:spPr>
            <p:txBody>
              <a:bodyPr rot="10800000" vert="eaVert"/>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6858" name="Text Box 10"/>
              <p:cNvSpPr txBox="1">
                <a:spLocks noChangeArrowheads="1"/>
              </p:cNvSpPr>
              <p:nvPr/>
            </p:nvSpPr>
            <p:spPr bwMode="auto">
              <a:xfrm>
                <a:off x="1447800" y="1981200"/>
                <a:ext cx="1371600" cy="581025"/>
              </a:xfrm>
              <a:prstGeom prst="rect">
                <a:avLst/>
              </a:prstGeom>
              <a:noFill/>
              <a:ln w="9525" algn="ctr">
                <a:noFill/>
                <a:miter lim="800000"/>
                <a:headEnd/>
                <a:tailEnd/>
              </a:ln>
            </p:spPr>
            <p:txBody>
              <a:bodyPr/>
              <a:lstStyle/>
              <a:p>
                <a:pPr algn="ctr" defTabSz="801688" rtl="0" fontAlgn="base">
                  <a:spcBef>
                    <a:spcPct val="20000"/>
                  </a:spcBef>
                  <a:spcAft>
                    <a:spcPct val="0"/>
                  </a:spcAft>
                </a:pPr>
                <a:r>
                  <a:rPr lang="en-US" kern="1200">
                    <a:solidFill>
                      <a:srgbClr val="000000"/>
                    </a:solidFill>
                    <a:latin typeface="Arial" charset="0"/>
                    <a:ea typeface="+mn-ea"/>
                    <a:cs typeface="Arial" charset="0"/>
                  </a:rPr>
                  <a:t>Network Assets</a:t>
                </a:r>
              </a:p>
            </p:txBody>
          </p:sp>
          <p:sp>
            <p:nvSpPr>
              <p:cNvPr id="846859" name="Text Box 11"/>
              <p:cNvSpPr txBox="1">
                <a:spLocks noChangeArrowheads="1"/>
              </p:cNvSpPr>
              <p:nvPr/>
            </p:nvSpPr>
            <p:spPr bwMode="auto">
              <a:xfrm>
                <a:off x="1685925" y="2819401"/>
                <a:ext cx="914400" cy="304800"/>
              </a:xfrm>
              <a:prstGeom prst="rect">
                <a:avLst/>
              </a:prstGeom>
              <a:noFill/>
              <a:ln w="9525">
                <a:noFill/>
                <a:miter lim="800000"/>
                <a:headEnd/>
                <a:tailEnd/>
              </a:ln>
            </p:spPr>
            <p:txBody>
              <a:bodyPr/>
              <a:lstStyle/>
              <a:p>
                <a:pPr algn="ctr" defTabSz="801688" rtl="0" fontAlgn="base">
                  <a:spcBef>
                    <a:spcPct val="20000"/>
                  </a:spcBef>
                  <a:spcAft>
                    <a:spcPct val="0"/>
                  </a:spcAft>
                </a:pPr>
                <a:r>
                  <a:rPr lang="en-US" kern="1200">
                    <a:solidFill>
                      <a:srgbClr val="000000"/>
                    </a:solidFill>
                    <a:latin typeface="Arial" charset="0"/>
                    <a:ea typeface="+mn-ea"/>
                    <a:cs typeface="Arial" charset="0"/>
                  </a:rPr>
                  <a:t>Data Centers</a:t>
                </a:r>
                <a:endParaRPr lang="en-US" kern="1200" noProof="1">
                  <a:solidFill>
                    <a:srgbClr val="000000"/>
                  </a:solidFill>
                  <a:latin typeface="Arial" charset="0"/>
                  <a:ea typeface="+mn-ea"/>
                  <a:cs typeface="Arial" charset="0"/>
                </a:endParaRPr>
              </a:p>
            </p:txBody>
          </p:sp>
          <p:sp>
            <p:nvSpPr>
              <p:cNvPr id="846860" name="Text Box 13"/>
              <p:cNvSpPr txBox="1">
                <a:spLocks noChangeArrowheads="1"/>
              </p:cNvSpPr>
              <p:nvPr/>
            </p:nvSpPr>
            <p:spPr bwMode="auto">
              <a:xfrm>
                <a:off x="1447800" y="4419601"/>
                <a:ext cx="1401763" cy="569913"/>
              </a:xfrm>
              <a:prstGeom prst="rect">
                <a:avLst/>
              </a:prstGeom>
              <a:noFill/>
              <a:ln w="9525">
                <a:noFill/>
                <a:miter lim="800000"/>
                <a:headEnd/>
                <a:tailEnd/>
              </a:ln>
            </p:spPr>
            <p:txBody>
              <a:bodyPr/>
              <a:lstStyle/>
              <a:p>
                <a:pPr algn="ctr" defTabSz="801688" rtl="0" fontAlgn="base">
                  <a:spcBef>
                    <a:spcPct val="20000"/>
                  </a:spcBef>
                  <a:spcAft>
                    <a:spcPct val="0"/>
                  </a:spcAft>
                </a:pPr>
                <a:r>
                  <a:rPr lang="en-US" kern="1200">
                    <a:solidFill>
                      <a:srgbClr val="000000"/>
                    </a:solidFill>
                    <a:latin typeface="Arial" charset="0"/>
                    <a:ea typeface="+mn-ea"/>
                    <a:cs typeface="Arial" charset="0"/>
                  </a:rPr>
                  <a:t>Access to Capital</a:t>
                </a:r>
                <a:endParaRPr lang="en-US" kern="1200" noProof="1">
                  <a:solidFill>
                    <a:srgbClr val="000000"/>
                  </a:solidFill>
                  <a:latin typeface="Arial" charset="0"/>
                  <a:ea typeface="+mn-ea"/>
                  <a:cs typeface="Arial" charset="0"/>
                </a:endParaRPr>
              </a:p>
            </p:txBody>
          </p:sp>
          <p:sp>
            <p:nvSpPr>
              <p:cNvPr id="846861" name="Text Box 11"/>
              <p:cNvSpPr txBox="1">
                <a:spLocks noChangeArrowheads="1"/>
              </p:cNvSpPr>
              <p:nvPr/>
            </p:nvSpPr>
            <p:spPr bwMode="auto">
              <a:xfrm>
                <a:off x="1612461" y="3638551"/>
                <a:ext cx="1047285" cy="304800"/>
              </a:xfrm>
              <a:prstGeom prst="rect">
                <a:avLst/>
              </a:prstGeom>
              <a:noFill/>
              <a:ln w="9525">
                <a:noFill/>
                <a:miter lim="800000"/>
                <a:headEnd/>
                <a:tailEnd/>
              </a:ln>
            </p:spPr>
            <p:txBody>
              <a:bodyPr/>
              <a:lstStyle/>
              <a:p>
                <a:pPr algn="ctr" defTabSz="801688" rtl="0" fontAlgn="base">
                  <a:spcBef>
                    <a:spcPct val="20000"/>
                  </a:spcBef>
                  <a:spcAft>
                    <a:spcPct val="0"/>
                  </a:spcAft>
                </a:pPr>
                <a:r>
                  <a:rPr lang="en-US" kern="1200">
                    <a:solidFill>
                      <a:srgbClr val="000000"/>
                    </a:solidFill>
                    <a:latin typeface="Arial" charset="0"/>
                    <a:ea typeface="+mn-ea"/>
                    <a:cs typeface="Arial" charset="0"/>
                  </a:rPr>
                  <a:t>Metering/Billing</a:t>
                </a:r>
                <a:endParaRPr lang="en-US" kern="1200" noProof="1">
                  <a:solidFill>
                    <a:srgbClr val="000000"/>
                  </a:solidFill>
                  <a:latin typeface="Arial" charset="0"/>
                  <a:ea typeface="+mn-ea"/>
                  <a:cs typeface="Arial" charset="0"/>
                </a:endParaRPr>
              </a:p>
            </p:txBody>
          </p:sp>
        </p:grpSp>
      </p:grpSp>
      <p:sp>
        <p:nvSpPr>
          <p:cNvPr id="846862" name="Rectangle 14"/>
          <p:cNvSpPr>
            <a:spLocks noChangeArrowheads="1"/>
          </p:cNvSpPr>
          <p:nvPr/>
        </p:nvSpPr>
        <p:spPr bwMode="auto">
          <a:xfrm>
            <a:off x="381000" y="88900"/>
            <a:ext cx="8135938" cy="881063"/>
          </a:xfrm>
          <a:prstGeom prst="rect">
            <a:avLst/>
          </a:prstGeom>
          <a:noFill/>
          <a:ln w="9525">
            <a:noFill/>
            <a:miter lim="800000"/>
            <a:headEnd/>
            <a:tailEnd/>
          </a:ln>
          <a:effectLst/>
        </p:spPr>
        <p:txBody>
          <a:bodyPr lIns="0" tIns="0" rIns="0" bIns="0" anchor="b"/>
          <a:lstStyle/>
          <a:p>
            <a:pPr algn="r" rtl="0" fontAlgn="base">
              <a:spcBef>
                <a:spcPct val="0"/>
              </a:spcBef>
              <a:spcAft>
                <a:spcPct val="0"/>
              </a:spcAft>
            </a:pPr>
            <a:r>
              <a:rPr lang="en-US" sz="2800" b="1" kern="1200">
                <a:solidFill>
                  <a:srgbClr val="000000"/>
                </a:solidFill>
                <a:latin typeface="Arial" charset="0"/>
                <a:ea typeface="+mn-ea"/>
                <a:cs typeface="+mn-cs"/>
              </a:rPr>
              <a:t>Taxonomy of a Cloud Provider</a:t>
            </a:r>
            <a:br>
              <a:rPr lang="en-US" sz="2800" b="1" kern="1200">
                <a:solidFill>
                  <a:srgbClr val="000000"/>
                </a:solidFill>
                <a:latin typeface="Arial" charset="0"/>
                <a:ea typeface="+mn-ea"/>
                <a:cs typeface="+mn-cs"/>
              </a:rPr>
            </a:br>
            <a:r>
              <a:rPr lang="en-US" sz="2400" kern="1200">
                <a:solidFill>
                  <a:srgbClr val="000000"/>
                </a:solidFill>
                <a:latin typeface="Arial" charset="0"/>
                <a:ea typeface="+mn-ea"/>
                <a:cs typeface="+mn-cs"/>
              </a:rPr>
              <a:t>Enterprise Viewpoint</a:t>
            </a:r>
            <a:endParaRPr lang="en-US" sz="2200" kern="1200">
              <a:solidFill>
                <a:srgbClr val="000000"/>
              </a:solidFill>
              <a:latin typeface="Arial" charset="0"/>
              <a:ea typeface="+mn-ea"/>
              <a:cs typeface="+mn-cs"/>
            </a:endParaRPr>
          </a:p>
        </p:txBody>
      </p:sp>
      <p:sp>
        <p:nvSpPr>
          <p:cNvPr id="846863" name="Rectangle 2"/>
          <p:cNvSpPr>
            <a:spLocks noChangeArrowheads="1"/>
          </p:cNvSpPr>
          <p:nvPr/>
        </p:nvSpPr>
        <p:spPr bwMode="gray">
          <a:xfrm>
            <a:off x="2505075" y="1757363"/>
            <a:ext cx="1752600" cy="5029200"/>
          </a:xfrm>
          <a:prstGeom prst="rect">
            <a:avLst/>
          </a:prstGeom>
          <a:solidFill>
            <a:srgbClr val="DDDDDD">
              <a:alpha val="74117"/>
            </a:srgbClr>
          </a:solidFill>
          <a:ln w="12700">
            <a:solidFill>
              <a:srgbClr val="DDDDDD"/>
            </a:solidFill>
            <a:miter lim="800000"/>
            <a:headEnd/>
            <a:tailEnd/>
          </a:ln>
        </p:spPr>
        <p:txBody>
          <a:bodyPr lIns="108000" tIns="0" rIns="108000" bIns="0"/>
          <a:lstStyle/>
          <a:p>
            <a:pPr algn="ctr" rtl="0" fontAlgn="base">
              <a:spcBef>
                <a:spcPct val="0"/>
              </a:spcBef>
              <a:spcAft>
                <a:spcPct val="0"/>
              </a:spcAft>
            </a:pPr>
            <a:r>
              <a:rPr lang="en-US" kern="1200">
                <a:solidFill>
                  <a:srgbClr val="000000"/>
                </a:solidFill>
                <a:latin typeface="Arial" charset="0"/>
                <a:ea typeface="+mn-ea"/>
                <a:cs typeface="+mn-cs"/>
              </a:rPr>
              <a:t>Service</a:t>
            </a:r>
          </a:p>
          <a:p>
            <a:pPr algn="ctr" rtl="0" fontAlgn="base">
              <a:spcBef>
                <a:spcPct val="0"/>
              </a:spcBef>
              <a:spcAft>
                <a:spcPct val="0"/>
              </a:spcAft>
            </a:pPr>
            <a:r>
              <a:rPr lang="en-US" kern="1200">
                <a:solidFill>
                  <a:srgbClr val="000000"/>
                </a:solidFill>
                <a:latin typeface="Arial" charset="0"/>
                <a:ea typeface="+mn-ea"/>
                <a:cs typeface="+mn-cs"/>
              </a:rPr>
              <a:t>Elements </a:t>
            </a:r>
          </a:p>
          <a:p>
            <a:pPr algn="l" rtl="0" fontAlgn="base">
              <a:lnSpc>
                <a:spcPct val="90000"/>
              </a:lnSpc>
              <a:spcBef>
                <a:spcPct val="0"/>
              </a:spcBef>
              <a:spcAft>
                <a:spcPct val="20000"/>
              </a:spcAft>
            </a:pPr>
            <a:r>
              <a:rPr lang="en-US" sz="1400" kern="1200" noProof="1">
                <a:solidFill>
                  <a:srgbClr val="000000"/>
                </a:solidFill>
                <a:latin typeface="Arial" charset="0"/>
                <a:ea typeface="+mn-ea"/>
                <a:cs typeface="Arial" charset="0"/>
              </a:rPr>
              <a:t> </a:t>
            </a:r>
          </a:p>
        </p:txBody>
      </p:sp>
      <p:sp>
        <p:nvSpPr>
          <p:cNvPr id="846864" name="Freeform 6"/>
          <p:cNvSpPr>
            <a:spLocks noChangeAspect="1"/>
          </p:cNvSpPr>
          <p:nvPr/>
        </p:nvSpPr>
        <p:spPr bwMode="gray">
          <a:xfrm rot="5400000">
            <a:off x="2801938" y="2376487"/>
            <a:ext cx="1252538" cy="1433513"/>
          </a:xfrm>
          <a:custGeom>
            <a:avLst/>
            <a:gdLst>
              <a:gd name="T0" fmla="*/ 2147483647 w 735"/>
              <a:gd name="T1" fmla="*/ 2147483647 h 600"/>
              <a:gd name="T2" fmla="*/ 2147483647 w 735"/>
              <a:gd name="T3" fmla="*/ 2147483647 h 600"/>
              <a:gd name="T4" fmla="*/ 2147483647 w 735"/>
              <a:gd name="T5" fmla="*/ 2147483647 h 600"/>
              <a:gd name="T6" fmla="*/ 2147483647 w 735"/>
              <a:gd name="T7" fmla="*/ 2147483647 h 600"/>
              <a:gd name="T8" fmla="*/ 2147483647 w 735"/>
              <a:gd name="T9" fmla="*/ 0 h 600"/>
              <a:gd name="T10" fmla="*/ 0 w 735"/>
              <a:gd name="T11" fmla="*/ 0 h 600"/>
              <a:gd name="T12" fmla="*/ 0 w 735"/>
              <a:gd name="T13" fmla="*/ 2147483647 h 600"/>
              <a:gd name="T14" fmla="*/ 2147483647 w 735"/>
              <a:gd name="T15" fmla="*/ 2147483647 h 600"/>
              <a:gd name="T16" fmla="*/ 2147483647 w 735"/>
              <a:gd name="T17" fmla="*/ 2147483647 h 600"/>
              <a:gd name="T18" fmla="*/ 2147483647 w 735"/>
              <a:gd name="T19" fmla="*/ 2147483647 h 600"/>
              <a:gd name="T20" fmla="*/ 2147483647 w 735"/>
              <a:gd name="T21" fmla="*/ 2147483647 h 600"/>
              <a:gd name="T22" fmla="*/ 2147483647 w 735"/>
              <a:gd name="T23" fmla="*/ 2147483647 h 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35"/>
              <a:gd name="T37" fmla="*/ 0 h 600"/>
              <a:gd name="T38" fmla="*/ 735 w 735"/>
              <a:gd name="T39" fmla="*/ 600 h 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35" h="600">
                <a:moveTo>
                  <a:pt x="735" y="300"/>
                </a:moveTo>
                <a:cubicBezTo>
                  <a:pt x="731" y="295"/>
                  <a:pt x="691" y="228"/>
                  <a:pt x="676" y="203"/>
                </a:cubicBezTo>
                <a:cubicBezTo>
                  <a:pt x="676" y="225"/>
                  <a:pt x="676" y="262"/>
                  <a:pt x="676" y="262"/>
                </a:cubicBezTo>
                <a:cubicBezTo>
                  <a:pt x="676" y="262"/>
                  <a:pt x="610" y="262"/>
                  <a:pt x="600" y="262"/>
                </a:cubicBezTo>
                <a:cubicBezTo>
                  <a:pt x="600" y="0"/>
                  <a:pt x="600" y="0"/>
                  <a:pt x="600" y="0"/>
                </a:cubicBezTo>
                <a:cubicBezTo>
                  <a:pt x="0" y="0"/>
                  <a:pt x="0" y="0"/>
                  <a:pt x="0" y="0"/>
                </a:cubicBezTo>
                <a:cubicBezTo>
                  <a:pt x="0" y="600"/>
                  <a:pt x="0" y="600"/>
                  <a:pt x="0" y="600"/>
                </a:cubicBezTo>
                <a:cubicBezTo>
                  <a:pt x="600" y="600"/>
                  <a:pt x="600" y="600"/>
                  <a:pt x="600" y="600"/>
                </a:cubicBezTo>
                <a:cubicBezTo>
                  <a:pt x="600" y="337"/>
                  <a:pt x="600" y="337"/>
                  <a:pt x="600" y="337"/>
                </a:cubicBezTo>
                <a:cubicBezTo>
                  <a:pt x="610" y="337"/>
                  <a:pt x="676" y="337"/>
                  <a:pt x="676" y="337"/>
                </a:cubicBezTo>
                <a:cubicBezTo>
                  <a:pt x="676" y="337"/>
                  <a:pt x="676" y="375"/>
                  <a:pt x="676" y="397"/>
                </a:cubicBezTo>
                <a:cubicBezTo>
                  <a:pt x="691" y="371"/>
                  <a:pt x="731" y="305"/>
                  <a:pt x="735" y="300"/>
                </a:cubicBezTo>
                <a:close/>
              </a:path>
            </a:pathLst>
          </a:custGeom>
          <a:solidFill>
            <a:srgbClr val="319B5C"/>
          </a:solidFill>
          <a:ln w="9525">
            <a:noFill/>
            <a:round/>
            <a:headEnd/>
            <a:tailEnd/>
          </a:ln>
        </p:spPr>
        <p:txBody>
          <a:bodyPr rot="10800000" vert="eaVert"/>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6865" name="Freeform 7"/>
          <p:cNvSpPr>
            <a:spLocks noChangeAspect="1"/>
          </p:cNvSpPr>
          <p:nvPr/>
        </p:nvSpPr>
        <p:spPr bwMode="gray">
          <a:xfrm>
            <a:off x="2714625" y="5683250"/>
            <a:ext cx="1433513" cy="1022350"/>
          </a:xfrm>
          <a:custGeom>
            <a:avLst/>
            <a:gdLst>
              <a:gd name="T0" fmla="*/ 2147483647 w 600"/>
              <a:gd name="T1" fmla="*/ 0 h 600"/>
              <a:gd name="T2" fmla="*/ 2147483647 w 600"/>
              <a:gd name="T3" fmla="*/ 2147483647 h 600"/>
              <a:gd name="T4" fmla="*/ 2147483647 w 600"/>
              <a:gd name="T5" fmla="*/ 2147483647 h 600"/>
              <a:gd name="T6" fmla="*/ 2147483647 w 600"/>
              <a:gd name="T7" fmla="*/ 2147483647 h 600"/>
              <a:gd name="T8" fmla="*/ 2147483647 w 600"/>
              <a:gd name="T9" fmla="*/ 2147483647 h 600"/>
              <a:gd name="T10" fmla="*/ 2147483647 w 600"/>
              <a:gd name="T11" fmla="*/ 2147483647 h 600"/>
              <a:gd name="T12" fmla="*/ 2147483647 w 600"/>
              <a:gd name="T13" fmla="*/ 0 h 600"/>
              <a:gd name="T14" fmla="*/ 0 w 600"/>
              <a:gd name="T15" fmla="*/ 0 h 600"/>
              <a:gd name="T16" fmla="*/ 0 w 600"/>
              <a:gd name="T17" fmla="*/ 2147483647 h 600"/>
              <a:gd name="T18" fmla="*/ 2147483647 w 600"/>
              <a:gd name="T19" fmla="*/ 2147483647 h 600"/>
              <a:gd name="T20" fmla="*/ 2147483647 w 600"/>
              <a:gd name="T21" fmla="*/ 0 h 600"/>
              <a:gd name="T22" fmla="*/ 2147483647 w 600"/>
              <a:gd name="T23" fmla="*/ 0 h 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0"/>
              <a:gd name="T37" fmla="*/ 0 h 600"/>
              <a:gd name="T38" fmla="*/ 600 w 600"/>
              <a:gd name="T39" fmla="*/ 600 h 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0" h="600">
                <a:moveTo>
                  <a:pt x="350" y="0"/>
                </a:moveTo>
                <a:cubicBezTo>
                  <a:pt x="350" y="32"/>
                  <a:pt x="350" y="32"/>
                  <a:pt x="350" y="32"/>
                </a:cubicBezTo>
                <a:cubicBezTo>
                  <a:pt x="360" y="32"/>
                  <a:pt x="440" y="32"/>
                  <a:pt x="440" y="32"/>
                </a:cubicBezTo>
                <a:cubicBezTo>
                  <a:pt x="300" y="117"/>
                  <a:pt x="300" y="117"/>
                  <a:pt x="300" y="117"/>
                </a:cubicBezTo>
                <a:cubicBezTo>
                  <a:pt x="160" y="32"/>
                  <a:pt x="160" y="32"/>
                  <a:pt x="160" y="32"/>
                </a:cubicBezTo>
                <a:cubicBezTo>
                  <a:pt x="160" y="32"/>
                  <a:pt x="240" y="32"/>
                  <a:pt x="250" y="32"/>
                </a:cubicBezTo>
                <a:cubicBezTo>
                  <a:pt x="250" y="0"/>
                  <a:pt x="250" y="0"/>
                  <a:pt x="250" y="0"/>
                </a:cubicBezTo>
                <a:cubicBezTo>
                  <a:pt x="0" y="0"/>
                  <a:pt x="0" y="0"/>
                  <a:pt x="0" y="0"/>
                </a:cubicBezTo>
                <a:cubicBezTo>
                  <a:pt x="0" y="600"/>
                  <a:pt x="0" y="600"/>
                  <a:pt x="0" y="600"/>
                </a:cubicBezTo>
                <a:cubicBezTo>
                  <a:pt x="600" y="600"/>
                  <a:pt x="600" y="600"/>
                  <a:pt x="600" y="600"/>
                </a:cubicBezTo>
                <a:cubicBezTo>
                  <a:pt x="600" y="0"/>
                  <a:pt x="600" y="0"/>
                  <a:pt x="600" y="0"/>
                </a:cubicBezTo>
                <a:lnTo>
                  <a:pt x="350" y="0"/>
                </a:lnTo>
                <a:close/>
              </a:path>
            </a:pathLst>
          </a:custGeom>
          <a:solidFill>
            <a:srgbClr val="B6E8CA"/>
          </a:solidFill>
          <a:ln w="9525">
            <a:no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6866" name="Freeform 8"/>
          <p:cNvSpPr>
            <a:spLocks noChangeAspect="1"/>
          </p:cNvSpPr>
          <p:nvPr/>
        </p:nvSpPr>
        <p:spPr bwMode="gray">
          <a:xfrm rot="5400000">
            <a:off x="2805907" y="3452018"/>
            <a:ext cx="1250950" cy="1433513"/>
          </a:xfrm>
          <a:custGeom>
            <a:avLst/>
            <a:gdLst>
              <a:gd name="T0" fmla="*/ 2147483647 w 1736"/>
              <a:gd name="T1" fmla="*/ 2147483647 h 1417"/>
              <a:gd name="T2" fmla="*/ 2147483647 w 1736"/>
              <a:gd name="T3" fmla="*/ 2147483647 h 1417"/>
              <a:gd name="T4" fmla="*/ 2147483647 w 1736"/>
              <a:gd name="T5" fmla="*/ 2147483647 h 1417"/>
              <a:gd name="T6" fmla="*/ 2147483647 w 1736"/>
              <a:gd name="T7" fmla="*/ 2147483647 h 1417"/>
              <a:gd name="T8" fmla="*/ 2147483647 w 1736"/>
              <a:gd name="T9" fmla="*/ 0 h 1417"/>
              <a:gd name="T10" fmla="*/ 0 w 1736"/>
              <a:gd name="T11" fmla="*/ 0 h 1417"/>
              <a:gd name="T12" fmla="*/ 0 w 1736"/>
              <a:gd name="T13" fmla="*/ 2147483647 h 1417"/>
              <a:gd name="T14" fmla="*/ 2147483647 w 1736"/>
              <a:gd name="T15" fmla="*/ 2147483647 h 1417"/>
              <a:gd name="T16" fmla="*/ 2147483647 w 1736"/>
              <a:gd name="T17" fmla="*/ 2147483647 h 1417"/>
              <a:gd name="T18" fmla="*/ 2147483647 w 1736"/>
              <a:gd name="T19" fmla="*/ 2147483647 h 1417"/>
              <a:gd name="T20" fmla="*/ 2147483647 w 1736"/>
              <a:gd name="T21" fmla="*/ 2147483647 h 1417"/>
              <a:gd name="T22" fmla="*/ 2147483647 w 1736"/>
              <a:gd name="T23" fmla="*/ 2147483647 h 1417"/>
              <a:gd name="T24" fmla="*/ 0 w 1736"/>
              <a:gd name="T25" fmla="*/ 2147483647 h 1417"/>
              <a:gd name="T26" fmla="*/ 0 w 1736"/>
              <a:gd name="T27" fmla="*/ 2147483647 h 1417"/>
              <a:gd name="T28" fmla="*/ 2147483647 w 1736"/>
              <a:gd name="T29" fmla="*/ 2147483647 h 1417"/>
              <a:gd name="T30" fmla="*/ 2147483647 w 1736"/>
              <a:gd name="T31" fmla="*/ 2147483647 h 1417"/>
              <a:gd name="T32" fmla="*/ 2147483647 w 1736"/>
              <a:gd name="T33" fmla="*/ 2147483647 h 1417"/>
              <a:gd name="T34" fmla="*/ 2147483647 w 1736"/>
              <a:gd name="T35" fmla="*/ 2147483647 h 1417"/>
              <a:gd name="T36" fmla="*/ 2147483647 w 1736"/>
              <a:gd name="T37" fmla="*/ 2147483647 h 1417"/>
              <a:gd name="T38" fmla="*/ 2147483647 w 1736"/>
              <a:gd name="T39" fmla="*/ 2147483647 h 1417"/>
              <a:gd name="T40" fmla="*/ 2147483647 w 1736"/>
              <a:gd name="T41" fmla="*/ 2147483647 h 14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36"/>
              <a:gd name="T64" fmla="*/ 0 h 1417"/>
              <a:gd name="T65" fmla="*/ 1736 w 1736"/>
              <a:gd name="T66" fmla="*/ 1417 h 14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36" h="1417">
                <a:moveTo>
                  <a:pt x="1736" y="709"/>
                </a:moveTo>
                <a:lnTo>
                  <a:pt x="1596" y="480"/>
                </a:lnTo>
                <a:lnTo>
                  <a:pt x="1596" y="619"/>
                </a:lnTo>
                <a:lnTo>
                  <a:pt x="1417" y="619"/>
                </a:lnTo>
                <a:lnTo>
                  <a:pt x="1417" y="0"/>
                </a:lnTo>
                <a:lnTo>
                  <a:pt x="0" y="0"/>
                </a:lnTo>
                <a:lnTo>
                  <a:pt x="0" y="591"/>
                </a:lnTo>
                <a:lnTo>
                  <a:pt x="78" y="591"/>
                </a:lnTo>
                <a:lnTo>
                  <a:pt x="78" y="378"/>
                </a:lnTo>
                <a:lnTo>
                  <a:pt x="278" y="709"/>
                </a:lnTo>
                <a:lnTo>
                  <a:pt x="78" y="1040"/>
                </a:lnTo>
                <a:lnTo>
                  <a:pt x="78" y="825"/>
                </a:lnTo>
                <a:lnTo>
                  <a:pt x="0" y="825"/>
                </a:lnTo>
                <a:lnTo>
                  <a:pt x="0" y="1417"/>
                </a:lnTo>
                <a:lnTo>
                  <a:pt x="1417" y="1417"/>
                </a:lnTo>
                <a:lnTo>
                  <a:pt x="1417" y="796"/>
                </a:lnTo>
                <a:lnTo>
                  <a:pt x="1596" y="796"/>
                </a:lnTo>
                <a:lnTo>
                  <a:pt x="1596" y="938"/>
                </a:lnTo>
                <a:lnTo>
                  <a:pt x="1736" y="709"/>
                </a:lnTo>
                <a:close/>
              </a:path>
            </a:pathLst>
          </a:custGeom>
          <a:solidFill>
            <a:srgbClr val="39B56B"/>
          </a:solidFill>
          <a:ln w="9525">
            <a:noFill/>
            <a:round/>
            <a:headEnd/>
            <a:tailEnd/>
          </a:ln>
        </p:spPr>
        <p:txBody>
          <a:bodyPr rot="10800000" vert="eaVert"/>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6867" name="Freeform 9"/>
          <p:cNvSpPr>
            <a:spLocks noChangeAspect="1"/>
          </p:cNvSpPr>
          <p:nvPr/>
        </p:nvSpPr>
        <p:spPr bwMode="gray">
          <a:xfrm rot="5400000">
            <a:off x="2805907" y="4525168"/>
            <a:ext cx="1250950" cy="1433513"/>
          </a:xfrm>
          <a:custGeom>
            <a:avLst/>
            <a:gdLst>
              <a:gd name="T0" fmla="*/ 2147483647 w 1736"/>
              <a:gd name="T1" fmla="*/ 2147483647 h 1417"/>
              <a:gd name="T2" fmla="*/ 2147483647 w 1736"/>
              <a:gd name="T3" fmla="*/ 2147483647 h 1417"/>
              <a:gd name="T4" fmla="*/ 2147483647 w 1736"/>
              <a:gd name="T5" fmla="*/ 2147483647 h 1417"/>
              <a:gd name="T6" fmla="*/ 2147483647 w 1736"/>
              <a:gd name="T7" fmla="*/ 2147483647 h 1417"/>
              <a:gd name="T8" fmla="*/ 2147483647 w 1736"/>
              <a:gd name="T9" fmla="*/ 0 h 1417"/>
              <a:gd name="T10" fmla="*/ 0 w 1736"/>
              <a:gd name="T11" fmla="*/ 0 h 1417"/>
              <a:gd name="T12" fmla="*/ 0 w 1736"/>
              <a:gd name="T13" fmla="*/ 2147483647 h 1417"/>
              <a:gd name="T14" fmla="*/ 2147483647 w 1736"/>
              <a:gd name="T15" fmla="*/ 2147483647 h 1417"/>
              <a:gd name="T16" fmla="*/ 2147483647 w 1736"/>
              <a:gd name="T17" fmla="*/ 2147483647 h 1417"/>
              <a:gd name="T18" fmla="*/ 2147483647 w 1736"/>
              <a:gd name="T19" fmla="*/ 2147483647 h 1417"/>
              <a:gd name="T20" fmla="*/ 2147483647 w 1736"/>
              <a:gd name="T21" fmla="*/ 2147483647 h 1417"/>
              <a:gd name="T22" fmla="*/ 2147483647 w 1736"/>
              <a:gd name="T23" fmla="*/ 2147483647 h 1417"/>
              <a:gd name="T24" fmla="*/ 0 w 1736"/>
              <a:gd name="T25" fmla="*/ 2147483647 h 1417"/>
              <a:gd name="T26" fmla="*/ 0 w 1736"/>
              <a:gd name="T27" fmla="*/ 2147483647 h 1417"/>
              <a:gd name="T28" fmla="*/ 2147483647 w 1736"/>
              <a:gd name="T29" fmla="*/ 2147483647 h 1417"/>
              <a:gd name="T30" fmla="*/ 2147483647 w 1736"/>
              <a:gd name="T31" fmla="*/ 2147483647 h 1417"/>
              <a:gd name="T32" fmla="*/ 2147483647 w 1736"/>
              <a:gd name="T33" fmla="*/ 2147483647 h 1417"/>
              <a:gd name="T34" fmla="*/ 2147483647 w 1736"/>
              <a:gd name="T35" fmla="*/ 2147483647 h 1417"/>
              <a:gd name="T36" fmla="*/ 2147483647 w 1736"/>
              <a:gd name="T37" fmla="*/ 2147483647 h 1417"/>
              <a:gd name="T38" fmla="*/ 2147483647 w 1736"/>
              <a:gd name="T39" fmla="*/ 2147483647 h 1417"/>
              <a:gd name="T40" fmla="*/ 2147483647 w 1736"/>
              <a:gd name="T41" fmla="*/ 2147483647 h 14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36"/>
              <a:gd name="T64" fmla="*/ 0 h 1417"/>
              <a:gd name="T65" fmla="*/ 1736 w 1736"/>
              <a:gd name="T66" fmla="*/ 1417 h 14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36" h="1417">
                <a:moveTo>
                  <a:pt x="1736" y="709"/>
                </a:moveTo>
                <a:lnTo>
                  <a:pt x="1596" y="480"/>
                </a:lnTo>
                <a:lnTo>
                  <a:pt x="1596" y="619"/>
                </a:lnTo>
                <a:lnTo>
                  <a:pt x="1417" y="619"/>
                </a:lnTo>
                <a:lnTo>
                  <a:pt x="1417" y="0"/>
                </a:lnTo>
                <a:lnTo>
                  <a:pt x="0" y="0"/>
                </a:lnTo>
                <a:lnTo>
                  <a:pt x="0" y="591"/>
                </a:lnTo>
                <a:lnTo>
                  <a:pt x="78" y="591"/>
                </a:lnTo>
                <a:lnTo>
                  <a:pt x="78" y="378"/>
                </a:lnTo>
                <a:lnTo>
                  <a:pt x="278" y="709"/>
                </a:lnTo>
                <a:lnTo>
                  <a:pt x="78" y="1040"/>
                </a:lnTo>
                <a:lnTo>
                  <a:pt x="78" y="825"/>
                </a:lnTo>
                <a:lnTo>
                  <a:pt x="0" y="825"/>
                </a:lnTo>
                <a:lnTo>
                  <a:pt x="0" y="1417"/>
                </a:lnTo>
                <a:lnTo>
                  <a:pt x="1417" y="1417"/>
                </a:lnTo>
                <a:lnTo>
                  <a:pt x="1417" y="796"/>
                </a:lnTo>
                <a:lnTo>
                  <a:pt x="1596" y="796"/>
                </a:lnTo>
                <a:lnTo>
                  <a:pt x="1596" y="938"/>
                </a:lnTo>
                <a:lnTo>
                  <a:pt x="1736" y="709"/>
                </a:lnTo>
                <a:close/>
              </a:path>
            </a:pathLst>
          </a:custGeom>
          <a:solidFill>
            <a:srgbClr val="87D9A8"/>
          </a:solidFill>
          <a:ln w="9525">
            <a:noFill/>
            <a:round/>
            <a:headEnd/>
            <a:tailEnd/>
          </a:ln>
        </p:spPr>
        <p:txBody>
          <a:bodyPr rot="10800000" vert="eaVert"/>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6868" name="Text Box 10"/>
          <p:cNvSpPr txBox="1">
            <a:spLocks noChangeArrowheads="1"/>
          </p:cNvSpPr>
          <p:nvPr/>
        </p:nvSpPr>
        <p:spPr bwMode="auto">
          <a:xfrm>
            <a:off x="2627313" y="2568575"/>
            <a:ext cx="1520825" cy="777875"/>
          </a:xfrm>
          <a:prstGeom prst="rect">
            <a:avLst/>
          </a:prstGeom>
          <a:noFill/>
          <a:ln w="9525" algn="ctr">
            <a:noFill/>
            <a:miter lim="800000"/>
            <a:headEnd/>
            <a:tailEnd/>
          </a:ln>
        </p:spPr>
        <p:txBody>
          <a:bodyPr/>
          <a:lstStyle/>
          <a:p>
            <a:pPr algn="ctr" defTabSz="801688" rtl="0" fontAlgn="base">
              <a:spcBef>
                <a:spcPct val="20000"/>
              </a:spcBef>
              <a:spcAft>
                <a:spcPct val="0"/>
              </a:spcAft>
            </a:pPr>
            <a:r>
              <a:rPr lang="en-US" kern="1200">
                <a:solidFill>
                  <a:srgbClr val="000000"/>
                </a:solidFill>
                <a:latin typeface="Arial" charset="0"/>
                <a:ea typeface="+mn-ea"/>
                <a:cs typeface="Arial" charset="0"/>
              </a:rPr>
              <a:t>Security</a:t>
            </a:r>
          </a:p>
        </p:txBody>
      </p:sp>
      <p:sp>
        <p:nvSpPr>
          <p:cNvPr id="846869" name="Text Box 11"/>
          <p:cNvSpPr txBox="1">
            <a:spLocks noChangeArrowheads="1"/>
          </p:cNvSpPr>
          <p:nvPr/>
        </p:nvSpPr>
        <p:spPr bwMode="auto">
          <a:xfrm>
            <a:off x="2708275" y="5969000"/>
            <a:ext cx="1506538" cy="407988"/>
          </a:xfrm>
          <a:prstGeom prst="rect">
            <a:avLst/>
          </a:prstGeom>
          <a:noFill/>
          <a:ln w="9525">
            <a:noFill/>
            <a:miter lim="800000"/>
            <a:headEnd/>
            <a:tailEnd/>
          </a:ln>
        </p:spPr>
        <p:txBody>
          <a:bodyPr/>
          <a:lstStyle/>
          <a:p>
            <a:pPr algn="ctr" defTabSz="801688" rtl="0" fontAlgn="base">
              <a:spcBef>
                <a:spcPct val="20000"/>
              </a:spcBef>
              <a:spcAft>
                <a:spcPct val="0"/>
              </a:spcAft>
            </a:pPr>
            <a:r>
              <a:rPr lang="en-US" kern="1200">
                <a:solidFill>
                  <a:srgbClr val="000000"/>
                </a:solidFill>
                <a:latin typeface="Arial" charset="0"/>
                <a:ea typeface="+mn-ea"/>
                <a:cs typeface="Arial" charset="0"/>
              </a:rPr>
              <a:t>TCO</a:t>
            </a:r>
            <a:endParaRPr lang="en-US" kern="1200" noProof="1">
              <a:solidFill>
                <a:srgbClr val="000000"/>
              </a:solidFill>
              <a:latin typeface="Arial" charset="0"/>
              <a:ea typeface="+mn-ea"/>
              <a:cs typeface="Arial" charset="0"/>
            </a:endParaRPr>
          </a:p>
        </p:txBody>
      </p:sp>
      <p:sp>
        <p:nvSpPr>
          <p:cNvPr id="846870" name="Text Box 13"/>
          <p:cNvSpPr txBox="1">
            <a:spLocks noChangeArrowheads="1"/>
          </p:cNvSpPr>
          <p:nvPr/>
        </p:nvSpPr>
        <p:spPr bwMode="auto">
          <a:xfrm>
            <a:off x="2655888" y="3668713"/>
            <a:ext cx="1554162" cy="763587"/>
          </a:xfrm>
          <a:prstGeom prst="rect">
            <a:avLst/>
          </a:prstGeom>
          <a:noFill/>
          <a:ln w="9525">
            <a:noFill/>
            <a:miter lim="800000"/>
            <a:headEnd/>
            <a:tailEnd/>
          </a:ln>
        </p:spPr>
        <p:txBody>
          <a:bodyPr/>
          <a:lstStyle/>
          <a:p>
            <a:pPr algn="ctr" defTabSz="801688" rtl="0" fontAlgn="base">
              <a:spcBef>
                <a:spcPct val="20000"/>
              </a:spcBef>
              <a:spcAft>
                <a:spcPct val="0"/>
              </a:spcAft>
            </a:pPr>
            <a:r>
              <a:rPr lang="en-US" kern="1200">
                <a:solidFill>
                  <a:srgbClr val="000000"/>
                </a:solidFill>
                <a:latin typeface="Arial" charset="0"/>
                <a:ea typeface="+mn-ea"/>
                <a:cs typeface="Arial" charset="0"/>
              </a:rPr>
              <a:t>Flexibility</a:t>
            </a:r>
            <a:endParaRPr lang="en-US" kern="1200" noProof="1">
              <a:solidFill>
                <a:srgbClr val="000000"/>
              </a:solidFill>
              <a:latin typeface="Arial" charset="0"/>
              <a:ea typeface="+mn-ea"/>
              <a:cs typeface="Arial" charset="0"/>
            </a:endParaRPr>
          </a:p>
        </p:txBody>
      </p:sp>
      <p:sp>
        <p:nvSpPr>
          <p:cNvPr id="846871" name="Text Box 11"/>
          <p:cNvSpPr txBox="1">
            <a:spLocks noChangeArrowheads="1"/>
          </p:cNvSpPr>
          <p:nvPr/>
        </p:nvSpPr>
        <p:spPr bwMode="auto">
          <a:xfrm>
            <a:off x="2627313" y="4787900"/>
            <a:ext cx="1624012" cy="407988"/>
          </a:xfrm>
          <a:prstGeom prst="rect">
            <a:avLst/>
          </a:prstGeom>
          <a:noFill/>
          <a:ln w="9525">
            <a:noFill/>
            <a:miter lim="800000"/>
            <a:headEnd/>
            <a:tailEnd/>
          </a:ln>
        </p:spPr>
        <p:txBody>
          <a:bodyPr/>
          <a:lstStyle/>
          <a:p>
            <a:pPr algn="ctr" defTabSz="801688" rtl="0" fontAlgn="base">
              <a:spcBef>
                <a:spcPct val="20000"/>
              </a:spcBef>
              <a:spcAft>
                <a:spcPct val="0"/>
              </a:spcAft>
            </a:pPr>
            <a:r>
              <a:rPr lang="en-US" kern="1200">
                <a:solidFill>
                  <a:srgbClr val="000000"/>
                </a:solidFill>
                <a:latin typeface="Arial" charset="0"/>
                <a:ea typeface="+mn-ea"/>
                <a:cs typeface="Arial" charset="0"/>
              </a:rPr>
              <a:t>Transparency</a:t>
            </a:r>
            <a:endParaRPr lang="en-US" kern="1200" noProof="1">
              <a:solidFill>
                <a:srgbClr val="000000"/>
              </a:solidFill>
              <a:latin typeface="Arial" charset="0"/>
              <a:ea typeface="+mn-ea"/>
              <a:cs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ChangeArrowheads="1"/>
          </p:cNvSpPr>
          <p:nvPr/>
        </p:nvSpPr>
        <p:spPr bwMode="auto">
          <a:xfrm>
            <a:off x="4581525" y="3000375"/>
            <a:ext cx="4232275" cy="3014663"/>
          </a:xfrm>
          <a:prstGeom prst="rect">
            <a:avLst/>
          </a:prstGeom>
          <a:solidFill>
            <a:srgbClr val="003366"/>
          </a:solidFill>
          <a:ln w="9525">
            <a:noFill/>
            <a:miter lim="800000"/>
            <a:headEnd/>
            <a:tailEnd/>
          </a:ln>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02819" name="Rectangle 3"/>
          <p:cNvSpPr>
            <a:spLocks noGrp="1" noChangeArrowheads="1"/>
          </p:cNvSpPr>
          <p:nvPr>
            <p:ph type="title"/>
          </p:nvPr>
        </p:nvSpPr>
        <p:spPr/>
        <p:txBody>
          <a:bodyPr/>
          <a:lstStyle/>
          <a:p>
            <a:pPr algn="l"/>
            <a:r>
              <a:rPr lang="en-US"/>
              <a:t>Customer Challenges</a:t>
            </a:r>
          </a:p>
        </p:txBody>
      </p:sp>
      <p:sp>
        <p:nvSpPr>
          <p:cNvPr id="802820" name="Rectangle 4"/>
          <p:cNvSpPr>
            <a:spLocks noGrp="1" noChangeArrowheads="1"/>
          </p:cNvSpPr>
          <p:nvPr>
            <p:ph type="body" idx="1"/>
          </p:nvPr>
        </p:nvSpPr>
        <p:spPr>
          <a:xfrm>
            <a:off x="314325" y="1427163"/>
            <a:ext cx="8624888" cy="1363662"/>
          </a:xfrm>
        </p:spPr>
        <p:txBody>
          <a:bodyPr/>
          <a:lstStyle/>
          <a:p>
            <a:pPr marL="0" indent="0">
              <a:spcBef>
                <a:spcPct val="5000"/>
              </a:spcBef>
              <a:buFontTx/>
              <a:buNone/>
              <a:tabLst/>
            </a:pPr>
            <a:r>
              <a:rPr lang="en-US" sz="1800"/>
              <a:t>Customers are faced with a common set of challenges centered around improving performance of applications and infrastructure while controlling costs</a:t>
            </a:r>
          </a:p>
          <a:p>
            <a:pPr marL="0" indent="0">
              <a:spcBef>
                <a:spcPct val="60000"/>
              </a:spcBef>
              <a:tabLst/>
            </a:pPr>
            <a:r>
              <a:rPr lang="en-US" sz="1800"/>
              <a:t> Common challenges include:</a:t>
            </a:r>
          </a:p>
        </p:txBody>
      </p:sp>
      <p:sp>
        <p:nvSpPr>
          <p:cNvPr id="802821" name="Text Box 5"/>
          <p:cNvSpPr txBox="1">
            <a:spLocks noChangeArrowheads="1"/>
          </p:cNvSpPr>
          <p:nvPr/>
        </p:nvSpPr>
        <p:spPr bwMode="auto">
          <a:xfrm>
            <a:off x="4724400" y="3040063"/>
            <a:ext cx="3919538" cy="2930525"/>
          </a:xfrm>
          <a:prstGeom prst="rect">
            <a:avLst/>
          </a:prstGeom>
          <a:noFill/>
          <a:ln w="9525">
            <a:noFill/>
            <a:miter lim="800000"/>
            <a:headEnd/>
            <a:tailEnd/>
          </a:ln>
          <a:effectLst/>
        </p:spPr>
        <p:txBody>
          <a:bodyPr>
            <a:spAutoFit/>
          </a:bodyPr>
          <a:lstStyle/>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Traditional method: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Plan to peak</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Each department or business application was in a silo with dedicated resources</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Demand varies over time </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Idle servers waste capital,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power and cooling, and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data center space</a:t>
            </a:r>
          </a:p>
        </p:txBody>
      </p:sp>
      <p:sp>
        <p:nvSpPr>
          <p:cNvPr id="802822" name="Text Box 6"/>
          <p:cNvSpPr txBox="1">
            <a:spLocks noChangeArrowheads="1"/>
          </p:cNvSpPr>
          <p:nvPr/>
        </p:nvSpPr>
        <p:spPr bwMode="auto">
          <a:xfrm>
            <a:off x="4724400" y="3040063"/>
            <a:ext cx="3594100" cy="2930525"/>
          </a:xfrm>
          <a:prstGeom prst="rect">
            <a:avLst/>
          </a:prstGeom>
          <a:noFill/>
          <a:ln w="9525">
            <a:noFill/>
            <a:miter lim="800000"/>
            <a:headEnd/>
            <a:tailEnd/>
          </a:ln>
          <a:effectLst/>
        </p:spPr>
        <p:txBody>
          <a:bodyPr>
            <a:spAutoFit/>
          </a:bodyPr>
          <a:lstStyle/>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Traditional method: Need a feature, buy a box</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Cannot scale quickly for fluctuating business cycles</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Loss of flexibility </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Once locked into dedicated infrastructure, you become rapidly overtaken by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technology advancements</a:t>
            </a:r>
          </a:p>
        </p:txBody>
      </p:sp>
      <p:sp>
        <p:nvSpPr>
          <p:cNvPr id="802823" name="Text Box 7"/>
          <p:cNvSpPr txBox="1">
            <a:spLocks noChangeArrowheads="1"/>
          </p:cNvSpPr>
          <p:nvPr/>
        </p:nvSpPr>
        <p:spPr bwMode="auto">
          <a:xfrm>
            <a:off x="4724400" y="3040063"/>
            <a:ext cx="3749675" cy="2670175"/>
          </a:xfrm>
          <a:prstGeom prst="rect">
            <a:avLst/>
          </a:prstGeom>
          <a:noFill/>
          <a:ln w="9525">
            <a:noFill/>
            <a:miter lim="800000"/>
            <a:headEnd/>
            <a:tailEnd/>
          </a:ln>
          <a:effectLst/>
        </p:spPr>
        <p:txBody>
          <a:bodyPr>
            <a:spAutoFit/>
          </a:bodyPr>
          <a:lstStyle/>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Traditional method: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Need redundancy – buy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two of everything</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Capital intensive,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significantly drives up cost</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Complex in nature and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difficult to manage</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Must sacrifice flexibility</a:t>
            </a:r>
          </a:p>
        </p:txBody>
      </p:sp>
      <p:sp>
        <p:nvSpPr>
          <p:cNvPr id="802824" name="Text Box 8"/>
          <p:cNvSpPr txBox="1">
            <a:spLocks noChangeArrowheads="1"/>
          </p:cNvSpPr>
          <p:nvPr/>
        </p:nvSpPr>
        <p:spPr bwMode="auto">
          <a:xfrm>
            <a:off x="4724400" y="3040063"/>
            <a:ext cx="3619500" cy="2930525"/>
          </a:xfrm>
          <a:prstGeom prst="rect">
            <a:avLst/>
          </a:prstGeom>
          <a:noFill/>
          <a:ln w="9525">
            <a:noFill/>
            <a:miter lim="800000"/>
            <a:headEnd/>
            <a:tailEnd/>
          </a:ln>
          <a:effectLst/>
        </p:spPr>
        <p:txBody>
          <a:bodyPr>
            <a:spAutoFit/>
          </a:bodyPr>
          <a:lstStyle/>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Traditional method: IT as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cost center for business</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Difficult to prioritize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individual needs</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Difficult to perform as </a:t>
            </a:r>
            <a:br>
              <a:rPr lang="en-US" b="1" kern="1200">
                <a:solidFill>
                  <a:srgbClr val="FFFFFF"/>
                </a:solidFill>
                <a:effectLst>
                  <a:outerShdw blurRad="38100" dist="38100" dir="2700000" algn="tl">
                    <a:srgbClr val="C0C0C0"/>
                  </a:outerShdw>
                </a:effectLst>
                <a:latin typeface="Arial" charset="0"/>
                <a:ea typeface="+mn-ea"/>
                <a:cs typeface="+mn-cs"/>
              </a:rPr>
            </a:br>
            <a:r>
              <a:rPr lang="en-US" b="1" kern="1200">
                <a:solidFill>
                  <a:srgbClr val="FFFFFF"/>
                </a:solidFill>
                <a:effectLst>
                  <a:outerShdw blurRad="38100" dist="38100" dir="2700000" algn="tl">
                    <a:srgbClr val="C0C0C0"/>
                  </a:outerShdw>
                </a:effectLst>
                <a:latin typeface="Arial" charset="0"/>
                <a:ea typeface="+mn-ea"/>
                <a:cs typeface="+mn-cs"/>
              </a:rPr>
              <a:t>value center</a:t>
            </a:r>
          </a:p>
          <a:p>
            <a:pPr marL="171450" indent="-171450" algn="l" rtl="0" fontAlgn="base">
              <a:lnSpc>
                <a:spcPct val="95000"/>
              </a:lnSpc>
              <a:spcBef>
                <a:spcPct val="60000"/>
              </a:spcBef>
              <a:spcAft>
                <a:spcPct val="0"/>
              </a:spcAft>
              <a:buFontTx/>
              <a:buChar char="•"/>
            </a:pPr>
            <a:r>
              <a:rPr lang="en-US" b="1" kern="1200">
                <a:solidFill>
                  <a:srgbClr val="FFFFFF"/>
                </a:solidFill>
                <a:effectLst>
                  <a:outerShdw blurRad="38100" dist="38100" dir="2700000" algn="tl">
                    <a:srgbClr val="C0C0C0"/>
                  </a:outerShdw>
                </a:effectLst>
                <a:latin typeface="Arial" charset="0"/>
                <a:ea typeface="+mn-ea"/>
                <a:cs typeface="+mn-cs"/>
              </a:rPr>
              <a:t>Companies are looking for departmental charge back to help cost management</a:t>
            </a:r>
          </a:p>
        </p:txBody>
      </p:sp>
      <p:sp>
        <p:nvSpPr>
          <p:cNvPr id="802825" name="Line 9"/>
          <p:cNvSpPr>
            <a:spLocks noChangeShapeType="1"/>
          </p:cNvSpPr>
          <p:nvPr/>
        </p:nvSpPr>
        <p:spPr bwMode="auto">
          <a:xfrm>
            <a:off x="3157538" y="3243263"/>
            <a:ext cx="1423987" cy="0"/>
          </a:xfrm>
          <a:prstGeom prst="line">
            <a:avLst/>
          </a:prstGeom>
          <a:noFill/>
          <a:ln w="38100">
            <a:solidFill>
              <a:srgbClr val="003366"/>
            </a:solidFill>
            <a:round/>
            <a:headEnd/>
            <a:tailEnd/>
          </a:ln>
          <a:effectLst/>
        </p:spPr>
        <p:txBody>
          <a:bodyP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02826" name="Line 10"/>
          <p:cNvSpPr>
            <a:spLocks noChangeShapeType="1"/>
          </p:cNvSpPr>
          <p:nvPr/>
        </p:nvSpPr>
        <p:spPr bwMode="auto">
          <a:xfrm>
            <a:off x="3057525" y="3843338"/>
            <a:ext cx="1524000" cy="0"/>
          </a:xfrm>
          <a:prstGeom prst="line">
            <a:avLst/>
          </a:prstGeom>
          <a:noFill/>
          <a:ln w="38100">
            <a:solidFill>
              <a:srgbClr val="003366"/>
            </a:solidFill>
            <a:round/>
            <a:headEnd/>
            <a:tailEnd/>
          </a:ln>
          <a:effectLst/>
        </p:spPr>
        <p:txBody>
          <a:bodyP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02827" name="Line 11"/>
          <p:cNvSpPr>
            <a:spLocks noChangeShapeType="1"/>
          </p:cNvSpPr>
          <p:nvPr/>
        </p:nvSpPr>
        <p:spPr bwMode="auto">
          <a:xfrm>
            <a:off x="4100513" y="4443413"/>
            <a:ext cx="481012" cy="0"/>
          </a:xfrm>
          <a:prstGeom prst="line">
            <a:avLst/>
          </a:prstGeom>
          <a:noFill/>
          <a:ln w="38100">
            <a:solidFill>
              <a:srgbClr val="003366"/>
            </a:solidFill>
            <a:round/>
            <a:headEnd/>
            <a:tailEnd/>
          </a:ln>
          <a:effectLst/>
        </p:spPr>
        <p:txBody>
          <a:bodyP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02828" name="Line 12"/>
          <p:cNvSpPr>
            <a:spLocks noChangeShapeType="1"/>
          </p:cNvSpPr>
          <p:nvPr/>
        </p:nvSpPr>
        <p:spPr bwMode="auto">
          <a:xfrm>
            <a:off x="4057650" y="5314950"/>
            <a:ext cx="538163" cy="0"/>
          </a:xfrm>
          <a:prstGeom prst="line">
            <a:avLst/>
          </a:prstGeom>
          <a:noFill/>
          <a:ln w="38100">
            <a:solidFill>
              <a:srgbClr val="003366"/>
            </a:solidFill>
            <a:round/>
            <a:headEnd/>
            <a:tailEnd/>
          </a:ln>
          <a:effectLst/>
        </p:spPr>
        <p:txBody>
          <a:bodyP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802829" name="Rectangle 13"/>
          <p:cNvSpPr>
            <a:spLocks noChangeArrowheads="1"/>
          </p:cNvSpPr>
          <p:nvPr/>
        </p:nvSpPr>
        <p:spPr bwMode="auto">
          <a:xfrm>
            <a:off x="381000" y="3090863"/>
            <a:ext cx="3482975" cy="563562"/>
          </a:xfrm>
          <a:prstGeom prst="rect">
            <a:avLst/>
          </a:prstGeom>
          <a:noFill/>
          <a:ln w="9525">
            <a:noFill/>
            <a:miter lim="800000"/>
            <a:headEnd/>
            <a:tailEnd/>
          </a:ln>
          <a:effectLst/>
        </p:spPr>
        <p:txBody>
          <a:bodyPr lIns="0" tIns="0" rIns="0" bIns="0"/>
          <a:lstStyle/>
          <a:p>
            <a:pPr marL="514350" lvl="1" indent="-285750" algn="l" rtl="0" fontAlgn="base">
              <a:spcBef>
                <a:spcPct val="5000"/>
              </a:spcBef>
              <a:spcAft>
                <a:spcPct val="25000"/>
              </a:spcAft>
              <a:buFontTx/>
              <a:buChar char="–"/>
            </a:pPr>
            <a:r>
              <a:rPr lang="en-US" kern="1200">
                <a:solidFill>
                  <a:srgbClr val="000000"/>
                </a:solidFill>
                <a:latin typeface="Arial" charset="0"/>
                <a:ea typeface="+mn-ea"/>
                <a:cs typeface="+mn-cs"/>
              </a:rPr>
              <a:t>Managing the cost of </a:t>
            </a:r>
            <a:br>
              <a:rPr lang="en-US" kern="1200">
                <a:solidFill>
                  <a:srgbClr val="000000"/>
                </a:solidFill>
                <a:latin typeface="Arial" charset="0"/>
                <a:ea typeface="+mn-ea"/>
                <a:cs typeface="+mn-cs"/>
              </a:rPr>
            </a:br>
            <a:r>
              <a:rPr lang="en-US" b="1" kern="1200">
                <a:solidFill>
                  <a:srgbClr val="FF0000"/>
                </a:solidFill>
                <a:latin typeface="Arial" charset="0"/>
                <a:ea typeface="+mn-ea"/>
                <a:cs typeface="+mn-cs"/>
              </a:rPr>
              <a:t>underutilized resources</a:t>
            </a:r>
          </a:p>
        </p:txBody>
      </p:sp>
      <p:sp>
        <p:nvSpPr>
          <p:cNvPr id="802830" name="Rectangle 14"/>
          <p:cNvSpPr>
            <a:spLocks noChangeArrowheads="1"/>
          </p:cNvSpPr>
          <p:nvPr/>
        </p:nvSpPr>
        <p:spPr bwMode="auto">
          <a:xfrm>
            <a:off x="381000" y="3694113"/>
            <a:ext cx="3240088" cy="577850"/>
          </a:xfrm>
          <a:prstGeom prst="rect">
            <a:avLst/>
          </a:prstGeom>
          <a:noFill/>
          <a:ln w="9525">
            <a:noFill/>
            <a:miter lim="800000"/>
            <a:headEnd/>
            <a:tailEnd/>
          </a:ln>
          <a:effectLst/>
        </p:spPr>
        <p:txBody>
          <a:bodyPr lIns="0" tIns="0" rIns="0" bIns="0"/>
          <a:lstStyle/>
          <a:p>
            <a:pPr marL="514350" lvl="1" indent="-285750" algn="l" rtl="0" fontAlgn="base">
              <a:spcBef>
                <a:spcPct val="5000"/>
              </a:spcBef>
              <a:spcAft>
                <a:spcPct val="25000"/>
              </a:spcAft>
              <a:buFontTx/>
              <a:buChar char="–"/>
            </a:pPr>
            <a:r>
              <a:rPr lang="en-US" kern="1200">
                <a:solidFill>
                  <a:srgbClr val="000000"/>
                </a:solidFill>
                <a:latin typeface="Arial" charset="0"/>
                <a:ea typeface="+mn-ea"/>
                <a:cs typeface="+mn-cs"/>
              </a:rPr>
              <a:t>The ability to deploy </a:t>
            </a:r>
            <a:br>
              <a:rPr lang="en-US" kern="1200">
                <a:solidFill>
                  <a:srgbClr val="000000"/>
                </a:solidFill>
                <a:latin typeface="Arial" charset="0"/>
                <a:ea typeface="+mn-ea"/>
                <a:cs typeface="+mn-cs"/>
              </a:rPr>
            </a:br>
            <a:r>
              <a:rPr lang="en-US" b="1" kern="1200">
                <a:solidFill>
                  <a:srgbClr val="FF0000"/>
                </a:solidFill>
                <a:latin typeface="Arial" charset="0"/>
                <a:ea typeface="+mn-ea"/>
                <a:cs typeface="+mn-cs"/>
              </a:rPr>
              <a:t>capacity on demand</a:t>
            </a:r>
          </a:p>
        </p:txBody>
      </p:sp>
      <p:sp>
        <p:nvSpPr>
          <p:cNvPr id="802831" name="Rectangle 15"/>
          <p:cNvSpPr>
            <a:spLocks noChangeArrowheads="1"/>
          </p:cNvSpPr>
          <p:nvPr/>
        </p:nvSpPr>
        <p:spPr bwMode="auto">
          <a:xfrm>
            <a:off x="381000" y="4291013"/>
            <a:ext cx="3868738" cy="849312"/>
          </a:xfrm>
          <a:prstGeom prst="rect">
            <a:avLst/>
          </a:prstGeom>
          <a:noFill/>
          <a:ln w="9525">
            <a:noFill/>
            <a:miter lim="800000"/>
            <a:headEnd/>
            <a:tailEnd/>
          </a:ln>
          <a:effectLst/>
        </p:spPr>
        <p:txBody>
          <a:bodyPr lIns="0" tIns="0" rIns="0" bIns="0"/>
          <a:lstStyle/>
          <a:p>
            <a:pPr marL="514350" lvl="1" indent="-285750" algn="l" rtl="0" fontAlgn="base">
              <a:spcBef>
                <a:spcPct val="5000"/>
              </a:spcBef>
              <a:spcAft>
                <a:spcPct val="25000"/>
              </a:spcAft>
              <a:buFontTx/>
              <a:buChar char="–"/>
            </a:pPr>
            <a:r>
              <a:rPr lang="en-US" kern="1200">
                <a:solidFill>
                  <a:srgbClr val="000000"/>
                </a:solidFill>
                <a:latin typeface="Arial" charset="0"/>
                <a:ea typeface="+mn-ea"/>
                <a:cs typeface="+mn-cs"/>
              </a:rPr>
              <a:t>High availability configurations </a:t>
            </a:r>
            <a:br>
              <a:rPr lang="en-US" kern="1200">
                <a:solidFill>
                  <a:srgbClr val="000000"/>
                </a:solidFill>
                <a:latin typeface="Arial" charset="0"/>
                <a:ea typeface="+mn-ea"/>
                <a:cs typeface="+mn-cs"/>
              </a:rPr>
            </a:br>
            <a:r>
              <a:rPr lang="en-US" kern="1200">
                <a:solidFill>
                  <a:srgbClr val="000000"/>
                </a:solidFill>
                <a:latin typeface="Arial" charset="0"/>
                <a:ea typeface="+mn-ea"/>
                <a:cs typeface="+mn-cs"/>
              </a:rPr>
              <a:t>are </a:t>
            </a:r>
            <a:r>
              <a:rPr lang="en-US" b="1" kern="1200">
                <a:solidFill>
                  <a:srgbClr val="FF0000"/>
                </a:solidFill>
                <a:latin typeface="Arial" charset="0"/>
                <a:ea typeface="+mn-ea"/>
                <a:cs typeface="+mn-cs"/>
              </a:rPr>
              <a:t>complex and costly </a:t>
            </a:r>
            <a:br>
              <a:rPr lang="en-US" b="1" kern="1200">
                <a:solidFill>
                  <a:srgbClr val="FF0000"/>
                </a:solidFill>
                <a:latin typeface="Arial" charset="0"/>
                <a:ea typeface="+mn-ea"/>
                <a:cs typeface="+mn-cs"/>
              </a:rPr>
            </a:br>
            <a:r>
              <a:rPr lang="en-US" kern="1200">
                <a:solidFill>
                  <a:srgbClr val="000000"/>
                </a:solidFill>
                <a:latin typeface="Arial" charset="0"/>
                <a:ea typeface="+mn-ea"/>
                <a:cs typeface="+mn-cs"/>
              </a:rPr>
              <a:t>to manage</a:t>
            </a:r>
          </a:p>
        </p:txBody>
      </p:sp>
      <p:sp>
        <p:nvSpPr>
          <p:cNvPr id="802832" name="Rectangle 16"/>
          <p:cNvSpPr>
            <a:spLocks noChangeArrowheads="1"/>
          </p:cNvSpPr>
          <p:nvPr/>
        </p:nvSpPr>
        <p:spPr bwMode="auto">
          <a:xfrm>
            <a:off x="381000" y="5159375"/>
            <a:ext cx="3868738" cy="892175"/>
          </a:xfrm>
          <a:prstGeom prst="rect">
            <a:avLst/>
          </a:prstGeom>
          <a:noFill/>
          <a:ln w="9525">
            <a:noFill/>
            <a:miter lim="800000"/>
            <a:headEnd/>
            <a:tailEnd/>
          </a:ln>
          <a:effectLst/>
        </p:spPr>
        <p:txBody>
          <a:bodyPr lIns="0" tIns="0" rIns="0" bIns="0"/>
          <a:lstStyle/>
          <a:p>
            <a:pPr marL="514350" lvl="1" indent="-285750" algn="l" rtl="0" fontAlgn="base">
              <a:spcBef>
                <a:spcPct val="5000"/>
              </a:spcBef>
              <a:spcAft>
                <a:spcPct val="25000"/>
              </a:spcAft>
              <a:buFontTx/>
              <a:buChar char="–"/>
            </a:pPr>
            <a:r>
              <a:rPr lang="en-US" kern="1200">
                <a:solidFill>
                  <a:srgbClr val="000000"/>
                </a:solidFill>
                <a:latin typeface="Arial" charset="0"/>
                <a:ea typeface="+mn-ea"/>
                <a:cs typeface="+mn-cs"/>
              </a:rPr>
              <a:t>Transparency with information </a:t>
            </a:r>
            <a:br>
              <a:rPr lang="en-US" kern="1200">
                <a:solidFill>
                  <a:srgbClr val="000000"/>
                </a:solidFill>
                <a:latin typeface="Arial" charset="0"/>
                <a:ea typeface="+mn-ea"/>
                <a:cs typeface="+mn-cs"/>
              </a:rPr>
            </a:br>
            <a:r>
              <a:rPr lang="en-US" kern="1200">
                <a:solidFill>
                  <a:srgbClr val="000000"/>
                </a:solidFill>
                <a:latin typeface="Arial" charset="0"/>
                <a:ea typeface="+mn-ea"/>
                <a:cs typeface="+mn-cs"/>
              </a:rPr>
              <a:t>for </a:t>
            </a:r>
            <a:r>
              <a:rPr lang="en-US" b="1" kern="1200">
                <a:solidFill>
                  <a:srgbClr val="FF0000"/>
                </a:solidFill>
                <a:latin typeface="Arial" charset="0"/>
                <a:ea typeface="+mn-ea"/>
                <a:cs typeface="+mn-cs"/>
              </a:rPr>
              <a:t>cost management </a:t>
            </a:r>
            <a:br>
              <a:rPr lang="en-US" b="1" kern="1200">
                <a:solidFill>
                  <a:srgbClr val="FF0000"/>
                </a:solidFill>
                <a:latin typeface="Arial" charset="0"/>
                <a:ea typeface="+mn-ea"/>
                <a:cs typeface="+mn-cs"/>
              </a:rPr>
            </a:br>
            <a:r>
              <a:rPr lang="en-US" b="1" kern="1200">
                <a:solidFill>
                  <a:srgbClr val="FF0000"/>
                </a:solidFill>
                <a:latin typeface="Arial" charset="0"/>
                <a:ea typeface="+mn-ea"/>
                <a:cs typeface="+mn-cs"/>
              </a:rPr>
              <a:t>and chargeback</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02829"/>
                                        </p:tgtEl>
                                        <p:attrNameLst>
                                          <p:attrName>style.visibility</p:attrName>
                                        </p:attrNameLst>
                                      </p:cBhvr>
                                      <p:to>
                                        <p:strVal val="visible"/>
                                      </p:to>
                                    </p:set>
                                    <p:animEffect transition="in" filter="fade">
                                      <p:cBhvr>
                                        <p:cTn id="7" dur="500"/>
                                        <p:tgtEl>
                                          <p:spTgt spid="8028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02825"/>
                                        </p:tgtEl>
                                        <p:attrNameLst>
                                          <p:attrName>style.visibility</p:attrName>
                                        </p:attrNameLst>
                                      </p:cBhvr>
                                      <p:to>
                                        <p:strVal val="visible"/>
                                      </p:to>
                                    </p:set>
                                    <p:animEffect transition="in" filter="wipe(left)">
                                      <p:cBhvr>
                                        <p:cTn id="11" dur="500"/>
                                        <p:tgtEl>
                                          <p:spTgt spid="8028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02818"/>
                                        </p:tgtEl>
                                        <p:attrNameLst>
                                          <p:attrName>style.visibility</p:attrName>
                                        </p:attrNameLst>
                                      </p:cBhvr>
                                      <p:to>
                                        <p:strVal val="visible"/>
                                      </p:to>
                                    </p:set>
                                    <p:animEffect transition="in" filter="fade">
                                      <p:cBhvr>
                                        <p:cTn id="15" dur="500"/>
                                        <p:tgtEl>
                                          <p:spTgt spid="802818"/>
                                        </p:tgtEl>
                                      </p:cBhvr>
                                    </p:animEffect>
                                  </p:childTnLst>
                                </p:cTn>
                              </p:par>
                            </p:childTnLst>
                          </p:cTn>
                        </p:par>
                        <p:par>
                          <p:cTn id="16" fill="hold">
                            <p:stCondLst>
                              <p:cond delay="1500"/>
                            </p:stCondLst>
                            <p:childTnLst>
                              <p:par>
                                <p:cTn id="17" presetID="22" presetClass="entr" presetSubtype="8" fill="hold" grpId="0" nodeType="afterEffect">
                                  <p:stCondLst>
                                    <p:cond delay="500"/>
                                  </p:stCondLst>
                                  <p:childTnLst>
                                    <p:set>
                                      <p:cBhvr>
                                        <p:cTn id="18" dur="1" fill="hold">
                                          <p:stCondLst>
                                            <p:cond delay="0"/>
                                          </p:stCondLst>
                                        </p:cTn>
                                        <p:tgtEl>
                                          <p:spTgt spid="802821"/>
                                        </p:tgtEl>
                                        <p:attrNameLst>
                                          <p:attrName>style.visibility</p:attrName>
                                        </p:attrNameLst>
                                      </p:cBhvr>
                                      <p:to>
                                        <p:strVal val="visible"/>
                                      </p:to>
                                    </p:set>
                                    <p:animEffect transition="in" filter="wipe(left)">
                                      <p:cBhvr>
                                        <p:cTn id="19" dur="500"/>
                                        <p:tgtEl>
                                          <p:spTgt spid="80282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02830"/>
                                        </p:tgtEl>
                                        <p:attrNameLst>
                                          <p:attrName>style.visibility</p:attrName>
                                        </p:attrNameLst>
                                      </p:cBhvr>
                                      <p:to>
                                        <p:strVal val="visible"/>
                                      </p:to>
                                    </p:set>
                                    <p:animEffect transition="in" filter="fade">
                                      <p:cBhvr>
                                        <p:cTn id="24" dur="500"/>
                                        <p:tgtEl>
                                          <p:spTgt spid="802830"/>
                                        </p:tgtEl>
                                      </p:cBhvr>
                                    </p:animEffect>
                                  </p:childTnLst>
                                </p:cTn>
                              </p:par>
                              <p:par>
                                <p:cTn id="25" presetID="10" presetClass="exit" presetSubtype="0" fill="hold" grpId="1" nodeType="withEffect">
                                  <p:stCondLst>
                                    <p:cond delay="0"/>
                                  </p:stCondLst>
                                  <p:childTnLst>
                                    <p:animEffect transition="out" filter="fade">
                                      <p:cBhvr>
                                        <p:cTn id="26" dur="500"/>
                                        <p:tgtEl>
                                          <p:spTgt spid="802825"/>
                                        </p:tgtEl>
                                      </p:cBhvr>
                                    </p:animEffect>
                                    <p:set>
                                      <p:cBhvr>
                                        <p:cTn id="27" dur="1" fill="hold">
                                          <p:stCondLst>
                                            <p:cond delay="499"/>
                                          </p:stCondLst>
                                        </p:cTn>
                                        <p:tgtEl>
                                          <p:spTgt spid="802825"/>
                                        </p:tgtEl>
                                        <p:attrNameLst>
                                          <p:attrName>style.visibility</p:attrName>
                                        </p:attrNameLst>
                                      </p:cBhvr>
                                      <p:to>
                                        <p:strVal val="hidden"/>
                                      </p:to>
                                    </p:set>
                                  </p:childTnLst>
                                </p:cTn>
                              </p:par>
                            </p:childTnLst>
                          </p:cTn>
                        </p:par>
                        <p:par>
                          <p:cTn id="28" fill="hold">
                            <p:stCondLst>
                              <p:cond delay="500"/>
                            </p:stCondLst>
                            <p:childTnLst>
                              <p:par>
                                <p:cTn id="29" presetID="10" presetClass="exit" presetSubtype="0" fill="hold" grpId="1" nodeType="afterEffect">
                                  <p:stCondLst>
                                    <p:cond delay="0"/>
                                  </p:stCondLst>
                                  <p:childTnLst>
                                    <p:animEffect transition="out" filter="fade">
                                      <p:cBhvr>
                                        <p:cTn id="30" dur="500"/>
                                        <p:tgtEl>
                                          <p:spTgt spid="802821"/>
                                        </p:tgtEl>
                                      </p:cBhvr>
                                    </p:animEffect>
                                    <p:set>
                                      <p:cBhvr>
                                        <p:cTn id="31" dur="1" fill="hold">
                                          <p:stCondLst>
                                            <p:cond delay="499"/>
                                          </p:stCondLst>
                                        </p:cTn>
                                        <p:tgtEl>
                                          <p:spTgt spid="802821"/>
                                        </p:tgtEl>
                                        <p:attrNameLst>
                                          <p:attrName>style.visibility</p:attrName>
                                        </p:attrNameLst>
                                      </p:cBhvr>
                                      <p:to>
                                        <p:strVal val="hidden"/>
                                      </p:to>
                                    </p:se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802826"/>
                                        </p:tgtEl>
                                        <p:attrNameLst>
                                          <p:attrName>style.visibility</p:attrName>
                                        </p:attrNameLst>
                                      </p:cBhvr>
                                      <p:to>
                                        <p:strVal val="visible"/>
                                      </p:to>
                                    </p:set>
                                    <p:animEffect transition="in" filter="wipe(left)">
                                      <p:cBhvr>
                                        <p:cTn id="35" dur="500"/>
                                        <p:tgtEl>
                                          <p:spTgt spid="802826"/>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802822"/>
                                        </p:tgtEl>
                                        <p:attrNameLst>
                                          <p:attrName>style.visibility</p:attrName>
                                        </p:attrNameLst>
                                      </p:cBhvr>
                                      <p:to>
                                        <p:strVal val="visible"/>
                                      </p:to>
                                    </p:set>
                                    <p:animEffect transition="in" filter="wipe(left)">
                                      <p:cBhvr>
                                        <p:cTn id="39" dur="1000"/>
                                        <p:tgtEl>
                                          <p:spTgt spid="8028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02831"/>
                                        </p:tgtEl>
                                        <p:attrNameLst>
                                          <p:attrName>style.visibility</p:attrName>
                                        </p:attrNameLst>
                                      </p:cBhvr>
                                      <p:to>
                                        <p:strVal val="visible"/>
                                      </p:to>
                                    </p:set>
                                    <p:animEffect transition="in" filter="fade">
                                      <p:cBhvr>
                                        <p:cTn id="44" dur="500"/>
                                        <p:tgtEl>
                                          <p:spTgt spid="802831"/>
                                        </p:tgtEl>
                                      </p:cBhvr>
                                    </p:animEffect>
                                  </p:childTnLst>
                                </p:cTn>
                              </p:par>
                              <p:par>
                                <p:cTn id="45" presetID="10" presetClass="exit" presetSubtype="0" fill="hold" grpId="1" nodeType="withEffect">
                                  <p:stCondLst>
                                    <p:cond delay="0"/>
                                  </p:stCondLst>
                                  <p:childTnLst>
                                    <p:animEffect transition="out" filter="fade">
                                      <p:cBhvr>
                                        <p:cTn id="46" dur="500"/>
                                        <p:tgtEl>
                                          <p:spTgt spid="802826"/>
                                        </p:tgtEl>
                                      </p:cBhvr>
                                    </p:animEffect>
                                    <p:set>
                                      <p:cBhvr>
                                        <p:cTn id="47" dur="1" fill="hold">
                                          <p:stCondLst>
                                            <p:cond delay="499"/>
                                          </p:stCondLst>
                                        </p:cTn>
                                        <p:tgtEl>
                                          <p:spTgt spid="802826"/>
                                        </p:tgtEl>
                                        <p:attrNameLst>
                                          <p:attrName>style.visibility</p:attrName>
                                        </p:attrNameLst>
                                      </p:cBhvr>
                                      <p:to>
                                        <p:strVal val="hidden"/>
                                      </p:to>
                                    </p:set>
                                  </p:childTnLst>
                                </p:cTn>
                              </p:par>
                            </p:childTnLst>
                          </p:cTn>
                        </p:par>
                        <p:par>
                          <p:cTn id="48" fill="hold">
                            <p:stCondLst>
                              <p:cond delay="500"/>
                            </p:stCondLst>
                            <p:childTnLst>
                              <p:par>
                                <p:cTn id="49" presetID="10" presetClass="exit" presetSubtype="0" fill="hold" grpId="1" nodeType="afterEffect">
                                  <p:stCondLst>
                                    <p:cond delay="0"/>
                                  </p:stCondLst>
                                  <p:childTnLst>
                                    <p:animEffect transition="out" filter="fade">
                                      <p:cBhvr>
                                        <p:cTn id="50" dur="500"/>
                                        <p:tgtEl>
                                          <p:spTgt spid="802822"/>
                                        </p:tgtEl>
                                      </p:cBhvr>
                                    </p:animEffect>
                                    <p:set>
                                      <p:cBhvr>
                                        <p:cTn id="51" dur="1" fill="hold">
                                          <p:stCondLst>
                                            <p:cond delay="499"/>
                                          </p:stCondLst>
                                        </p:cTn>
                                        <p:tgtEl>
                                          <p:spTgt spid="802822"/>
                                        </p:tgtEl>
                                        <p:attrNameLst>
                                          <p:attrName>style.visibility</p:attrName>
                                        </p:attrNameLst>
                                      </p:cBhvr>
                                      <p:to>
                                        <p:strVal val="hidden"/>
                                      </p:to>
                                    </p:set>
                                  </p:childTnLst>
                                </p:cTn>
                              </p:par>
                            </p:childTnLst>
                          </p:cTn>
                        </p:par>
                        <p:par>
                          <p:cTn id="52" fill="hold">
                            <p:stCondLst>
                              <p:cond delay="1000"/>
                            </p:stCondLst>
                            <p:childTnLst>
                              <p:par>
                                <p:cTn id="53" presetID="22" presetClass="entr" presetSubtype="8" fill="hold" grpId="0" nodeType="afterEffect">
                                  <p:stCondLst>
                                    <p:cond delay="0"/>
                                  </p:stCondLst>
                                  <p:childTnLst>
                                    <p:set>
                                      <p:cBhvr>
                                        <p:cTn id="54" dur="1" fill="hold">
                                          <p:stCondLst>
                                            <p:cond delay="0"/>
                                          </p:stCondLst>
                                        </p:cTn>
                                        <p:tgtEl>
                                          <p:spTgt spid="802827"/>
                                        </p:tgtEl>
                                        <p:attrNameLst>
                                          <p:attrName>style.visibility</p:attrName>
                                        </p:attrNameLst>
                                      </p:cBhvr>
                                      <p:to>
                                        <p:strVal val="visible"/>
                                      </p:to>
                                    </p:set>
                                    <p:animEffect transition="in" filter="wipe(left)">
                                      <p:cBhvr>
                                        <p:cTn id="55" dur="500"/>
                                        <p:tgtEl>
                                          <p:spTgt spid="802827"/>
                                        </p:tgtEl>
                                      </p:cBhvr>
                                    </p:animEffect>
                                  </p:childTnLst>
                                </p:cTn>
                              </p:par>
                            </p:childTnLst>
                          </p:cTn>
                        </p:par>
                        <p:par>
                          <p:cTn id="56" fill="hold">
                            <p:stCondLst>
                              <p:cond delay="1500"/>
                            </p:stCondLst>
                            <p:childTnLst>
                              <p:par>
                                <p:cTn id="57" presetID="22" presetClass="entr" presetSubtype="8" fill="hold" grpId="0" nodeType="afterEffect">
                                  <p:stCondLst>
                                    <p:cond delay="0"/>
                                  </p:stCondLst>
                                  <p:childTnLst>
                                    <p:set>
                                      <p:cBhvr>
                                        <p:cTn id="58" dur="1" fill="hold">
                                          <p:stCondLst>
                                            <p:cond delay="0"/>
                                          </p:stCondLst>
                                        </p:cTn>
                                        <p:tgtEl>
                                          <p:spTgt spid="802823"/>
                                        </p:tgtEl>
                                        <p:attrNameLst>
                                          <p:attrName>style.visibility</p:attrName>
                                        </p:attrNameLst>
                                      </p:cBhvr>
                                      <p:to>
                                        <p:strVal val="visible"/>
                                      </p:to>
                                    </p:set>
                                    <p:animEffect transition="in" filter="wipe(left)">
                                      <p:cBhvr>
                                        <p:cTn id="59" dur="500"/>
                                        <p:tgtEl>
                                          <p:spTgt spid="80282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802832"/>
                                        </p:tgtEl>
                                        <p:attrNameLst>
                                          <p:attrName>style.visibility</p:attrName>
                                        </p:attrNameLst>
                                      </p:cBhvr>
                                      <p:to>
                                        <p:strVal val="visible"/>
                                      </p:to>
                                    </p:set>
                                    <p:animEffect transition="in" filter="fade">
                                      <p:cBhvr>
                                        <p:cTn id="64" dur="500"/>
                                        <p:tgtEl>
                                          <p:spTgt spid="802832"/>
                                        </p:tgtEl>
                                      </p:cBhvr>
                                    </p:animEffect>
                                  </p:childTnLst>
                                </p:cTn>
                              </p:par>
                              <p:par>
                                <p:cTn id="65" presetID="10" presetClass="exit" presetSubtype="0" fill="hold" grpId="1" nodeType="withEffect">
                                  <p:stCondLst>
                                    <p:cond delay="0"/>
                                  </p:stCondLst>
                                  <p:childTnLst>
                                    <p:animEffect transition="out" filter="fade">
                                      <p:cBhvr>
                                        <p:cTn id="66" dur="500"/>
                                        <p:tgtEl>
                                          <p:spTgt spid="802827"/>
                                        </p:tgtEl>
                                      </p:cBhvr>
                                    </p:animEffect>
                                    <p:set>
                                      <p:cBhvr>
                                        <p:cTn id="67" dur="1" fill="hold">
                                          <p:stCondLst>
                                            <p:cond delay="499"/>
                                          </p:stCondLst>
                                        </p:cTn>
                                        <p:tgtEl>
                                          <p:spTgt spid="802827"/>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802823"/>
                                        </p:tgtEl>
                                      </p:cBhvr>
                                    </p:animEffect>
                                    <p:set>
                                      <p:cBhvr>
                                        <p:cTn id="70" dur="1" fill="hold">
                                          <p:stCondLst>
                                            <p:cond delay="499"/>
                                          </p:stCondLst>
                                        </p:cTn>
                                        <p:tgtEl>
                                          <p:spTgt spid="802823"/>
                                        </p:tgtEl>
                                        <p:attrNameLst>
                                          <p:attrName>style.visibility</p:attrName>
                                        </p:attrNameLst>
                                      </p:cBhvr>
                                      <p:to>
                                        <p:strVal val="hidden"/>
                                      </p:to>
                                    </p:se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802828"/>
                                        </p:tgtEl>
                                        <p:attrNameLst>
                                          <p:attrName>style.visibility</p:attrName>
                                        </p:attrNameLst>
                                      </p:cBhvr>
                                      <p:to>
                                        <p:strVal val="visible"/>
                                      </p:to>
                                    </p:set>
                                    <p:animEffect transition="in" filter="wipe(left)">
                                      <p:cBhvr>
                                        <p:cTn id="74" dur="500"/>
                                        <p:tgtEl>
                                          <p:spTgt spid="802828"/>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802824"/>
                                        </p:tgtEl>
                                        <p:attrNameLst>
                                          <p:attrName>style.visibility</p:attrName>
                                        </p:attrNameLst>
                                      </p:cBhvr>
                                      <p:to>
                                        <p:strVal val="visible"/>
                                      </p:to>
                                    </p:set>
                                    <p:animEffect transition="in" filter="wipe(left)">
                                      <p:cBhvr>
                                        <p:cTn id="78" dur="1000"/>
                                        <p:tgtEl>
                                          <p:spTgt spid="802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818" grpId="0" animBg="1"/>
      <p:bldP spid="802821" grpId="0"/>
      <p:bldP spid="802821" grpId="1"/>
      <p:bldP spid="802822" grpId="0"/>
      <p:bldP spid="802822" grpId="1"/>
      <p:bldP spid="802823" grpId="0"/>
      <p:bldP spid="802823" grpId="1"/>
      <p:bldP spid="802824" grpId="0"/>
      <p:bldP spid="802825" grpId="0" animBg="1"/>
      <p:bldP spid="802825" grpId="1" animBg="1"/>
      <p:bldP spid="802826" grpId="0" animBg="1"/>
      <p:bldP spid="802826" grpId="1" animBg="1"/>
      <p:bldP spid="802827" grpId="0" animBg="1"/>
      <p:bldP spid="802827" grpId="1" animBg="1"/>
      <p:bldP spid="802828" grpId="0" animBg="1"/>
      <p:bldP spid="802829" grpId="0"/>
      <p:bldP spid="802830" grpId="0"/>
      <p:bldP spid="802831" grpId="0"/>
      <p:bldP spid="80283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Rectangle 2"/>
          <p:cNvSpPr>
            <a:spLocks noGrp="1" noChangeArrowheads="1"/>
          </p:cNvSpPr>
          <p:nvPr>
            <p:ph type="title"/>
          </p:nvPr>
        </p:nvSpPr>
        <p:spPr>
          <a:xfrm>
            <a:off x="184150" y="241300"/>
            <a:ext cx="8959850" cy="968375"/>
          </a:xfrm>
        </p:spPr>
        <p:txBody>
          <a:bodyPr/>
          <a:lstStyle/>
          <a:p>
            <a:pPr algn="l"/>
            <a:r>
              <a:rPr lang="en-US"/>
              <a:t>Primary Reasons for Using Cloud Computing</a:t>
            </a:r>
          </a:p>
        </p:txBody>
      </p:sp>
      <p:sp>
        <p:nvSpPr>
          <p:cNvPr id="751619" name="Text Box 3"/>
          <p:cNvSpPr txBox="1">
            <a:spLocks noChangeArrowheads="1"/>
          </p:cNvSpPr>
          <p:nvPr/>
        </p:nvSpPr>
        <p:spPr bwMode="auto">
          <a:xfrm>
            <a:off x="0" y="6330950"/>
            <a:ext cx="3151188" cy="274638"/>
          </a:xfrm>
          <a:prstGeom prst="rect">
            <a:avLst/>
          </a:prstGeom>
          <a:noFill/>
          <a:ln w="9525">
            <a:noFill/>
            <a:miter lim="800000"/>
            <a:headEnd/>
            <a:tailEnd/>
          </a:ln>
          <a:effectLst/>
        </p:spPr>
        <p:txBody>
          <a:bodyPr wrap="none">
            <a:spAutoFit/>
          </a:bodyPr>
          <a:lstStyle/>
          <a:p>
            <a:pPr algn="l" rtl="0" fontAlgn="base">
              <a:spcBef>
                <a:spcPct val="0"/>
              </a:spcBef>
              <a:spcAft>
                <a:spcPct val="0"/>
              </a:spcAft>
            </a:pPr>
            <a:r>
              <a:rPr lang="en-US" sz="1200" kern="1200">
                <a:solidFill>
                  <a:srgbClr val="000000"/>
                </a:solidFill>
                <a:latin typeface="Arial" charset="0"/>
                <a:ea typeface="+mn-ea"/>
                <a:cs typeface="+mn-cs"/>
              </a:rPr>
              <a:t>Source: CIO Survey profiling 140 customers</a:t>
            </a:r>
          </a:p>
        </p:txBody>
      </p:sp>
      <p:graphicFrame>
        <p:nvGraphicFramePr>
          <p:cNvPr id="751620" name="Object 4"/>
          <p:cNvGraphicFramePr>
            <a:graphicFrameLocks noChangeAspect="1"/>
          </p:cNvGraphicFramePr>
          <p:nvPr>
            <p:ph idx="1"/>
          </p:nvPr>
        </p:nvGraphicFramePr>
        <p:xfrm>
          <a:off x="1422400" y="1995488"/>
          <a:ext cx="6278563" cy="4376737"/>
        </p:xfrm>
        <a:graphic>
          <a:graphicData uri="http://schemas.openxmlformats.org/presentationml/2006/ole">
            <p:oleObj spid="_x0000_s2050" name="Chart" r:id="rId3" imgW="4591080" imgH="3200400" progId="Excel.Sheet.8">
              <p:embed/>
            </p:oleObj>
          </a:graphicData>
        </a:graphic>
      </p:graphicFrame>
      <p:sp>
        <p:nvSpPr>
          <p:cNvPr id="751621" name="Rectangle 5"/>
          <p:cNvSpPr>
            <a:spLocks noChangeArrowheads="1"/>
          </p:cNvSpPr>
          <p:nvPr/>
        </p:nvSpPr>
        <p:spPr bwMode="auto">
          <a:xfrm>
            <a:off x="403225" y="1304925"/>
            <a:ext cx="8410575" cy="601663"/>
          </a:xfrm>
          <a:prstGeom prst="rect">
            <a:avLst/>
          </a:prstGeom>
          <a:gradFill rotWithShape="1">
            <a:gsLst>
              <a:gs pos="0">
                <a:srgbClr val="003366">
                  <a:gamma/>
                  <a:shade val="46275"/>
                  <a:invGamma/>
                </a:srgbClr>
              </a:gs>
              <a:gs pos="50000">
                <a:srgbClr val="003366"/>
              </a:gs>
              <a:gs pos="100000">
                <a:srgbClr val="003366">
                  <a:gamma/>
                  <a:shade val="46275"/>
                  <a:invGamma/>
                </a:srgbClr>
              </a:gs>
            </a:gsLst>
            <a:lin ang="5400000" scaled="1"/>
          </a:gradFill>
          <a:ln w="9525">
            <a:noFill/>
            <a:miter lim="800000"/>
            <a:headEnd/>
            <a:tailEnd/>
          </a:ln>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
        <p:nvSpPr>
          <p:cNvPr id="751622" name="TextBox 303"/>
          <p:cNvSpPr txBox="1">
            <a:spLocks noChangeArrowheads="1"/>
          </p:cNvSpPr>
          <p:nvPr/>
        </p:nvSpPr>
        <p:spPr bwMode="auto">
          <a:xfrm>
            <a:off x="758825" y="1311275"/>
            <a:ext cx="7591425" cy="587375"/>
          </a:xfrm>
          <a:prstGeom prst="rect">
            <a:avLst/>
          </a:prstGeom>
          <a:noFill/>
          <a:ln w="9525">
            <a:noFill/>
            <a:miter lim="800000"/>
            <a:headEnd/>
            <a:tailEnd/>
          </a:ln>
        </p:spPr>
        <p:txBody>
          <a:bodyPr>
            <a:spAutoFit/>
          </a:bodyPr>
          <a:lstStyle/>
          <a:p>
            <a:pPr algn="ctr" rtl="0" eaLnBrk="0" fontAlgn="base" hangingPunct="0">
              <a:lnSpc>
                <a:spcPct val="90000"/>
              </a:lnSpc>
              <a:spcBef>
                <a:spcPct val="0"/>
              </a:spcBef>
              <a:spcAft>
                <a:spcPct val="0"/>
              </a:spcAft>
            </a:pPr>
            <a:r>
              <a:rPr lang="en-US" b="1" kern="1200">
                <a:solidFill>
                  <a:srgbClr val="FFFFFF"/>
                </a:solidFill>
                <a:latin typeface="Arial" charset="0"/>
                <a:ea typeface="+mn-ea"/>
                <a:cs typeface="+mn-cs"/>
              </a:rPr>
              <a:t>Customers are looking to cloud services for flexibility and reduced costs.</a:t>
            </a:r>
          </a:p>
        </p:txBody>
      </p:sp>
      <p:sp>
        <p:nvSpPr>
          <p:cNvPr id="751624" name="Oval 8"/>
          <p:cNvSpPr>
            <a:spLocks noChangeArrowheads="1"/>
          </p:cNvSpPr>
          <p:nvPr/>
        </p:nvSpPr>
        <p:spPr bwMode="auto">
          <a:xfrm>
            <a:off x="1301750" y="2571750"/>
            <a:ext cx="5984875" cy="1651000"/>
          </a:xfrm>
          <a:prstGeom prst="ellipse">
            <a:avLst/>
          </a:prstGeom>
          <a:noFill/>
          <a:ln w="38100">
            <a:solidFill>
              <a:srgbClr val="EE3439"/>
            </a:solidFill>
            <a:round/>
            <a:headEnd/>
            <a:tailEnd/>
          </a:ln>
          <a:effectLst/>
        </p:spPr>
        <p:txBody>
          <a:bodyPr wrap="none" anchor="ct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bwMode="auto">
          <a:xfrm>
            <a:off x="304800" y="1633537"/>
            <a:ext cx="4495800" cy="3581400"/>
          </a:xfrm>
          <a:prstGeom prst="cloud">
            <a:avLst/>
          </a:prstGeom>
          <a:solidFill>
            <a:schemeClr val="accent2">
              <a:lumMod val="7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l" rtl="0" fontAlgn="base">
              <a:spcBef>
                <a:spcPct val="0"/>
              </a:spcBef>
              <a:spcAft>
                <a:spcPct val="0"/>
              </a:spcAft>
              <a:buFontTx/>
              <a:buChar char="•"/>
              <a:defRPr/>
            </a:pPr>
            <a:endParaRPr lang="en-US" kern="1200">
              <a:solidFill>
                <a:srgbClr val="000000"/>
              </a:solidFill>
              <a:latin typeface="Arial" charset="0"/>
              <a:ea typeface="+mn-ea"/>
              <a:cs typeface="+mn-cs"/>
            </a:endParaRPr>
          </a:p>
        </p:txBody>
      </p:sp>
      <p:grpSp>
        <p:nvGrpSpPr>
          <p:cNvPr id="2" name="Cloud 13"/>
          <p:cNvGrpSpPr>
            <a:grpSpLocks/>
          </p:cNvGrpSpPr>
          <p:nvPr/>
        </p:nvGrpSpPr>
        <p:grpSpPr bwMode="auto">
          <a:xfrm>
            <a:off x="1000125" y="2432050"/>
            <a:ext cx="3479800" cy="2408238"/>
            <a:chOff x="630" y="1271"/>
            <a:chExt cx="2192" cy="1517"/>
          </a:xfrm>
        </p:grpSpPr>
        <p:pic>
          <p:nvPicPr>
            <p:cNvPr id="848902" name="Cloud 13"/>
            <p:cNvPicPr>
              <a:picLocks noChangeArrowheads="1"/>
            </p:cNvPicPr>
            <p:nvPr/>
          </p:nvPicPr>
          <p:blipFill>
            <a:blip r:embed="rId3"/>
            <a:srcRect/>
            <a:stretch>
              <a:fillRect/>
            </a:stretch>
          </p:blipFill>
          <p:spPr bwMode="auto">
            <a:xfrm>
              <a:off x="630" y="1271"/>
              <a:ext cx="2192" cy="1517"/>
            </a:xfrm>
            <a:prstGeom prst="rect">
              <a:avLst/>
            </a:prstGeom>
            <a:noFill/>
          </p:spPr>
        </p:pic>
        <p:sp>
          <p:nvSpPr>
            <p:cNvPr id="848903" name="Text Box 7"/>
            <p:cNvSpPr txBox="1">
              <a:spLocks noChangeArrowheads="1"/>
            </p:cNvSpPr>
            <p:nvPr/>
          </p:nvSpPr>
          <p:spPr bwMode="auto">
            <a:xfrm rot="10800000">
              <a:off x="1113" y="1580"/>
              <a:ext cx="1380" cy="939"/>
            </a:xfrm>
            <a:prstGeom prst="rect">
              <a:avLst/>
            </a:prstGeom>
            <a:noFill/>
            <a:ln w="9525">
              <a:noFill/>
              <a:miter lim="800000"/>
              <a:headEnd/>
              <a:tailEnd/>
            </a:ln>
          </p:spPr>
          <p:txBody>
            <a:bodyPr rot="10800000"/>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grpSp>
      <p:sp>
        <p:nvSpPr>
          <p:cNvPr id="10" name="Cloud 9"/>
          <p:cNvSpPr/>
          <p:nvPr/>
        </p:nvSpPr>
        <p:spPr bwMode="auto">
          <a:xfrm>
            <a:off x="1752600" y="3157537"/>
            <a:ext cx="2286000" cy="1371601"/>
          </a:xfrm>
          <a:prstGeom prst="cloud">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l" rtl="0" fontAlgn="base">
              <a:spcBef>
                <a:spcPct val="0"/>
              </a:spcBef>
              <a:spcAft>
                <a:spcPct val="0"/>
              </a:spcAft>
              <a:buFontTx/>
              <a:buChar char="•"/>
              <a:defRPr/>
            </a:pPr>
            <a:endParaRPr lang="en-US" kern="1200">
              <a:solidFill>
                <a:srgbClr val="000000"/>
              </a:solidFill>
              <a:latin typeface="Arial" charset="0"/>
              <a:ea typeface="+mn-ea"/>
              <a:cs typeface="+mn-cs"/>
            </a:endParaRPr>
          </a:p>
        </p:txBody>
      </p:sp>
      <p:sp>
        <p:nvSpPr>
          <p:cNvPr id="848907" name="Rectangle 3"/>
          <p:cNvSpPr>
            <a:spLocks noGrp="1" noChangeArrowheads="1"/>
          </p:cNvSpPr>
          <p:nvPr>
            <p:ph type="body" idx="4294967295"/>
          </p:nvPr>
        </p:nvSpPr>
        <p:spPr>
          <a:xfrm>
            <a:off x="5181600" y="1404938"/>
            <a:ext cx="3752850" cy="4648200"/>
          </a:xfrm>
        </p:spPr>
        <p:txBody>
          <a:bodyPr/>
          <a:lstStyle/>
          <a:p>
            <a:r>
              <a:rPr lang="en-US" sz="1600"/>
              <a:t>Everything-as-a-Service</a:t>
            </a:r>
          </a:p>
          <a:p>
            <a:pPr lvl="1"/>
            <a:r>
              <a:rPr lang="en-US" sz="1600"/>
              <a:t>IT is becoming a utility delivered through the cloud</a:t>
            </a:r>
          </a:p>
          <a:p>
            <a:pPr lvl="1"/>
            <a:endParaRPr lang="en-US" sz="1600"/>
          </a:p>
          <a:p>
            <a:r>
              <a:rPr lang="en-US" sz="1600"/>
              <a:t>Low cost delivery models</a:t>
            </a:r>
          </a:p>
          <a:p>
            <a:pPr lvl="1"/>
            <a:r>
              <a:rPr lang="en-US" sz="1600"/>
              <a:t>Requirement accelerated by economic environment </a:t>
            </a:r>
          </a:p>
          <a:p>
            <a:endParaRPr lang="en-US" sz="1600"/>
          </a:p>
          <a:p>
            <a:r>
              <a:rPr lang="en-US" sz="1600"/>
              <a:t>Disruptive delivery model</a:t>
            </a:r>
          </a:p>
          <a:p>
            <a:pPr lvl="1"/>
            <a:r>
              <a:rPr lang="en-US" sz="1600"/>
              <a:t>Challenges the traditional role of IT and the service provider</a:t>
            </a:r>
          </a:p>
          <a:p>
            <a:pPr lvl="1"/>
            <a:endParaRPr lang="en-US" sz="1600"/>
          </a:p>
          <a:p>
            <a:r>
              <a:rPr lang="en-US" sz="1600"/>
              <a:t>Technology as a business enabler rather than the end goal</a:t>
            </a:r>
          </a:p>
        </p:txBody>
      </p:sp>
      <p:sp>
        <p:nvSpPr>
          <p:cNvPr id="848908" name="TextBox 4"/>
          <p:cNvSpPr txBox="1">
            <a:spLocks noChangeArrowheads="1"/>
          </p:cNvSpPr>
          <p:nvPr/>
        </p:nvSpPr>
        <p:spPr bwMode="auto">
          <a:xfrm>
            <a:off x="1752600" y="3614738"/>
            <a:ext cx="2274888" cy="336550"/>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600" b="1" kern="1200">
                <a:solidFill>
                  <a:srgbClr val="000000"/>
                </a:solidFill>
                <a:latin typeface="Arial" charset="0"/>
                <a:ea typeface="+mn-ea"/>
                <a:cs typeface="+mn-cs"/>
              </a:rPr>
              <a:t>Platform-as-a-Service</a:t>
            </a:r>
          </a:p>
        </p:txBody>
      </p:sp>
      <p:sp>
        <p:nvSpPr>
          <p:cNvPr id="848909" name="TextBox 10"/>
          <p:cNvSpPr txBox="1">
            <a:spLocks noChangeArrowheads="1"/>
          </p:cNvSpPr>
          <p:nvPr/>
        </p:nvSpPr>
        <p:spPr bwMode="auto">
          <a:xfrm>
            <a:off x="1752600" y="2166938"/>
            <a:ext cx="1887538" cy="336550"/>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600" b="1" kern="1200">
                <a:solidFill>
                  <a:srgbClr val="F8F8F8"/>
                </a:solidFill>
                <a:latin typeface="Arial" charset="0"/>
                <a:ea typeface="+mn-ea"/>
                <a:cs typeface="+mn-cs"/>
              </a:rPr>
              <a:t>Cloud Computing</a:t>
            </a:r>
          </a:p>
        </p:txBody>
      </p:sp>
      <p:sp>
        <p:nvSpPr>
          <p:cNvPr id="848910" name="TextBox 14"/>
          <p:cNvSpPr txBox="1">
            <a:spLocks noChangeArrowheads="1"/>
          </p:cNvSpPr>
          <p:nvPr/>
        </p:nvSpPr>
        <p:spPr bwMode="auto">
          <a:xfrm>
            <a:off x="1676400" y="2852738"/>
            <a:ext cx="2308225" cy="336550"/>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sz="1600" b="1" kern="1200">
                <a:solidFill>
                  <a:srgbClr val="000000"/>
                </a:solidFill>
                <a:latin typeface="Arial" charset="0"/>
                <a:ea typeface="+mn-ea"/>
                <a:cs typeface="+mn-cs"/>
              </a:rPr>
              <a:t>Software-as-a-Service</a:t>
            </a:r>
          </a:p>
        </p:txBody>
      </p:sp>
      <p:grpSp>
        <p:nvGrpSpPr>
          <p:cNvPr id="3" name="Group 471"/>
          <p:cNvGrpSpPr>
            <a:grpSpLocks/>
          </p:cNvGrpSpPr>
          <p:nvPr/>
        </p:nvGrpSpPr>
        <p:grpSpPr bwMode="auto">
          <a:xfrm>
            <a:off x="4343400" y="4376738"/>
            <a:ext cx="762000" cy="506412"/>
            <a:chOff x="4648200" y="228600"/>
            <a:chExt cx="1752600" cy="1066800"/>
          </a:xfrm>
        </p:grpSpPr>
        <p:grpSp>
          <p:nvGrpSpPr>
            <p:cNvPr id="5" name="Group 470"/>
            <p:cNvGrpSpPr>
              <a:grpSpLocks/>
            </p:cNvGrpSpPr>
            <p:nvPr/>
          </p:nvGrpSpPr>
          <p:grpSpPr bwMode="auto">
            <a:xfrm>
              <a:off x="4648200" y="228600"/>
              <a:ext cx="1752600" cy="1066800"/>
              <a:chOff x="4648200" y="228600"/>
              <a:chExt cx="1752600" cy="1066800"/>
            </a:xfrm>
          </p:grpSpPr>
          <p:grpSp>
            <p:nvGrpSpPr>
              <p:cNvPr id="6" name="Group 466"/>
              <p:cNvGrpSpPr>
                <a:grpSpLocks/>
              </p:cNvGrpSpPr>
              <p:nvPr/>
            </p:nvGrpSpPr>
            <p:grpSpPr bwMode="auto">
              <a:xfrm>
                <a:off x="4648200" y="228600"/>
                <a:ext cx="1752600" cy="1066800"/>
                <a:chOff x="6959600" y="-895350"/>
                <a:chExt cx="2044700" cy="1333500"/>
              </a:xfrm>
            </p:grpSpPr>
            <p:sp>
              <p:nvSpPr>
                <p:cNvPr id="22" name="Rectangle 21"/>
                <p:cNvSpPr/>
                <p:nvPr/>
              </p:nvSpPr>
              <p:spPr bwMode="auto">
                <a:xfrm>
                  <a:off x="6959600" y="-895350"/>
                  <a:ext cx="2044700" cy="1333500"/>
                </a:xfrm>
                <a:prstGeom prst="rect">
                  <a:avLst/>
                </a:prstGeom>
                <a:solidFill>
                  <a:schemeClr val="bg1">
                    <a:lumMod val="65000"/>
                  </a:schemeClr>
                </a:solidFill>
                <a:ln w="9525" cap="flat" cmpd="sng" algn="ctr">
                  <a:solidFill>
                    <a:schemeClr val="bg1">
                      <a:lumMod val="95000"/>
                    </a:schemeClr>
                  </a:solid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sp>
              <p:nvSpPr>
                <p:cNvPr id="848917" name="Rectangle 464"/>
                <p:cNvSpPr>
                  <a:spLocks noChangeArrowheads="1"/>
                </p:cNvSpPr>
                <p:nvPr/>
              </p:nvSpPr>
              <p:spPr bwMode="auto">
                <a:xfrm>
                  <a:off x="6959600" y="-895350"/>
                  <a:ext cx="2044700" cy="190500"/>
                </a:xfrm>
                <a:prstGeom prst="rect">
                  <a:avLst/>
                </a:prstGeom>
                <a:solidFill>
                  <a:srgbClr val="0070C0"/>
                </a:solidFill>
                <a:ln w="9525" algn="ctr">
                  <a:no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48918" name="Rectangle 465"/>
              <p:cNvSpPr>
                <a:spLocks noChangeArrowheads="1"/>
              </p:cNvSpPr>
              <p:nvPr/>
            </p:nvSpPr>
            <p:spPr bwMode="auto">
              <a:xfrm>
                <a:off x="6075947" y="304800"/>
                <a:ext cx="48126" cy="43543"/>
              </a:xfrm>
              <a:prstGeom prst="rect">
                <a:avLst/>
              </a:prstGeom>
              <a:solidFill>
                <a:schemeClr val="bg1"/>
              </a:solidFill>
              <a:ln w="9525" algn="ctr">
                <a:solidFill>
                  <a:schemeClr val="bg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8919" name="Rectangle 467"/>
              <p:cNvSpPr>
                <a:spLocks noChangeArrowheads="1"/>
              </p:cNvSpPr>
              <p:nvPr/>
            </p:nvSpPr>
            <p:spPr bwMode="auto">
              <a:xfrm>
                <a:off x="6172200" y="304800"/>
                <a:ext cx="48126" cy="43543"/>
              </a:xfrm>
              <a:prstGeom prst="rect">
                <a:avLst/>
              </a:prstGeom>
              <a:solidFill>
                <a:schemeClr val="bg1"/>
              </a:solidFill>
              <a:ln w="9525" algn="ctr">
                <a:solidFill>
                  <a:schemeClr val="bg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48920" name="Rectangle 468"/>
            <p:cNvSpPr>
              <a:spLocks noChangeArrowheads="1"/>
            </p:cNvSpPr>
            <p:nvPr/>
          </p:nvSpPr>
          <p:spPr bwMode="auto">
            <a:xfrm>
              <a:off x="6268452" y="304800"/>
              <a:ext cx="48126" cy="43543"/>
            </a:xfrm>
            <a:prstGeom prst="rect">
              <a:avLst/>
            </a:prstGeom>
            <a:solidFill>
              <a:schemeClr val="bg1"/>
            </a:solidFill>
            <a:ln w="9525" algn="ctr">
              <a:solidFill>
                <a:schemeClr val="bg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48921" name="TextBox 23"/>
          <p:cNvSpPr txBox="1">
            <a:spLocks noChangeArrowheads="1"/>
          </p:cNvSpPr>
          <p:nvPr/>
        </p:nvSpPr>
        <p:spPr bwMode="auto">
          <a:xfrm>
            <a:off x="4191000" y="4986338"/>
            <a:ext cx="1022350" cy="366712"/>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kern="1200">
                <a:solidFill>
                  <a:srgbClr val="000000"/>
                </a:solidFill>
                <a:latin typeface="Arial" charset="0"/>
                <a:ea typeface="+mn-ea"/>
                <a:cs typeface="+mn-cs"/>
              </a:rPr>
              <a:t>Browser</a:t>
            </a:r>
          </a:p>
        </p:txBody>
      </p:sp>
      <p:grpSp>
        <p:nvGrpSpPr>
          <p:cNvPr id="7" name="Group 206"/>
          <p:cNvGrpSpPr>
            <a:grpSpLocks/>
          </p:cNvGrpSpPr>
          <p:nvPr/>
        </p:nvGrpSpPr>
        <p:grpSpPr bwMode="auto">
          <a:xfrm>
            <a:off x="1219200" y="5900738"/>
            <a:ext cx="685800" cy="685800"/>
            <a:chOff x="1066800" y="4267200"/>
            <a:chExt cx="685800" cy="685800"/>
          </a:xfrm>
        </p:grpSpPr>
        <p:sp>
          <p:nvSpPr>
            <p:cNvPr id="27" name="Can 26"/>
            <p:cNvSpPr/>
            <p:nvPr/>
          </p:nvSpPr>
          <p:spPr bwMode="auto">
            <a:xfrm>
              <a:off x="1066800" y="4724400"/>
              <a:ext cx="685800" cy="228600"/>
            </a:xfrm>
            <a:prstGeom prst="can">
              <a:avLst/>
            </a:prstGeom>
            <a:solidFill>
              <a:schemeClr val="bg1">
                <a:lumMod val="65000"/>
              </a:schemeClr>
            </a:solidFill>
            <a:ln w="9525" cap="flat" cmpd="sng" algn="ctr">
              <a:solidFill>
                <a:schemeClr val="bg1"/>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sp>
          <p:nvSpPr>
            <p:cNvPr id="28" name="Can 27"/>
            <p:cNvSpPr/>
            <p:nvPr/>
          </p:nvSpPr>
          <p:spPr bwMode="auto">
            <a:xfrm>
              <a:off x="1066800" y="4572000"/>
              <a:ext cx="685800" cy="228600"/>
            </a:xfrm>
            <a:prstGeom prst="can">
              <a:avLst/>
            </a:prstGeom>
            <a:solidFill>
              <a:schemeClr val="bg1">
                <a:lumMod val="65000"/>
              </a:schemeClr>
            </a:solidFill>
            <a:ln w="9525" cap="flat" cmpd="sng" algn="ctr">
              <a:solidFill>
                <a:schemeClr val="bg1"/>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sp>
          <p:nvSpPr>
            <p:cNvPr id="29" name="Can 28"/>
            <p:cNvSpPr/>
            <p:nvPr/>
          </p:nvSpPr>
          <p:spPr bwMode="auto">
            <a:xfrm>
              <a:off x="1066800" y="4419600"/>
              <a:ext cx="685800" cy="228600"/>
            </a:xfrm>
            <a:prstGeom prst="can">
              <a:avLst/>
            </a:prstGeom>
            <a:solidFill>
              <a:schemeClr val="bg1">
                <a:lumMod val="65000"/>
              </a:schemeClr>
            </a:solidFill>
            <a:ln w="9525" cap="flat" cmpd="sng" algn="ctr">
              <a:solidFill>
                <a:schemeClr val="bg1"/>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sp>
          <p:nvSpPr>
            <p:cNvPr id="30" name="Can 29"/>
            <p:cNvSpPr/>
            <p:nvPr/>
          </p:nvSpPr>
          <p:spPr bwMode="auto">
            <a:xfrm>
              <a:off x="1066800" y="4267200"/>
              <a:ext cx="685800" cy="228600"/>
            </a:xfrm>
            <a:prstGeom prst="can">
              <a:avLst/>
            </a:prstGeom>
            <a:solidFill>
              <a:schemeClr val="bg1">
                <a:lumMod val="65000"/>
              </a:schemeClr>
            </a:solidFill>
            <a:ln w="9525" cap="flat" cmpd="sng" algn="ctr">
              <a:solidFill>
                <a:schemeClr val="bg1"/>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grpSp>
      <p:grpSp>
        <p:nvGrpSpPr>
          <p:cNvPr id="8" name="Group 392"/>
          <p:cNvGrpSpPr>
            <a:grpSpLocks/>
          </p:cNvGrpSpPr>
          <p:nvPr/>
        </p:nvGrpSpPr>
        <p:grpSpPr bwMode="auto">
          <a:xfrm>
            <a:off x="457200" y="5138738"/>
            <a:ext cx="874713" cy="1066800"/>
            <a:chOff x="6327059" y="2362202"/>
            <a:chExt cx="1330198" cy="1295398"/>
          </a:xfrm>
        </p:grpSpPr>
        <p:grpSp>
          <p:nvGrpSpPr>
            <p:cNvPr id="9" name="Group 331"/>
            <p:cNvGrpSpPr>
              <a:grpSpLocks/>
            </p:cNvGrpSpPr>
            <p:nvPr/>
          </p:nvGrpSpPr>
          <p:grpSpPr bwMode="auto">
            <a:xfrm>
              <a:off x="7010406" y="2362201"/>
              <a:ext cx="646851" cy="838540"/>
              <a:chOff x="1292941" y="3352800"/>
              <a:chExt cx="764459" cy="991002"/>
            </a:xfrm>
          </p:grpSpPr>
          <p:grpSp>
            <p:nvGrpSpPr>
              <p:cNvPr id="11" name="Group 134"/>
              <p:cNvGrpSpPr>
                <a:grpSpLocks/>
              </p:cNvGrpSpPr>
              <p:nvPr/>
            </p:nvGrpSpPr>
            <p:grpSpPr bwMode="auto">
              <a:xfrm>
                <a:off x="1292941" y="3352800"/>
                <a:ext cx="383458" cy="991002"/>
                <a:chOff x="762000" y="1981200"/>
                <a:chExt cx="914400" cy="2363158"/>
              </a:xfrm>
            </p:grpSpPr>
            <p:sp>
              <p:nvSpPr>
                <p:cNvPr id="186" name="Cube 185"/>
                <p:cNvSpPr/>
                <p:nvPr/>
              </p:nvSpPr>
              <p:spPr bwMode="auto">
                <a:xfrm>
                  <a:off x="762000" y="1981200"/>
                  <a:ext cx="914400" cy="2362200"/>
                </a:xfrm>
                <a:prstGeom prst="cube">
                  <a:avLst/>
                </a:prstGeom>
                <a:solidFill>
                  <a:schemeClr val="bg1">
                    <a:lumMod val="65000"/>
                  </a:schemeClr>
                </a:solidFill>
                <a:ln w="9525" cap="flat" cmpd="sng" algn="ctr">
                  <a:noFill/>
                  <a:prstDash val="solid"/>
                  <a:round/>
                  <a:headEnd type="none" w="med" len="med"/>
                  <a:tailEnd type="none" w="med" len="med"/>
                </a:ln>
                <a:effectLst/>
                <a:scene3d>
                  <a:camera prst="obliqueTopRight"/>
                  <a:lightRig rig="threePt" dir="t"/>
                </a:scene3d>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grpSp>
              <p:nvGrpSpPr>
                <p:cNvPr id="12" name="Group 109"/>
                <p:cNvGrpSpPr>
                  <a:grpSpLocks/>
                </p:cNvGrpSpPr>
                <p:nvPr/>
              </p:nvGrpSpPr>
              <p:grpSpPr bwMode="auto">
                <a:xfrm>
                  <a:off x="836439" y="3507746"/>
                  <a:ext cx="489853" cy="760556"/>
                  <a:chOff x="836439" y="3507746"/>
                  <a:chExt cx="489853" cy="760556"/>
                </a:xfrm>
              </p:grpSpPr>
              <p:sp>
                <p:nvSpPr>
                  <p:cNvPr id="205" name="Rectangle 204"/>
                  <p:cNvSpPr/>
                  <p:nvPr/>
                </p:nvSpPr>
                <p:spPr bwMode="auto">
                  <a:xfrm>
                    <a:off x="836439" y="3507746"/>
                    <a:ext cx="489853"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206" name="Straight Connector 205"/>
                  <p:cNvCxnSpPr/>
                  <p:nvPr/>
                </p:nvCxnSpPr>
                <p:spPr bwMode="auto">
                  <a:xfrm>
                    <a:off x="836439" y="3735913"/>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07" name="Straight Connector 206"/>
                  <p:cNvCxnSpPr/>
                  <p:nvPr/>
                </p:nvCxnSpPr>
                <p:spPr bwMode="auto">
                  <a:xfrm>
                    <a:off x="836439" y="3811968"/>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08" name="Straight Connector 207"/>
                  <p:cNvCxnSpPr/>
                  <p:nvPr/>
                </p:nvCxnSpPr>
                <p:spPr bwMode="auto">
                  <a:xfrm>
                    <a:off x="836439" y="3888024"/>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09" name="Straight Connector 208"/>
                  <p:cNvCxnSpPr/>
                  <p:nvPr/>
                </p:nvCxnSpPr>
                <p:spPr bwMode="auto">
                  <a:xfrm>
                    <a:off x="836439" y="3964080"/>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10" name="Straight Connector 209"/>
                  <p:cNvCxnSpPr/>
                  <p:nvPr/>
                </p:nvCxnSpPr>
                <p:spPr bwMode="auto">
                  <a:xfrm>
                    <a:off x="836439" y="4040135"/>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11" name="Straight Connector 210"/>
                  <p:cNvCxnSpPr/>
                  <p:nvPr/>
                </p:nvCxnSpPr>
                <p:spPr bwMode="auto">
                  <a:xfrm>
                    <a:off x="836439" y="4116191"/>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12" name="Straight Connector 211"/>
                  <p:cNvCxnSpPr/>
                  <p:nvPr/>
                </p:nvCxnSpPr>
                <p:spPr bwMode="auto">
                  <a:xfrm>
                    <a:off x="836439" y="4192246"/>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13" name="Straight Connector 212"/>
                  <p:cNvCxnSpPr/>
                  <p:nvPr/>
                </p:nvCxnSpPr>
                <p:spPr bwMode="auto">
                  <a:xfrm>
                    <a:off x="836439" y="3659857"/>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14" name="Straight Connector 213"/>
                  <p:cNvCxnSpPr/>
                  <p:nvPr/>
                </p:nvCxnSpPr>
                <p:spPr bwMode="auto">
                  <a:xfrm>
                    <a:off x="836439" y="3583802"/>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13" name="Group 110"/>
                <p:cNvGrpSpPr>
                  <a:grpSpLocks/>
                </p:cNvGrpSpPr>
                <p:nvPr/>
              </p:nvGrpSpPr>
              <p:grpSpPr bwMode="auto">
                <a:xfrm>
                  <a:off x="836439" y="2285422"/>
                  <a:ext cx="489853" cy="760556"/>
                  <a:chOff x="836439" y="3504622"/>
                  <a:chExt cx="489853" cy="760556"/>
                </a:xfrm>
              </p:grpSpPr>
              <p:sp>
                <p:nvSpPr>
                  <p:cNvPr id="195" name="Rectangle 194"/>
                  <p:cNvSpPr/>
                  <p:nvPr/>
                </p:nvSpPr>
                <p:spPr bwMode="auto">
                  <a:xfrm>
                    <a:off x="836439" y="3504625"/>
                    <a:ext cx="489853"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196" name="Straight Connector 195"/>
                  <p:cNvCxnSpPr/>
                  <p:nvPr/>
                </p:nvCxnSpPr>
                <p:spPr bwMode="auto">
                  <a:xfrm>
                    <a:off x="836439" y="3732792"/>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97" name="Straight Connector 196"/>
                  <p:cNvCxnSpPr/>
                  <p:nvPr/>
                </p:nvCxnSpPr>
                <p:spPr bwMode="auto">
                  <a:xfrm>
                    <a:off x="836439" y="3808848"/>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98" name="Straight Connector 197"/>
                  <p:cNvCxnSpPr/>
                  <p:nvPr/>
                </p:nvCxnSpPr>
                <p:spPr bwMode="auto">
                  <a:xfrm>
                    <a:off x="836439" y="3884903"/>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99" name="Straight Connector 198"/>
                  <p:cNvCxnSpPr/>
                  <p:nvPr/>
                </p:nvCxnSpPr>
                <p:spPr bwMode="auto">
                  <a:xfrm>
                    <a:off x="836439" y="3960959"/>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00" name="Straight Connector 199"/>
                  <p:cNvCxnSpPr/>
                  <p:nvPr/>
                </p:nvCxnSpPr>
                <p:spPr bwMode="auto">
                  <a:xfrm>
                    <a:off x="836439" y="4037015"/>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01" name="Straight Connector 200"/>
                  <p:cNvCxnSpPr/>
                  <p:nvPr/>
                </p:nvCxnSpPr>
                <p:spPr bwMode="auto">
                  <a:xfrm>
                    <a:off x="836439" y="4113070"/>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02" name="Straight Connector 201"/>
                  <p:cNvCxnSpPr/>
                  <p:nvPr/>
                </p:nvCxnSpPr>
                <p:spPr bwMode="auto">
                  <a:xfrm>
                    <a:off x="836439" y="4189126"/>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03" name="Straight Connector 202"/>
                  <p:cNvCxnSpPr/>
                  <p:nvPr/>
                </p:nvCxnSpPr>
                <p:spPr bwMode="auto">
                  <a:xfrm>
                    <a:off x="836439" y="3656737"/>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04" name="Straight Connector 203"/>
                  <p:cNvCxnSpPr/>
                  <p:nvPr/>
                </p:nvCxnSpPr>
                <p:spPr bwMode="auto">
                  <a:xfrm>
                    <a:off x="836439" y="3580681"/>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14" name="Rectangle 188"/>
                <p:cNvGrpSpPr>
                  <a:grpSpLocks/>
                </p:cNvGrpSpPr>
                <p:nvPr/>
              </p:nvGrpSpPr>
              <p:grpSpPr bwMode="auto">
                <a:xfrm>
                  <a:off x="560488" y="2899086"/>
                  <a:ext cx="1071144" cy="542385"/>
                  <a:chOff x="859536" y="4992624"/>
                  <a:chExt cx="249936" cy="158496"/>
                </a:xfrm>
              </p:grpSpPr>
              <p:pic>
                <p:nvPicPr>
                  <p:cNvPr id="848954" name="Rectangle 188"/>
                  <p:cNvPicPr>
                    <a:picLocks noChangeArrowheads="1"/>
                  </p:cNvPicPr>
                  <p:nvPr/>
                </p:nvPicPr>
                <p:blipFill>
                  <a:blip r:embed="rId4"/>
                  <a:srcRect/>
                  <a:stretch>
                    <a:fillRect/>
                  </a:stretch>
                </p:blipFill>
                <p:spPr bwMode="auto">
                  <a:xfrm>
                    <a:off x="859536" y="4992624"/>
                    <a:ext cx="249936" cy="158496"/>
                  </a:xfrm>
                  <a:prstGeom prst="rect">
                    <a:avLst/>
                  </a:prstGeom>
                  <a:noFill/>
                </p:spPr>
              </p:pic>
              <p:sp>
                <p:nvSpPr>
                  <p:cNvPr id="848955" name="Text Box 59"/>
                  <p:cNvSpPr txBox="1">
                    <a:spLocks noChangeArrowheads="1"/>
                  </p:cNvSpPr>
                  <p:nvPr/>
                </p:nvSpPr>
                <p:spPr bwMode="auto">
                  <a:xfrm rot="10800000">
                    <a:off x="924336" y="5102941"/>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grpSp>
              <p:nvGrpSpPr>
                <p:cNvPr id="15" name="Rectangle 189"/>
                <p:cNvGrpSpPr>
                  <a:grpSpLocks/>
                </p:cNvGrpSpPr>
                <p:nvPr/>
              </p:nvGrpSpPr>
              <p:grpSpPr bwMode="auto">
                <a:xfrm>
                  <a:off x="560488" y="2815642"/>
                  <a:ext cx="1071144" cy="542385"/>
                  <a:chOff x="859536" y="4968240"/>
                  <a:chExt cx="249936" cy="158496"/>
                </a:xfrm>
              </p:grpSpPr>
              <p:pic>
                <p:nvPicPr>
                  <p:cNvPr id="848957" name="Rectangle 189"/>
                  <p:cNvPicPr>
                    <a:picLocks noChangeArrowheads="1"/>
                  </p:cNvPicPr>
                  <p:nvPr/>
                </p:nvPicPr>
                <p:blipFill>
                  <a:blip r:embed="rId5"/>
                  <a:srcRect/>
                  <a:stretch>
                    <a:fillRect/>
                  </a:stretch>
                </p:blipFill>
                <p:spPr bwMode="auto">
                  <a:xfrm>
                    <a:off x="859536" y="4968240"/>
                    <a:ext cx="249936" cy="158496"/>
                  </a:xfrm>
                  <a:prstGeom prst="rect">
                    <a:avLst/>
                  </a:prstGeom>
                  <a:noFill/>
                </p:spPr>
              </p:pic>
              <p:sp>
                <p:nvSpPr>
                  <p:cNvPr id="848958" name="Text Box 62"/>
                  <p:cNvSpPr txBox="1">
                    <a:spLocks noChangeArrowheads="1"/>
                  </p:cNvSpPr>
                  <p:nvPr/>
                </p:nvSpPr>
                <p:spPr bwMode="auto">
                  <a:xfrm rot="10800000">
                    <a:off x="924336" y="5080674"/>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48959" name="Oval 368"/>
                <p:cNvSpPr>
                  <a:spLocks noChangeArrowheads="1"/>
                </p:cNvSpPr>
                <p:nvPr/>
              </p:nvSpPr>
              <p:spPr bwMode="auto">
                <a:xfrm>
                  <a:off x="868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8960" name="Oval 369"/>
                <p:cNvSpPr>
                  <a:spLocks noChangeArrowheads="1"/>
                </p:cNvSpPr>
                <p:nvPr/>
              </p:nvSpPr>
              <p:spPr bwMode="auto">
                <a:xfrm>
                  <a:off x="1066800"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8961" name="Oval 370"/>
                <p:cNvSpPr>
                  <a:spLocks noChangeArrowheads="1"/>
                </p:cNvSpPr>
                <p:nvPr/>
              </p:nvSpPr>
              <p:spPr bwMode="auto">
                <a:xfrm>
                  <a:off x="1249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cxnSp>
              <p:nvCxnSpPr>
                <p:cNvPr id="194" name="Straight Connector 193"/>
                <p:cNvCxnSpPr/>
                <p:nvPr/>
              </p:nvCxnSpPr>
              <p:spPr bwMode="auto">
                <a:xfrm rot="5400000">
                  <a:off x="381258" y="3276866"/>
                  <a:ext cx="2134988" cy="0"/>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grpSp>
            <p:nvGrpSpPr>
              <p:cNvPr id="16" name="Group 141"/>
              <p:cNvGrpSpPr>
                <a:grpSpLocks/>
              </p:cNvGrpSpPr>
              <p:nvPr/>
            </p:nvGrpSpPr>
            <p:grpSpPr bwMode="auto">
              <a:xfrm>
                <a:off x="1673942" y="3352800"/>
                <a:ext cx="383458" cy="991002"/>
                <a:chOff x="762000" y="1981200"/>
                <a:chExt cx="914400" cy="2363158"/>
              </a:xfrm>
            </p:grpSpPr>
            <p:sp>
              <p:nvSpPr>
                <p:cNvPr id="157" name="Cube 156"/>
                <p:cNvSpPr/>
                <p:nvPr/>
              </p:nvSpPr>
              <p:spPr bwMode="auto">
                <a:xfrm>
                  <a:off x="762000" y="1981200"/>
                  <a:ext cx="914400" cy="2362200"/>
                </a:xfrm>
                <a:prstGeom prst="cube">
                  <a:avLst/>
                </a:prstGeom>
                <a:solidFill>
                  <a:schemeClr val="bg1">
                    <a:lumMod val="65000"/>
                  </a:schemeClr>
                </a:solidFill>
                <a:ln w="9525" cap="flat" cmpd="sng" algn="ctr">
                  <a:noFill/>
                  <a:prstDash val="solid"/>
                  <a:round/>
                  <a:headEnd type="none" w="med" len="med"/>
                  <a:tailEnd type="none" w="med" len="med"/>
                </a:ln>
                <a:effectLst/>
                <a:scene3d>
                  <a:camera prst="obliqueTopRight"/>
                  <a:lightRig rig="threePt" dir="t"/>
                </a:scene3d>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grpSp>
              <p:nvGrpSpPr>
                <p:cNvPr id="17" name="Group 109"/>
                <p:cNvGrpSpPr>
                  <a:grpSpLocks/>
                </p:cNvGrpSpPr>
                <p:nvPr/>
              </p:nvGrpSpPr>
              <p:grpSpPr bwMode="auto">
                <a:xfrm>
                  <a:off x="839567" y="3507746"/>
                  <a:ext cx="530674" cy="760556"/>
                  <a:chOff x="839567" y="3507746"/>
                  <a:chExt cx="530674" cy="760556"/>
                </a:xfrm>
              </p:grpSpPr>
              <p:sp>
                <p:nvSpPr>
                  <p:cNvPr id="176" name="Rectangle 175"/>
                  <p:cNvSpPr/>
                  <p:nvPr/>
                </p:nvSpPr>
                <p:spPr bwMode="auto">
                  <a:xfrm>
                    <a:off x="839567" y="3507746"/>
                    <a:ext cx="530674"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177" name="Straight Connector 176"/>
                  <p:cNvCxnSpPr/>
                  <p:nvPr/>
                </p:nvCxnSpPr>
                <p:spPr bwMode="auto">
                  <a:xfrm>
                    <a:off x="839567" y="3735913"/>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78" name="Straight Connector 177"/>
                  <p:cNvCxnSpPr/>
                  <p:nvPr/>
                </p:nvCxnSpPr>
                <p:spPr bwMode="auto">
                  <a:xfrm>
                    <a:off x="839567" y="3811968"/>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79" name="Straight Connector 178"/>
                  <p:cNvCxnSpPr/>
                  <p:nvPr/>
                </p:nvCxnSpPr>
                <p:spPr bwMode="auto">
                  <a:xfrm>
                    <a:off x="839567" y="3888024"/>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80" name="Straight Connector 179"/>
                  <p:cNvCxnSpPr/>
                  <p:nvPr/>
                </p:nvCxnSpPr>
                <p:spPr bwMode="auto">
                  <a:xfrm>
                    <a:off x="839567" y="3964080"/>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81" name="Straight Connector 180"/>
                  <p:cNvCxnSpPr/>
                  <p:nvPr/>
                </p:nvCxnSpPr>
                <p:spPr bwMode="auto">
                  <a:xfrm>
                    <a:off x="839567" y="4040135"/>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82" name="Straight Connector 181"/>
                  <p:cNvCxnSpPr/>
                  <p:nvPr/>
                </p:nvCxnSpPr>
                <p:spPr bwMode="auto">
                  <a:xfrm>
                    <a:off x="839567" y="4116191"/>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83" name="Straight Connector 182"/>
                  <p:cNvCxnSpPr/>
                  <p:nvPr/>
                </p:nvCxnSpPr>
                <p:spPr bwMode="auto">
                  <a:xfrm>
                    <a:off x="839567" y="4192246"/>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84" name="Straight Connector 183"/>
                  <p:cNvCxnSpPr/>
                  <p:nvPr/>
                </p:nvCxnSpPr>
                <p:spPr bwMode="auto">
                  <a:xfrm>
                    <a:off x="839567" y="3659857"/>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85" name="Straight Connector 184"/>
                  <p:cNvCxnSpPr/>
                  <p:nvPr/>
                </p:nvCxnSpPr>
                <p:spPr bwMode="auto">
                  <a:xfrm>
                    <a:off x="839567" y="3583802"/>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18" name="Group 110"/>
                <p:cNvGrpSpPr>
                  <a:grpSpLocks/>
                </p:cNvGrpSpPr>
                <p:nvPr/>
              </p:nvGrpSpPr>
              <p:grpSpPr bwMode="auto">
                <a:xfrm>
                  <a:off x="839567" y="2285422"/>
                  <a:ext cx="530674" cy="760556"/>
                  <a:chOff x="839567" y="3504622"/>
                  <a:chExt cx="530674" cy="760556"/>
                </a:xfrm>
              </p:grpSpPr>
              <p:sp>
                <p:nvSpPr>
                  <p:cNvPr id="166" name="Rectangle 165"/>
                  <p:cNvSpPr/>
                  <p:nvPr/>
                </p:nvSpPr>
                <p:spPr bwMode="auto">
                  <a:xfrm>
                    <a:off x="839567" y="3504625"/>
                    <a:ext cx="530674"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167" name="Straight Connector 166"/>
                  <p:cNvCxnSpPr/>
                  <p:nvPr/>
                </p:nvCxnSpPr>
                <p:spPr bwMode="auto">
                  <a:xfrm>
                    <a:off x="839567" y="3732792"/>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68" name="Straight Connector 167"/>
                  <p:cNvCxnSpPr/>
                  <p:nvPr/>
                </p:nvCxnSpPr>
                <p:spPr bwMode="auto">
                  <a:xfrm>
                    <a:off x="839567" y="3808848"/>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69" name="Straight Connector 168"/>
                  <p:cNvCxnSpPr/>
                  <p:nvPr/>
                </p:nvCxnSpPr>
                <p:spPr bwMode="auto">
                  <a:xfrm>
                    <a:off x="839567" y="3884903"/>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70" name="Straight Connector 169"/>
                  <p:cNvCxnSpPr/>
                  <p:nvPr/>
                </p:nvCxnSpPr>
                <p:spPr bwMode="auto">
                  <a:xfrm>
                    <a:off x="839567" y="3960959"/>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71" name="Straight Connector 170"/>
                  <p:cNvCxnSpPr/>
                  <p:nvPr/>
                </p:nvCxnSpPr>
                <p:spPr bwMode="auto">
                  <a:xfrm>
                    <a:off x="839567" y="4037015"/>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72" name="Straight Connector 171"/>
                  <p:cNvCxnSpPr/>
                  <p:nvPr/>
                </p:nvCxnSpPr>
                <p:spPr bwMode="auto">
                  <a:xfrm>
                    <a:off x="839567" y="4113070"/>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73" name="Straight Connector 172"/>
                  <p:cNvCxnSpPr/>
                  <p:nvPr/>
                </p:nvCxnSpPr>
                <p:spPr bwMode="auto">
                  <a:xfrm>
                    <a:off x="839567" y="4189126"/>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74" name="Straight Connector 173"/>
                  <p:cNvCxnSpPr/>
                  <p:nvPr/>
                </p:nvCxnSpPr>
                <p:spPr bwMode="auto">
                  <a:xfrm>
                    <a:off x="839567" y="3656737"/>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75" name="Straight Connector 174"/>
                  <p:cNvCxnSpPr/>
                  <p:nvPr/>
                </p:nvCxnSpPr>
                <p:spPr bwMode="auto">
                  <a:xfrm>
                    <a:off x="839567" y="3580681"/>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19" name="Rectangle 159"/>
                <p:cNvGrpSpPr>
                  <a:grpSpLocks/>
                </p:cNvGrpSpPr>
                <p:nvPr/>
              </p:nvGrpSpPr>
              <p:grpSpPr bwMode="auto">
                <a:xfrm>
                  <a:off x="540212" y="2899086"/>
                  <a:ext cx="1097270" cy="542385"/>
                  <a:chOff x="1066800" y="4992624"/>
                  <a:chExt cx="256032" cy="158496"/>
                </a:xfrm>
              </p:grpSpPr>
              <p:pic>
                <p:nvPicPr>
                  <p:cNvPr id="848988" name="Rectangle 159"/>
                  <p:cNvPicPr>
                    <a:picLocks noChangeArrowheads="1"/>
                  </p:cNvPicPr>
                  <p:nvPr/>
                </p:nvPicPr>
                <p:blipFill>
                  <a:blip r:embed="rId6"/>
                  <a:srcRect/>
                  <a:stretch>
                    <a:fillRect/>
                  </a:stretch>
                </p:blipFill>
                <p:spPr bwMode="auto">
                  <a:xfrm>
                    <a:off x="1066800" y="4992624"/>
                    <a:ext cx="256032" cy="158496"/>
                  </a:xfrm>
                  <a:prstGeom prst="rect">
                    <a:avLst/>
                  </a:prstGeom>
                  <a:noFill/>
                </p:spPr>
              </p:pic>
              <p:sp>
                <p:nvSpPr>
                  <p:cNvPr id="848989" name="Text Box 93"/>
                  <p:cNvSpPr txBox="1">
                    <a:spLocks noChangeArrowheads="1"/>
                  </p:cNvSpPr>
                  <p:nvPr/>
                </p:nvSpPr>
                <p:spPr bwMode="auto">
                  <a:xfrm rot="10800000">
                    <a:off x="1136331" y="5102941"/>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grpSp>
              <p:nvGrpSpPr>
                <p:cNvPr id="20" name="Rectangle 160"/>
                <p:cNvGrpSpPr>
                  <a:grpSpLocks/>
                </p:cNvGrpSpPr>
                <p:nvPr/>
              </p:nvGrpSpPr>
              <p:grpSpPr bwMode="auto">
                <a:xfrm>
                  <a:off x="540212" y="2815642"/>
                  <a:ext cx="1097270" cy="542385"/>
                  <a:chOff x="1066800" y="4968240"/>
                  <a:chExt cx="256032" cy="158496"/>
                </a:xfrm>
              </p:grpSpPr>
              <p:pic>
                <p:nvPicPr>
                  <p:cNvPr id="848991" name="Rectangle 160"/>
                  <p:cNvPicPr>
                    <a:picLocks noChangeArrowheads="1"/>
                  </p:cNvPicPr>
                  <p:nvPr/>
                </p:nvPicPr>
                <p:blipFill>
                  <a:blip r:embed="rId7"/>
                  <a:srcRect/>
                  <a:stretch>
                    <a:fillRect/>
                  </a:stretch>
                </p:blipFill>
                <p:spPr bwMode="auto">
                  <a:xfrm>
                    <a:off x="1066800" y="4968240"/>
                    <a:ext cx="256032" cy="158496"/>
                  </a:xfrm>
                  <a:prstGeom prst="rect">
                    <a:avLst/>
                  </a:prstGeom>
                  <a:noFill/>
                </p:spPr>
              </p:pic>
              <p:sp>
                <p:nvSpPr>
                  <p:cNvPr id="848992" name="Text Box 96"/>
                  <p:cNvSpPr txBox="1">
                    <a:spLocks noChangeArrowheads="1"/>
                  </p:cNvSpPr>
                  <p:nvPr/>
                </p:nvSpPr>
                <p:spPr bwMode="auto">
                  <a:xfrm rot="10800000">
                    <a:off x="1136331" y="5080674"/>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48993" name="Oval 339"/>
                <p:cNvSpPr>
                  <a:spLocks noChangeArrowheads="1"/>
                </p:cNvSpPr>
                <p:nvPr/>
              </p:nvSpPr>
              <p:spPr bwMode="auto">
                <a:xfrm>
                  <a:off x="868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8994" name="Oval 340"/>
                <p:cNvSpPr>
                  <a:spLocks noChangeArrowheads="1"/>
                </p:cNvSpPr>
                <p:nvPr/>
              </p:nvSpPr>
              <p:spPr bwMode="auto">
                <a:xfrm>
                  <a:off x="1066800"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8995" name="Oval 341"/>
                <p:cNvSpPr>
                  <a:spLocks noChangeArrowheads="1"/>
                </p:cNvSpPr>
                <p:nvPr/>
              </p:nvSpPr>
              <p:spPr bwMode="auto">
                <a:xfrm>
                  <a:off x="1249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cxnSp>
              <p:nvCxnSpPr>
                <p:cNvPr id="165" name="Straight Connector 164"/>
                <p:cNvCxnSpPr/>
                <p:nvPr/>
              </p:nvCxnSpPr>
              <p:spPr bwMode="auto">
                <a:xfrm rot="5400000">
                  <a:off x="384386" y="3276866"/>
                  <a:ext cx="2134988" cy="0"/>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grpSp>
        <p:grpSp>
          <p:nvGrpSpPr>
            <p:cNvPr id="21" name="Group 270"/>
            <p:cNvGrpSpPr>
              <a:grpSpLocks/>
            </p:cNvGrpSpPr>
            <p:nvPr/>
          </p:nvGrpSpPr>
          <p:grpSpPr bwMode="auto">
            <a:xfrm>
              <a:off x="6666654" y="2590802"/>
              <a:ext cx="646851" cy="838200"/>
              <a:chOff x="1292941" y="3352800"/>
              <a:chExt cx="764459" cy="990600"/>
            </a:xfrm>
          </p:grpSpPr>
          <p:grpSp>
            <p:nvGrpSpPr>
              <p:cNvPr id="23" name="Group 134"/>
              <p:cNvGrpSpPr>
                <a:grpSpLocks/>
              </p:cNvGrpSpPr>
              <p:nvPr/>
            </p:nvGrpSpPr>
            <p:grpSpPr bwMode="auto">
              <a:xfrm>
                <a:off x="1292941" y="3352800"/>
                <a:ext cx="383458" cy="990600"/>
                <a:chOff x="762000" y="1981200"/>
                <a:chExt cx="914400" cy="2362200"/>
              </a:xfrm>
            </p:grpSpPr>
            <p:sp>
              <p:nvSpPr>
                <p:cNvPr id="126" name="Cube 125"/>
                <p:cNvSpPr/>
                <p:nvPr/>
              </p:nvSpPr>
              <p:spPr bwMode="auto">
                <a:xfrm>
                  <a:off x="762000" y="1981200"/>
                  <a:ext cx="914400" cy="2362200"/>
                </a:xfrm>
                <a:prstGeom prst="cube">
                  <a:avLst/>
                </a:prstGeom>
                <a:solidFill>
                  <a:schemeClr val="bg1">
                    <a:lumMod val="65000"/>
                  </a:schemeClr>
                </a:solidFill>
                <a:ln w="9525" cap="flat" cmpd="sng" algn="ctr">
                  <a:noFill/>
                  <a:prstDash val="solid"/>
                  <a:round/>
                  <a:headEnd type="none" w="med" len="med"/>
                  <a:tailEnd type="none" w="med" len="med"/>
                </a:ln>
                <a:effectLst/>
                <a:scene3d>
                  <a:camera prst="obliqueTopRight"/>
                  <a:lightRig rig="threePt" dir="t"/>
                </a:scene3d>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grpSp>
              <p:nvGrpSpPr>
                <p:cNvPr id="24" name="Group 109"/>
                <p:cNvGrpSpPr>
                  <a:grpSpLocks/>
                </p:cNvGrpSpPr>
                <p:nvPr/>
              </p:nvGrpSpPr>
              <p:grpSpPr bwMode="auto">
                <a:xfrm>
                  <a:off x="839096" y="3504550"/>
                  <a:ext cx="530674" cy="760556"/>
                  <a:chOff x="839096" y="3504550"/>
                  <a:chExt cx="530674" cy="760556"/>
                </a:xfrm>
              </p:grpSpPr>
              <p:sp>
                <p:nvSpPr>
                  <p:cNvPr id="145" name="Rectangle 144"/>
                  <p:cNvSpPr/>
                  <p:nvPr/>
                </p:nvSpPr>
                <p:spPr bwMode="auto">
                  <a:xfrm>
                    <a:off x="839096" y="3504547"/>
                    <a:ext cx="530674"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146" name="Straight Connector 145"/>
                  <p:cNvCxnSpPr/>
                  <p:nvPr/>
                </p:nvCxnSpPr>
                <p:spPr bwMode="auto">
                  <a:xfrm>
                    <a:off x="839096" y="3732713"/>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47" name="Straight Connector 146"/>
                  <p:cNvCxnSpPr/>
                  <p:nvPr/>
                </p:nvCxnSpPr>
                <p:spPr bwMode="auto">
                  <a:xfrm>
                    <a:off x="839096" y="3808769"/>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48" name="Straight Connector 147"/>
                  <p:cNvCxnSpPr/>
                  <p:nvPr/>
                </p:nvCxnSpPr>
                <p:spPr bwMode="auto">
                  <a:xfrm>
                    <a:off x="839096" y="3884825"/>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49" name="Straight Connector 148"/>
                  <p:cNvCxnSpPr/>
                  <p:nvPr/>
                </p:nvCxnSpPr>
                <p:spPr bwMode="auto">
                  <a:xfrm>
                    <a:off x="839096" y="3960880"/>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0" name="Straight Connector 149"/>
                  <p:cNvCxnSpPr/>
                  <p:nvPr/>
                </p:nvCxnSpPr>
                <p:spPr bwMode="auto">
                  <a:xfrm>
                    <a:off x="839096" y="4036936"/>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1" name="Straight Connector 150"/>
                  <p:cNvCxnSpPr/>
                  <p:nvPr/>
                </p:nvCxnSpPr>
                <p:spPr bwMode="auto">
                  <a:xfrm>
                    <a:off x="839096" y="4112991"/>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2" name="Straight Connector 151"/>
                  <p:cNvCxnSpPr/>
                  <p:nvPr/>
                </p:nvCxnSpPr>
                <p:spPr bwMode="auto">
                  <a:xfrm>
                    <a:off x="839096" y="4189047"/>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3" name="Straight Connector 152"/>
                  <p:cNvCxnSpPr/>
                  <p:nvPr/>
                </p:nvCxnSpPr>
                <p:spPr bwMode="auto">
                  <a:xfrm>
                    <a:off x="839096" y="3656658"/>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4" name="Straight Connector 153"/>
                  <p:cNvCxnSpPr/>
                  <p:nvPr/>
                </p:nvCxnSpPr>
                <p:spPr bwMode="auto">
                  <a:xfrm>
                    <a:off x="839096" y="3580602"/>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25" name="Group 110"/>
                <p:cNvGrpSpPr>
                  <a:grpSpLocks/>
                </p:cNvGrpSpPr>
                <p:nvPr/>
              </p:nvGrpSpPr>
              <p:grpSpPr bwMode="auto">
                <a:xfrm>
                  <a:off x="839096" y="2287660"/>
                  <a:ext cx="530674" cy="760556"/>
                  <a:chOff x="839096" y="3506860"/>
                  <a:chExt cx="530674" cy="760556"/>
                </a:xfrm>
              </p:grpSpPr>
              <p:sp>
                <p:nvSpPr>
                  <p:cNvPr id="135" name="Rectangle 134"/>
                  <p:cNvSpPr/>
                  <p:nvPr/>
                </p:nvSpPr>
                <p:spPr bwMode="auto">
                  <a:xfrm>
                    <a:off x="839096" y="3506857"/>
                    <a:ext cx="530674"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136" name="Straight Connector 135"/>
                  <p:cNvCxnSpPr/>
                  <p:nvPr/>
                </p:nvCxnSpPr>
                <p:spPr bwMode="auto">
                  <a:xfrm>
                    <a:off x="839096" y="3735023"/>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37" name="Straight Connector 136"/>
                  <p:cNvCxnSpPr/>
                  <p:nvPr/>
                </p:nvCxnSpPr>
                <p:spPr bwMode="auto">
                  <a:xfrm>
                    <a:off x="839096" y="3811079"/>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38" name="Straight Connector 137"/>
                  <p:cNvCxnSpPr/>
                  <p:nvPr/>
                </p:nvCxnSpPr>
                <p:spPr bwMode="auto">
                  <a:xfrm>
                    <a:off x="839096" y="3887135"/>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39" name="Straight Connector 138"/>
                  <p:cNvCxnSpPr/>
                  <p:nvPr/>
                </p:nvCxnSpPr>
                <p:spPr bwMode="auto">
                  <a:xfrm>
                    <a:off x="839096" y="3963190"/>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40" name="Straight Connector 139"/>
                  <p:cNvCxnSpPr/>
                  <p:nvPr/>
                </p:nvCxnSpPr>
                <p:spPr bwMode="auto">
                  <a:xfrm>
                    <a:off x="839096" y="4039246"/>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41" name="Straight Connector 140"/>
                  <p:cNvCxnSpPr/>
                  <p:nvPr/>
                </p:nvCxnSpPr>
                <p:spPr bwMode="auto">
                  <a:xfrm>
                    <a:off x="839096" y="4115301"/>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42" name="Straight Connector 141"/>
                  <p:cNvCxnSpPr/>
                  <p:nvPr/>
                </p:nvCxnSpPr>
                <p:spPr bwMode="auto">
                  <a:xfrm>
                    <a:off x="839096" y="4191357"/>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43" name="Straight Connector 142"/>
                  <p:cNvCxnSpPr/>
                  <p:nvPr/>
                </p:nvCxnSpPr>
                <p:spPr bwMode="auto">
                  <a:xfrm>
                    <a:off x="839096" y="3658968"/>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44" name="Straight Connector 143"/>
                  <p:cNvCxnSpPr/>
                  <p:nvPr/>
                </p:nvCxnSpPr>
                <p:spPr bwMode="auto">
                  <a:xfrm>
                    <a:off x="839096" y="3582912"/>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26" name="Rectangle 128"/>
                <p:cNvGrpSpPr>
                  <a:grpSpLocks/>
                </p:cNvGrpSpPr>
                <p:nvPr/>
              </p:nvGrpSpPr>
              <p:grpSpPr bwMode="auto">
                <a:xfrm>
                  <a:off x="562600" y="2901536"/>
                  <a:ext cx="1071144" cy="542385"/>
                  <a:chOff x="633984" y="5181600"/>
                  <a:chExt cx="249936" cy="158496"/>
                </a:xfrm>
              </p:grpSpPr>
              <p:pic>
                <p:nvPicPr>
                  <p:cNvPr id="849023" name="Rectangle 128"/>
                  <p:cNvPicPr>
                    <a:picLocks noChangeArrowheads="1"/>
                  </p:cNvPicPr>
                  <p:nvPr/>
                </p:nvPicPr>
                <p:blipFill>
                  <a:blip r:embed="rId8"/>
                  <a:srcRect/>
                  <a:stretch>
                    <a:fillRect/>
                  </a:stretch>
                </p:blipFill>
                <p:spPr bwMode="auto">
                  <a:xfrm>
                    <a:off x="633984" y="5181600"/>
                    <a:ext cx="249936" cy="158496"/>
                  </a:xfrm>
                  <a:prstGeom prst="rect">
                    <a:avLst/>
                  </a:prstGeom>
                  <a:noFill/>
                </p:spPr>
              </p:pic>
              <p:sp>
                <p:nvSpPr>
                  <p:cNvPr id="849024" name="Text Box 128"/>
                  <p:cNvSpPr txBox="1">
                    <a:spLocks noChangeArrowheads="1"/>
                  </p:cNvSpPr>
                  <p:nvPr/>
                </p:nvSpPr>
                <p:spPr bwMode="auto">
                  <a:xfrm rot="10800000">
                    <a:off x="698291" y="5291201"/>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grpSp>
              <p:nvGrpSpPr>
                <p:cNvPr id="31" name="Rectangle 129"/>
                <p:cNvGrpSpPr>
                  <a:grpSpLocks/>
                </p:cNvGrpSpPr>
                <p:nvPr/>
              </p:nvGrpSpPr>
              <p:grpSpPr bwMode="auto">
                <a:xfrm>
                  <a:off x="562600" y="2818092"/>
                  <a:ext cx="1071144" cy="542385"/>
                  <a:chOff x="633984" y="5157216"/>
                  <a:chExt cx="249936" cy="158496"/>
                </a:xfrm>
              </p:grpSpPr>
              <p:pic>
                <p:nvPicPr>
                  <p:cNvPr id="849026" name="Rectangle 129"/>
                  <p:cNvPicPr>
                    <a:picLocks noChangeArrowheads="1"/>
                  </p:cNvPicPr>
                  <p:nvPr/>
                </p:nvPicPr>
                <p:blipFill>
                  <a:blip r:embed="rId9"/>
                  <a:srcRect/>
                  <a:stretch>
                    <a:fillRect/>
                  </a:stretch>
                </p:blipFill>
                <p:spPr bwMode="auto">
                  <a:xfrm>
                    <a:off x="633984" y="5157216"/>
                    <a:ext cx="249936" cy="158496"/>
                  </a:xfrm>
                  <a:prstGeom prst="rect">
                    <a:avLst/>
                  </a:prstGeom>
                  <a:noFill/>
                </p:spPr>
              </p:pic>
              <p:sp>
                <p:nvSpPr>
                  <p:cNvPr id="849027" name="Text Box 131"/>
                  <p:cNvSpPr txBox="1">
                    <a:spLocks noChangeArrowheads="1"/>
                  </p:cNvSpPr>
                  <p:nvPr/>
                </p:nvSpPr>
                <p:spPr bwMode="auto">
                  <a:xfrm rot="10800000">
                    <a:off x="698291" y="5268934"/>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49028" name="Oval 307"/>
                <p:cNvSpPr>
                  <a:spLocks noChangeArrowheads="1"/>
                </p:cNvSpPr>
                <p:nvPr/>
              </p:nvSpPr>
              <p:spPr bwMode="auto">
                <a:xfrm>
                  <a:off x="868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9029" name="Oval 308"/>
                <p:cNvSpPr>
                  <a:spLocks noChangeArrowheads="1"/>
                </p:cNvSpPr>
                <p:nvPr/>
              </p:nvSpPr>
              <p:spPr bwMode="auto">
                <a:xfrm>
                  <a:off x="1066800"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9030" name="Oval 309"/>
                <p:cNvSpPr>
                  <a:spLocks noChangeArrowheads="1"/>
                </p:cNvSpPr>
                <p:nvPr/>
              </p:nvSpPr>
              <p:spPr bwMode="auto">
                <a:xfrm>
                  <a:off x="1249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cxnSp>
              <p:nvCxnSpPr>
                <p:cNvPr id="134" name="Straight Connector 133"/>
                <p:cNvCxnSpPr/>
                <p:nvPr/>
              </p:nvCxnSpPr>
              <p:spPr bwMode="auto">
                <a:xfrm rot="5400000">
                  <a:off x="386632" y="3276380"/>
                  <a:ext cx="2129557" cy="0"/>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grpSp>
            <p:nvGrpSpPr>
              <p:cNvPr id="32" name="Group 141"/>
              <p:cNvGrpSpPr>
                <a:grpSpLocks/>
              </p:cNvGrpSpPr>
              <p:nvPr/>
            </p:nvGrpSpPr>
            <p:grpSpPr bwMode="auto">
              <a:xfrm>
                <a:off x="1673942" y="3352800"/>
                <a:ext cx="383458" cy="990600"/>
                <a:chOff x="762000" y="1981200"/>
                <a:chExt cx="914400" cy="2362200"/>
              </a:xfrm>
            </p:grpSpPr>
            <p:sp>
              <p:nvSpPr>
                <p:cNvPr id="97" name="Cube 96"/>
                <p:cNvSpPr/>
                <p:nvPr/>
              </p:nvSpPr>
              <p:spPr bwMode="auto">
                <a:xfrm>
                  <a:off x="762000" y="1981200"/>
                  <a:ext cx="914400" cy="2362200"/>
                </a:xfrm>
                <a:prstGeom prst="cube">
                  <a:avLst/>
                </a:prstGeom>
                <a:solidFill>
                  <a:schemeClr val="bg1">
                    <a:lumMod val="65000"/>
                  </a:schemeClr>
                </a:solidFill>
                <a:ln w="9525" cap="flat" cmpd="sng" algn="ctr">
                  <a:noFill/>
                  <a:prstDash val="solid"/>
                  <a:round/>
                  <a:headEnd type="none" w="med" len="med"/>
                  <a:tailEnd type="none" w="med" len="med"/>
                </a:ln>
                <a:effectLst/>
                <a:scene3d>
                  <a:camera prst="obliqueTopRight"/>
                  <a:lightRig rig="threePt" dir="t"/>
                </a:scene3d>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grpSp>
              <p:nvGrpSpPr>
                <p:cNvPr id="33" name="Group 109"/>
                <p:cNvGrpSpPr>
                  <a:grpSpLocks/>
                </p:cNvGrpSpPr>
                <p:nvPr/>
              </p:nvGrpSpPr>
              <p:grpSpPr bwMode="auto">
                <a:xfrm>
                  <a:off x="883045" y="3504550"/>
                  <a:ext cx="489853" cy="760556"/>
                  <a:chOff x="883045" y="3504550"/>
                  <a:chExt cx="489853" cy="760556"/>
                </a:xfrm>
              </p:grpSpPr>
              <p:sp>
                <p:nvSpPr>
                  <p:cNvPr id="116" name="Rectangle 115"/>
                  <p:cNvSpPr/>
                  <p:nvPr/>
                </p:nvSpPr>
                <p:spPr bwMode="auto">
                  <a:xfrm>
                    <a:off x="917065" y="3504547"/>
                    <a:ext cx="489853"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117" name="Straight Connector 116"/>
                  <p:cNvCxnSpPr/>
                  <p:nvPr/>
                </p:nvCxnSpPr>
                <p:spPr bwMode="auto">
                  <a:xfrm>
                    <a:off x="917065" y="3732713"/>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18" name="Straight Connector 117"/>
                  <p:cNvCxnSpPr/>
                  <p:nvPr/>
                </p:nvCxnSpPr>
                <p:spPr bwMode="auto">
                  <a:xfrm>
                    <a:off x="917065" y="3808769"/>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19" name="Straight Connector 118"/>
                  <p:cNvCxnSpPr/>
                  <p:nvPr/>
                </p:nvCxnSpPr>
                <p:spPr bwMode="auto">
                  <a:xfrm>
                    <a:off x="917065" y="3884825"/>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20" name="Straight Connector 119"/>
                  <p:cNvCxnSpPr/>
                  <p:nvPr/>
                </p:nvCxnSpPr>
                <p:spPr bwMode="auto">
                  <a:xfrm>
                    <a:off x="917065" y="3960880"/>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21" name="Straight Connector 120"/>
                  <p:cNvCxnSpPr/>
                  <p:nvPr/>
                </p:nvCxnSpPr>
                <p:spPr bwMode="auto">
                  <a:xfrm>
                    <a:off x="917065" y="4036936"/>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22" name="Straight Connector 121"/>
                  <p:cNvCxnSpPr/>
                  <p:nvPr/>
                </p:nvCxnSpPr>
                <p:spPr bwMode="auto">
                  <a:xfrm>
                    <a:off x="917065" y="4112991"/>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23" name="Straight Connector 122"/>
                  <p:cNvCxnSpPr/>
                  <p:nvPr/>
                </p:nvCxnSpPr>
                <p:spPr bwMode="auto">
                  <a:xfrm>
                    <a:off x="917065" y="4189047"/>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24" name="Straight Connector 123"/>
                  <p:cNvCxnSpPr/>
                  <p:nvPr/>
                </p:nvCxnSpPr>
                <p:spPr bwMode="auto">
                  <a:xfrm>
                    <a:off x="917065" y="3656658"/>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25" name="Straight Connector 124"/>
                  <p:cNvCxnSpPr/>
                  <p:nvPr/>
                </p:nvCxnSpPr>
                <p:spPr bwMode="auto">
                  <a:xfrm>
                    <a:off x="917065" y="3580602"/>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34" name="Group 110"/>
                <p:cNvGrpSpPr>
                  <a:grpSpLocks/>
                </p:cNvGrpSpPr>
                <p:nvPr/>
              </p:nvGrpSpPr>
              <p:grpSpPr bwMode="auto">
                <a:xfrm>
                  <a:off x="883045" y="2287660"/>
                  <a:ext cx="489853" cy="760556"/>
                  <a:chOff x="883045" y="3506860"/>
                  <a:chExt cx="489853" cy="760556"/>
                </a:xfrm>
              </p:grpSpPr>
              <p:sp>
                <p:nvSpPr>
                  <p:cNvPr id="106" name="Rectangle 105"/>
                  <p:cNvSpPr/>
                  <p:nvPr/>
                </p:nvSpPr>
                <p:spPr bwMode="auto">
                  <a:xfrm>
                    <a:off x="917065" y="3506857"/>
                    <a:ext cx="489853"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107" name="Straight Connector 106"/>
                  <p:cNvCxnSpPr/>
                  <p:nvPr/>
                </p:nvCxnSpPr>
                <p:spPr bwMode="auto">
                  <a:xfrm>
                    <a:off x="917065" y="3735023"/>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08" name="Straight Connector 107"/>
                  <p:cNvCxnSpPr/>
                  <p:nvPr/>
                </p:nvCxnSpPr>
                <p:spPr bwMode="auto">
                  <a:xfrm>
                    <a:off x="917065" y="3811079"/>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09" name="Straight Connector 108"/>
                  <p:cNvCxnSpPr/>
                  <p:nvPr/>
                </p:nvCxnSpPr>
                <p:spPr bwMode="auto">
                  <a:xfrm>
                    <a:off x="917065" y="3887135"/>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10" name="Straight Connector 109"/>
                  <p:cNvCxnSpPr/>
                  <p:nvPr/>
                </p:nvCxnSpPr>
                <p:spPr bwMode="auto">
                  <a:xfrm>
                    <a:off x="917065" y="3963190"/>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11" name="Straight Connector 110"/>
                  <p:cNvCxnSpPr/>
                  <p:nvPr/>
                </p:nvCxnSpPr>
                <p:spPr bwMode="auto">
                  <a:xfrm>
                    <a:off x="917065" y="4039246"/>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12" name="Straight Connector 111"/>
                  <p:cNvCxnSpPr/>
                  <p:nvPr/>
                </p:nvCxnSpPr>
                <p:spPr bwMode="auto">
                  <a:xfrm>
                    <a:off x="917065" y="4115301"/>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13" name="Straight Connector 112"/>
                  <p:cNvCxnSpPr/>
                  <p:nvPr/>
                </p:nvCxnSpPr>
                <p:spPr bwMode="auto">
                  <a:xfrm>
                    <a:off x="917065" y="4191357"/>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14" name="Straight Connector 113"/>
                  <p:cNvCxnSpPr/>
                  <p:nvPr/>
                </p:nvCxnSpPr>
                <p:spPr bwMode="auto">
                  <a:xfrm>
                    <a:off x="917065" y="3658968"/>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15" name="Straight Connector 114"/>
                  <p:cNvCxnSpPr/>
                  <p:nvPr/>
                </p:nvCxnSpPr>
                <p:spPr bwMode="auto">
                  <a:xfrm>
                    <a:off x="917065" y="3582912"/>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35" name="Rectangle 99"/>
                <p:cNvGrpSpPr>
                  <a:grpSpLocks/>
                </p:cNvGrpSpPr>
                <p:nvPr/>
              </p:nvGrpSpPr>
              <p:grpSpPr bwMode="auto">
                <a:xfrm>
                  <a:off x="542325" y="2901536"/>
                  <a:ext cx="1097270" cy="542385"/>
                  <a:chOff x="841248" y="5181600"/>
                  <a:chExt cx="256032" cy="158496"/>
                </a:xfrm>
              </p:grpSpPr>
              <p:pic>
                <p:nvPicPr>
                  <p:cNvPr id="849057" name="Rectangle 99"/>
                  <p:cNvPicPr>
                    <a:picLocks noChangeArrowheads="1"/>
                  </p:cNvPicPr>
                  <p:nvPr/>
                </p:nvPicPr>
                <p:blipFill>
                  <a:blip r:embed="rId10"/>
                  <a:srcRect/>
                  <a:stretch>
                    <a:fillRect/>
                  </a:stretch>
                </p:blipFill>
                <p:spPr bwMode="auto">
                  <a:xfrm>
                    <a:off x="841248" y="5181600"/>
                    <a:ext cx="256032" cy="158496"/>
                  </a:xfrm>
                  <a:prstGeom prst="rect">
                    <a:avLst/>
                  </a:prstGeom>
                  <a:noFill/>
                </p:spPr>
              </p:pic>
              <p:sp>
                <p:nvSpPr>
                  <p:cNvPr id="849058" name="Text Box 162"/>
                  <p:cNvSpPr txBox="1">
                    <a:spLocks noChangeArrowheads="1"/>
                  </p:cNvSpPr>
                  <p:nvPr/>
                </p:nvSpPr>
                <p:spPr bwMode="auto">
                  <a:xfrm rot="10800000">
                    <a:off x="910286" y="5291201"/>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grpSp>
              <p:nvGrpSpPr>
                <p:cNvPr id="36" name="Rectangle 100"/>
                <p:cNvGrpSpPr>
                  <a:grpSpLocks/>
                </p:cNvGrpSpPr>
                <p:nvPr/>
              </p:nvGrpSpPr>
              <p:grpSpPr bwMode="auto">
                <a:xfrm>
                  <a:off x="542325" y="2818092"/>
                  <a:ext cx="1097270" cy="542385"/>
                  <a:chOff x="841248" y="5157216"/>
                  <a:chExt cx="256032" cy="158496"/>
                </a:xfrm>
              </p:grpSpPr>
              <p:pic>
                <p:nvPicPr>
                  <p:cNvPr id="849060" name="Rectangle 100"/>
                  <p:cNvPicPr>
                    <a:picLocks noChangeArrowheads="1"/>
                  </p:cNvPicPr>
                  <p:nvPr/>
                </p:nvPicPr>
                <p:blipFill>
                  <a:blip r:embed="rId11"/>
                  <a:srcRect/>
                  <a:stretch>
                    <a:fillRect/>
                  </a:stretch>
                </p:blipFill>
                <p:spPr bwMode="auto">
                  <a:xfrm>
                    <a:off x="841248" y="5157216"/>
                    <a:ext cx="256032" cy="158496"/>
                  </a:xfrm>
                  <a:prstGeom prst="rect">
                    <a:avLst/>
                  </a:prstGeom>
                  <a:noFill/>
                </p:spPr>
              </p:pic>
              <p:sp>
                <p:nvSpPr>
                  <p:cNvPr id="849061" name="Text Box 165"/>
                  <p:cNvSpPr txBox="1">
                    <a:spLocks noChangeArrowheads="1"/>
                  </p:cNvSpPr>
                  <p:nvPr/>
                </p:nvSpPr>
                <p:spPr bwMode="auto">
                  <a:xfrm rot="10800000">
                    <a:off x="910286" y="5268934"/>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49062" name="Oval 278"/>
                <p:cNvSpPr>
                  <a:spLocks noChangeArrowheads="1"/>
                </p:cNvSpPr>
                <p:nvPr/>
              </p:nvSpPr>
              <p:spPr bwMode="auto">
                <a:xfrm>
                  <a:off x="868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9063" name="Oval 279"/>
                <p:cNvSpPr>
                  <a:spLocks noChangeArrowheads="1"/>
                </p:cNvSpPr>
                <p:nvPr/>
              </p:nvSpPr>
              <p:spPr bwMode="auto">
                <a:xfrm>
                  <a:off x="1066800"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9064" name="Oval 280"/>
                <p:cNvSpPr>
                  <a:spLocks noChangeArrowheads="1"/>
                </p:cNvSpPr>
                <p:nvPr/>
              </p:nvSpPr>
              <p:spPr bwMode="auto">
                <a:xfrm>
                  <a:off x="1249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cxnSp>
              <p:nvCxnSpPr>
                <p:cNvPr id="105" name="Straight Connector 104"/>
                <p:cNvCxnSpPr/>
                <p:nvPr/>
              </p:nvCxnSpPr>
              <p:spPr bwMode="auto">
                <a:xfrm rot="5400000">
                  <a:off x="389761" y="3276380"/>
                  <a:ext cx="2129557" cy="0"/>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grpSp>
        <p:grpSp>
          <p:nvGrpSpPr>
            <p:cNvPr id="38" name="Group 209"/>
            <p:cNvGrpSpPr>
              <a:grpSpLocks/>
            </p:cNvGrpSpPr>
            <p:nvPr/>
          </p:nvGrpSpPr>
          <p:grpSpPr bwMode="auto">
            <a:xfrm>
              <a:off x="6327059" y="2819401"/>
              <a:ext cx="646851" cy="838201"/>
              <a:chOff x="1292941" y="3352800"/>
              <a:chExt cx="764459" cy="990601"/>
            </a:xfrm>
          </p:grpSpPr>
          <p:grpSp>
            <p:nvGrpSpPr>
              <p:cNvPr id="39" name="Group 134"/>
              <p:cNvGrpSpPr>
                <a:grpSpLocks/>
              </p:cNvGrpSpPr>
              <p:nvPr/>
            </p:nvGrpSpPr>
            <p:grpSpPr bwMode="auto">
              <a:xfrm>
                <a:off x="1292941" y="3352800"/>
                <a:ext cx="383458" cy="990601"/>
                <a:chOff x="762000" y="1981200"/>
                <a:chExt cx="914400" cy="2362202"/>
              </a:xfrm>
            </p:grpSpPr>
            <p:sp>
              <p:nvSpPr>
                <p:cNvPr id="66" name="Cube 65"/>
                <p:cNvSpPr/>
                <p:nvPr/>
              </p:nvSpPr>
              <p:spPr bwMode="auto">
                <a:xfrm>
                  <a:off x="762000" y="1981200"/>
                  <a:ext cx="914400" cy="2362200"/>
                </a:xfrm>
                <a:prstGeom prst="cube">
                  <a:avLst/>
                </a:prstGeom>
                <a:solidFill>
                  <a:schemeClr val="bg1">
                    <a:lumMod val="65000"/>
                  </a:schemeClr>
                </a:solidFill>
                <a:ln w="9525" cap="flat" cmpd="sng" algn="ctr">
                  <a:noFill/>
                  <a:prstDash val="solid"/>
                  <a:round/>
                  <a:headEnd type="none" w="med" len="med"/>
                  <a:tailEnd type="none" w="med" len="med"/>
                </a:ln>
                <a:effectLst/>
                <a:scene3d>
                  <a:camera prst="obliqueTopRight"/>
                  <a:lightRig rig="threePt" dir="t"/>
                </a:scene3d>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grpSp>
              <p:nvGrpSpPr>
                <p:cNvPr id="40" name="Group 109"/>
                <p:cNvGrpSpPr>
                  <a:grpSpLocks/>
                </p:cNvGrpSpPr>
                <p:nvPr/>
              </p:nvGrpSpPr>
              <p:grpSpPr bwMode="auto">
                <a:xfrm>
                  <a:off x="836841" y="3506788"/>
                  <a:ext cx="489853" cy="760556"/>
                  <a:chOff x="836841" y="3506788"/>
                  <a:chExt cx="489853" cy="760556"/>
                </a:xfrm>
              </p:grpSpPr>
              <p:sp>
                <p:nvSpPr>
                  <p:cNvPr id="85" name="Rectangle 84"/>
                  <p:cNvSpPr/>
                  <p:nvPr/>
                </p:nvSpPr>
                <p:spPr bwMode="auto">
                  <a:xfrm>
                    <a:off x="836841" y="3506788"/>
                    <a:ext cx="489853"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86" name="Straight Connector 85"/>
                  <p:cNvCxnSpPr/>
                  <p:nvPr/>
                </p:nvCxnSpPr>
                <p:spPr bwMode="auto">
                  <a:xfrm>
                    <a:off x="836841" y="3734955"/>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87" name="Straight Connector 86"/>
                  <p:cNvCxnSpPr/>
                  <p:nvPr/>
                </p:nvCxnSpPr>
                <p:spPr bwMode="auto">
                  <a:xfrm>
                    <a:off x="836841" y="3811010"/>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88" name="Straight Connector 87"/>
                  <p:cNvCxnSpPr/>
                  <p:nvPr/>
                </p:nvCxnSpPr>
                <p:spPr bwMode="auto">
                  <a:xfrm>
                    <a:off x="836841" y="3887066"/>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89" name="Straight Connector 88"/>
                  <p:cNvCxnSpPr/>
                  <p:nvPr/>
                </p:nvCxnSpPr>
                <p:spPr bwMode="auto">
                  <a:xfrm>
                    <a:off x="836841" y="3963122"/>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90" name="Straight Connector 89"/>
                  <p:cNvCxnSpPr/>
                  <p:nvPr/>
                </p:nvCxnSpPr>
                <p:spPr bwMode="auto">
                  <a:xfrm>
                    <a:off x="836841" y="4039177"/>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91" name="Straight Connector 90"/>
                  <p:cNvCxnSpPr/>
                  <p:nvPr/>
                </p:nvCxnSpPr>
                <p:spPr bwMode="auto">
                  <a:xfrm>
                    <a:off x="836841" y="4115233"/>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92" name="Straight Connector 91"/>
                  <p:cNvCxnSpPr/>
                  <p:nvPr/>
                </p:nvCxnSpPr>
                <p:spPr bwMode="auto">
                  <a:xfrm>
                    <a:off x="836841" y="4191288"/>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93" name="Straight Connector 92"/>
                  <p:cNvCxnSpPr/>
                  <p:nvPr/>
                </p:nvCxnSpPr>
                <p:spPr bwMode="auto">
                  <a:xfrm>
                    <a:off x="836841" y="3658899"/>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94" name="Straight Connector 93"/>
                  <p:cNvCxnSpPr/>
                  <p:nvPr/>
                </p:nvCxnSpPr>
                <p:spPr bwMode="auto">
                  <a:xfrm>
                    <a:off x="836841" y="3582844"/>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41" name="Group 110"/>
                <p:cNvGrpSpPr>
                  <a:grpSpLocks/>
                </p:cNvGrpSpPr>
                <p:nvPr/>
              </p:nvGrpSpPr>
              <p:grpSpPr bwMode="auto">
                <a:xfrm>
                  <a:off x="836841" y="2284467"/>
                  <a:ext cx="489853" cy="727961"/>
                  <a:chOff x="836841" y="3503667"/>
                  <a:chExt cx="489853" cy="727961"/>
                </a:xfrm>
              </p:grpSpPr>
              <p:sp>
                <p:nvSpPr>
                  <p:cNvPr id="75" name="Rectangle 74"/>
                  <p:cNvSpPr/>
                  <p:nvPr/>
                </p:nvSpPr>
                <p:spPr bwMode="auto">
                  <a:xfrm>
                    <a:off x="836841" y="3503664"/>
                    <a:ext cx="489853" cy="727961"/>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76" name="Straight Connector 75"/>
                  <p:cNvCxnSpPr/>
                  <p:nvPr/>
                </p:nvCxnSpPr>
                <p:spPr bwMode="auto">
                  <a:xfrm>
                    <a:off x="836841" y="3731830"/>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77" name="Straight Connector 76"/>
                  <p:cNvCxnSpPr/>
                  <p:nvPr/>
                </p:nvCxnSpPr>
                <p:spPr bwMode="auto">
                  <a:xfrm>
                    <a:off x="836841" y="3807886"/>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78" name="Straight Connector 77"/>
                  <p:cNvCxnSpPr/>
                  <p:nvPr/>
                </p:nvCxnSpPr>
                <p:spPr bwMode="auto">
                  <a:xfrm>
                    <a:off x="836841" y="3883942"/>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79" name="Straight Connector 78"/>
                  <p:cNvCxnSpPr/>
                  <p:nvPr/>
                </p:nvCxnSpPr>
                <p:spPr bwMode="auto">
                  <a:xfrm>
                    <a:off x="836841" y="3959997"/>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80" name="Straight Connector 79"/>
                  <p:cNvCxnSpPr/>
                  <p:nvPr/>
                </p:nvCxnSpPr>
                <p:spPr bwMode="auto">
                  <a:xfrm>
                    <a:off x="836841" y="4036053"/>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81" name="Straight Connector 80"/>
                  <p:cNvCxnSpPr/>
                  <p:nvPr/>
                </p:nvCxnSpPr>
                <p:spPr bwMode="auto">
                  <a:xfrm>
                    <a:off x="836841" y="4112109"/>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82" name="Straight Connector 81"/>
                  <p:cNvCxnSpPr/>
                  <p:nvPr/>
                </p:nvCxnSpPr>
                <p:spPr bwMode="auto">
                  <a:xfrm>
                    <a:off x="836841" y="4155569"/>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83" name="Straight Connector 82"/>
                  <p:cNvCxnSpPr/>
                  <p:nvPr/>
                </p:nvCxnSpPr>
                <p:spPr bwMode="auto">
                  <a:xfrm>
                    <a:off x="836841" y="3655775"/>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84" name="Straight Connector 83"/>
                  <p:cNvCxnSpPr/>
                  <p:nvPr/>
                </p:nvCxnSpPr>
                <p:spPr bwMode="auto">
                  <a:xfrm>
                    <a:off x="836841" y="3579719"/>
                    <a:ext cx="489853"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42" name="Rectangle 68"/>
                <p:cNvGrpSpPr>
                  <a:grpSpLocks/>
                </p:cNvGrpSpPr>
                <p:nvPr/>
              </p:nvGrpSpPr>
              <p:grpSpPr bwMode="auto">
                <a:xfrm>
                  <a:off x="552996" y="2903993"/>
                  <a:ext cx="1071144" cy="542385"/>
                  <a:chOff x="408432" y="5370576"/>
                  <a:chExt cx="249936" cy="158496"/>
                </a:xfrm>
              </p:grpSpPr>
              <p:pic>
                <p:nvPicPr>
                  <p:cNvPr id="849092" name="Rectangle 68"/>
                  <p:cNvPicPr>
                    <a:picLocks noChangeArrowheads="1"/>
                  </p:cNvPicPr>
                  <p:nvPr/>
                </p:nvPicPr>
                <p:blipFill>
                  <a:blip r:embed="rId12"/>
                  <a:srcRect/>
                  <a:stretch>
                    <a:fillRect/>
                  </a:stretch>
                </p:blipFill>
                <p:spPr bwMode="auto">
                  <a:xfrm>
                    <a:off x="408432" y="5370576"/>
                    <a:ext cx="249936" cy="158496"/>
                  </a:xfrm>
                  <a:prstGeom prst="rect">
                    <a:avLst/>
                  </a:prstGeom>
                  <a:noFill/>
                </p:spPr>
              </p:pic>
              <p:sp>
                <p:nvSpPr>
                  <p:cNvPr id="849093" name="Text Box 197"/>
                  <p:cNvSpPr txBox="1">
                    <a:spLocks noChangeArrowheads="1"/>
                  </p:cNvSpPr>
                  <p:nvPr/>
                </p:nvSpPr>
                <p:spPr bwMode="auto">
                  <a:xfrm rot="10800000">
                    <a:off x="474980" y="5479460"/>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grpSp>
              <p:nvGrpSpPr>
                <p:cNvPr id="43" name="Rectangle 69"/>
                <p:cNvGrpSpPr>
                  <a:grpSpLocks/>
                </p:cNvGrpSpPr>
                <p:nvPr/>
              </p:nvGrpSpPr>
              <p:grpSpPr bwMode="auto">
                <a:xfrm>
                  <a:off x="552996" y="2820549"/>
                  <a:ext cx="1071144" cy="542385"/>
                  <a:chOff x="408432" y="5346192"/>
                  <a:chExt cx="249936" cy="158496"/>
                </a:xfrm>
              </p:grpSpPr>
              <p:pic>
                <p:nvPicPr>
                  <p:cNvPr id="849095" name="Rectangle 69"/>
                  <p:cNvPicPr>
                    <a:picLocks noChangeArrowheads="1"/>
                  </p:cNvPicPr>
                  <p:nvPr/>
                </p:nvPicPr>
                <p:blipFill>
                  <a:blip r:embed="rId13"/>
                  <a:srcRect/>
                  <a:stretch>
                    <a:fillRect/>
                  </a:stretch>
                </p:blipFill>
                <p:spPr bwMode="auto">
                  <a:xfrm>
                    <a:off x="408432" y="5346192"/>
                    <a:ext cx="249936" cy="158496"/>
                  </a:xfrm>
                  <a:prstGeom prst="rect">
                    <a:avLst/>
                  </a:prstGeom>
                  <a:noFill/>
                </p:spPr>
              </p:pic>
              <p:sp>
                <p:nvSpPr>
                  <p:cNvPr id="849096" name="Text Box 200"/>
                  <p:cNvSpPr txBox="1">
                    <a:spLocks noChangeArrowheads="1"/>
                  </p:cNvSpPr>
                  <p:nvPr/>
                </p:nvSpPr>
                <p:spPr bwMode="auto">
                  <a:xfrm rot="10800000">
                    <a:off x="474980" y="5457192"/>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49097" name="Oval 246"/>
                <p:cNvSpPr>
                  <a:spLocks noChangeArrowheads="1"/>
                </p:cNvSpPr>
                <p:nvPr/>
              </p:nvSpPr>
              <p:spPr bwMode="auto">
                <a:xfrm>
                  <a:off x="868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9098" name="Oval 247"/>
                <p:cNvSpPr>
                  <a:spLocks noChangeArrowheads="1"/>
                </p:cNvSpPr>
                <p:nvPr/>
              </p:nvSpPr>
              <p:spPr bwMode="auto">
                <a:xfrm>
                  <a:off x="1066800"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9099" name="Oval 248"/>
                <p:cNvSpPr>
                  <a:spLocks noChangeArrowheads="1"/>
                </p:cNvSpPr>
                <p:nvPr/>
              </p:nvSpPr>
              <p:spPr bwMode="auto">
                <a:xfrm>
                  <a:off x="1249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cxnSp>
              <p:nvCxnSpPr>
                <p:cNvPr id="74" name="Straight Connector 73"/>
                <p:cNvCxnSpPr/>
                <p:nvPr/>
              </p:nvCxnSpPr>
              <p:spPr bwMode="auto">
                <a:xfrm rot="5400000">
                  <a:off x="381661" y="3275904"/>
                  <a:ext cx="2134990" cy="0"/>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grpSp>
            <p:nvGrpSpPr>
              <p:cNvPr id="44" name="Group 141"/>
              <p:cNvGrpSpPr>
                <a:grpSpLocks/>
              </p:cNvGrpSpPr>
              <p:nvPr/>
            </p:nvGrpSpPr>
            <p:grpSpPr bwMode="auto">
              <a:xfrm>
                <a:off x="1673942" y="3352800"/>
                <a:ext cx="383458" cy="990601"/>
                <a:chOff x="762000" y="1981200"/>
                <a:chExt cx="914400" cy="2362202"/>
              </a:xfrm>
            </p:grpSpPr>
            <p:sp>
              <p:nvSpPr>
                <p:cNvPr id="37" name="Cube 36"/>
                <p:cNvSpPr/>
                <p:nvPr/>
              </p:nvSpPr>
              <p:spPr bwMode="auto">
                <a:xfrm>
                  <a:off x="762000" y="1981200"/>
                  <a:ext cx="914400" cy="2362200"/>
                </a:xfrm>
                <a:prstGeom prst="cube">
                  <a:avLst/>
                </a:prstGeom>
                <a:solidFill>
                  <a:schemeClr val="bg1">
                    <a:lumMod val="65000"/>
                  </a:schemeClr>
                </a:solidFill>
                <a:ln w="9525" cap="flat" cmpd="sng" algn="ctr">
                  <a:noFill/>
                  <a:prstDash val="solid"/>
                  <a:round/>
                  <a:headEnd type="none" w="med" len="med"/>
                  <a:tailEnd type="none" w="med" len="med"/>
                </a:ln>
                <a:effectLst/>
                <a:scene3d>
                  <a:camera prst="obliqueTopRight"/>
                  <a:lightRig rig="threePt" dir="t"/>
                </a:scene3d>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grpSp>
              <p:nvGrpSpPr>
                <p:cNvPr id="67" name="Group 109"/>
                <p:cNvGrpSpPr>
                  <a:grpSpLocks/>
                </p:cNvGrpSpPr>
                <p:nvPr/>
              </p:nvGrpSpPr>
              <p:grpSpPr bwMode="auto">
                <a:xfrm>
                  <a:off x="839970" y="3506788"/>
                  <a:ext cx="530674" cy="760556"/>
                  <a:chOff x="839970" y="3506788"/>
                  <a:chExt cx="530674" cy="760556"/>
                </a:xfrm>
              </p:grpSpPr>
              <p:sp>
                <p:nvSpPr>
                  <p:cNvPr id="56" name="Rectangle 55"/>
                  <p:cNvSpPr/>
                  <p:nvPr/>
                </p:nvSpPr>
                <p:spPr bwMode="auto">
                  <a:xfrm>
                    <a:off x="839970" y="3506788"/>
                    <a:ext cx="530674" cy="760556"/>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57" name="Straight Connector 56"/>
                  <p:cNvCxnSpPr/>
                  <p:nvPr/>
                </p:nvCxnSpPr>
                <p:spPr bwMode="auto">
                  <a:xfrm>
                    <a:off x="839970" y="3734955"/>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58" name="Straight Connector 57"/>
                  <p:cNvCxnSpPr/>
                  <p:nvPr/>
                </p:nvCxnSpPr>
                <p:spPr bwMode="auto">
                  <a:xfrm>
                    <a:off x="839970" y="3811010"/>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59" name="Straight Connector 58"/>
                  <p:cNvCxnSpPr/>
                  <p:nvPr/>
                </p:nvCxnSpPr>
                <p:spPr bwMode="auto">
                  <a:xfrm>
                    <a:off x="839970" y="3887066"/>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60" name="Straight Connector 59"/>
                  <p:cNvCxnSpPr/>
                  <p:nvPr/>
                </p:nvCxnSpPr>
                <p:spPr bwMode="auto">
                  <a:xfrm>
                    <a:off x="839970" y="3963122"/>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61" name="Straight Connector 60"/>
                  <p:cNvCxnSpPr/>
                  <p:nvPr/>
                </p:nvCxnSpPr>
                <p:spPr bwMode="auto">
                  <a:xfrm>
                    <a:off x="839970" y="4039177"/>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62" name="Straight Connector 61"/>
                  <p:cNvCxnSpPr/>
                  <p:nvPr/>
                </p:nvCxnSpPr>
                <p:spPr bwMode="auto">
                  <a:xfrm>
                    <a:off x="839970" y="4115233"/>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63" name="Straight Connector 62"/>
                  <p:cNvCxnSpPr/>
                  <p:nvPr/>
                </p:nvCxnSpPr>
                <p:spPr bwMode="auto">
                  <a:xfrm>
                    <a:off x="839970" y="4191288"/>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64" name="Straight Connector 63"/>
                  <p:cNvCxnSpPr/>
                  <p:nvPr/>
                </p:nvCxnSpPr>
                <p:spPr bwMode="auto">
                  <a:xfrm>
                    <a:off x="839970" y="3658899"/>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65" name="Straight Connector 64"/>
                  <p:cNvCxnSpPr/>
                  <p:nvPr/>
                </p:nvCxnSpPr>
                <p:spPr bwMode="auto">
                  <a:xfrm>
                    <a:off x="839970" y="3582844"/>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68" name="Group 110"/>
                <p:cNvGrpSpPr>
                  <a:grpSpLocks/>
                </p:cNvGrpSpPr>
                <p:nvPr/>
              </p:nvGrpSpPr>
              <p:grpSpPr bwMode="auto">
                <a:xfrm>
                  <a:off x="839970" y="2284467"/>
                  <a:ext cx="530674" cy="727961"/>
                  <a:chOff x="839970" y="3503667"/>
                  <a:chExt cx="530674" cy="727961"/>
                </a:xfrm>
              </p:grpSpPr>
              <p:sp>
                <p:nvSpPr>
                  <p:cNvPr id="46" name="Rectangle 45"/>
                  <p:cNvSpPr/>
                  <p:nvPr/>
                </p:nvSpPr>
                <p:spPr bwMode="auto">
                  <a:xfrm>
                    <a:off x="839970" y="3503664"/>
                    <a:ext cx="530674" cy="727961"/>
                  </a:xfrm>
                  <a:prstGeom prst="rect">
                    <a:avLst/>
                  </a:prstGeom>
                  <a:solidFill>
                    <a:schemeClr val="tx1">
                      <a:lumMod val="50000"/>
                      <a:lumOff val="50000"/>
                    </a:schemeClr>
                  </a:solidFill>
                  <a:ln w="9525" cap="flat" cmpd="sng" algn="ctr">
                    <a:solidFill>
                      <a:schemeClr val="bg1"/>
                    </a:solidFill>
                    <a:prstDash val="solid"/>
                    <a:round/>
                    <a:headEnd type="none" w="med" len="med"/>
                    <a:tailEnd type="none" w="med" len="med"/>
                  </a:ln>
                  <a:effectLst/>
                </p:spPr>
                <p:txBody>
                  <a:bodyPr/>
                  <a:lstStyle/>
                  <a:p>
                    <a:pPr algn="l" rtl="0" fontAlgn="base">
                      <a:spcBef>
                        <a:spcPct val="0"/>
                      </a:spcBef>
                      <a:spcAft>
                        <a:spcPct val="0"/>
                      </a:spcAft>
                      <a:defRPr/>
                    </a:pPr>
                    <a:endParaRPr lang="en-US" kern="1200">
                      <a:solidFill>
                        <a:srgbClr val="000000"/>
                      </a:solidFill>
                      <a:latin typeface="Arial" charset="0"/>
                      <a:ea typeface="+mn-ea"/>
                      <a:cs typeface="+mn-cs"/>
                    </a:endParaRPr>
                  </a:p>
                </p:txBody>
              </p:sp>
              <p:cxnSp>
                <p:nvCxnSpPr>
                  <p:cNvPr id="47" name="Straight Connector 46"/>
                  <p:cNvCxnSpPr/>
                  <p:nvPr/>
                </p:nvCxnSpPr>
                <p:spPr bwMode="auto">
                  <a:xfrm>
                    <a:off x="839970" y="3731830"/>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48" name="Straight Connector 47"/>
                  <p:cNvCxnSpPr/>
                  <p:nvPr/>
                </p:nvCxnSpPr>
                <p:spPr bwMode="auto">
                  <a:xfrm>
                    <a:off x="839970" y="3807886"/>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49" name="Straight Connector 48"/>
                  <p:cNvCxnSpPr/>
                  <p:nvPr/>
                </p:nvCxnSpPr>
                <p:spPr bwMode="auto">
                  <a:xfrm>
                    <a:off x="839970" y="3883942"/>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50" name="Straight Connector 49"/>
                  <p:cNvCxnSpPr/>
                  <p:nvPr/>
                </p:nvCxnSpPr>
                <p:spPr bwMode="auto">
                  <a:xfrm>
                    <a:off x="839970" y="3959997"/>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51" name="Straight Connector 50"/>
                  <p:cNvCxnSpPr/>
                  <p:nvPr/>
                </p:nvCxnSpPr>
                <p:spPr bwMode="auto">
                  <a:xfrm>
                    <a:off x="839970" y="4036053"/>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52" name="Straight Connector 51"/>
                  <p:cNvCxnSpPr/>
                  <p:nvPr/>
                </p:nvCxnSpPr>
                <p:spPr bwMode="auto">
                  <a:xfrm>
                    <a:off x="839970" y="4112109"/>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53" name="Straight Connector 52"/>
                  <p:cNvCxnSpPr/>
                  <p:nvPr/>
                </p:nvCxnSpPr>
                <p:spPr bwMode="auto">
                  <a:xfrm>
                    <a:off x="839970" y="4155569"/>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54" name="Straight Connector 53"/>
                  <p:cNvCxnSpPr/>
                  <p:nvPr/>
                </p:nvCxnSpPr>
                <p:spPr bwMode="auto">
                  <a:xfrm>
                    <a:off x="839970" y="3655775"/>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55" name="Straight Connector 54"/>
                  <p:cNvCxnSpPr/>
                  <p:nvPr/>
                </p:nvCxnSpPr>
                <p:spPr bwMode="auto">
                  <a:xfrm>
                    <a:off x="839970" y="3579719"/>
                    <a:ext cx="530674"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69" name="Rectangle 39"/>
                <p:cNvGrpSpPr>
                  <a:grpSpLocks/>
                </p:cNvGrpSpPr>
                <p:nvPr/>
              </p:nvGrpSpPr>
              <p:grpSpPr bwMode="auto">
                <a:xfrm>
                  <a:off x="558846" y="2903993"/>
                  <a:ext cx="1071144" cy="542385"/>
                  <a:chOff x="621792" y="5370576"/>
                  <a:chExt cx="249936" cy="158496"/>
                </a:xfrm>
              </p:grpSpPr>
              <p:pic>
                <p:nvPicPr>
                  <p:cNvPr id="849126" name="Rectangle 39"/>
                  <p:cNvPicPr>
                    <a:picLocks noChangeArrowheads="1"/>
                  </p:cNvPicPr>
                  <p:nvPr/>
                </p:nvPicPr>
                <p:blipFill>
                  <a:blip r:embed="rId14"/>
                  <a:srcRect/>
                  <a:stretch>
                    <a:fillRect/>
                  </a:stretch>
                </p:blipFill>
                <p:spPr bwMode="auto">
                  <a:xfrm>
                    <a:off x="621792" y="5370576"/>
                    <a:ext cx="249936" cy="158496"/>
                  </a:xfrm>
                  <a:prstGeom prst="rect">
                    <a:avLst/>
                  </a:prstGeom>
                  <a:noFill/>
                </p:spPr>
              </p:pic>
              <p:sp>
                <p:nvSpPr>
                  <p:cNvPr id="849127" name="Text Box 231"/>
                  <p:cNvSpPr txBox="1">
                    <a:spLocks noChangeArrowheads="1"/>
                  </p:cNvSpPr>
                  <p:nvPr/>
                </p:nvSpPr>
                <p:spPr bwMode="auto">
                  <a:xfrm rot="10800000">
                    <a:off x="686975" y="5479460"/>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grpSp>
              <p:nvGrpSpPr>
                <p:cNvPr id="70" name="Rectangle 40"/>
                <p:cNvGrpSpPr>
                  <a:grpSpLocks/>
                </p:cNvGrpSpPr>
                <p:nvPr/>
              </p:nvGrpSpPr>
              <p:grpSpPr bwMode="auto">
                <a:xfrm>
                  <a:off x="558846" y="2820549"/>
                  <a:ext cx="1071144" cy="542385"/>
                  <a:chOff x="621792" y="5346192"/>
                  <a:chExt cx="249936" cy="158496"/>
                </a:xfrm>
              </p:grpSpPr>
              <p:pic>
                <p:nvPicPr>
                  <p:cNvPr id="849129" name="Rectangle 40"/>
                  <p:cNvPicPr>
                    <a:picLocks noChangeArrowheads="1"/>
                  </p:cNvPicPr>
                  <p:nvPr/>
                </p:nvPicPr>
                <p:blipFill>
                  <a:blip r:embed="rId15"/>
                  <a:srcRect/>
                  <a:stretch>
                    <a:fillRect/>
                  </a:stretch>
                </p:blipFill>
                <p:spPr bwMode="auto">
                  <a:xfrm>
                    <a:off x="621792" y="5346192"/>
                    <a:ext cx="249936" cy="158496"/>
                  </a:xfrm>
                  <a:prstGeom prst="rect">
                    <a:avLst/>
                  </a:prstGeom>
                  <a:noFill/>
                </p:spPr>
              </p:pic>
              <p:sp>
                <p:nvSpPr>
                  <p:cNvPr id="849130" name="Text Box 234"/>
                  <p:cNvSpPr txBox="1">
                    <a:spLocks noChangeArrowheads="1"/>
                  </p:cNvSpPr>
                  <p:nvPr/>
                </p:nvSpPr>
                <p:spPr bwMode="auto">
                  <a:xfrm rot="10800000">
                    <a:off x="686975" y="5457192"/>
                    <a:ext cx="124461" cy="22267"/>
                  </a:xfrm>
                  <a:prstGeom prst="rect">
                    <a:avLst/>
                  </a:prstGeom>
                  <a:noFill/>
                  <a:ln w="9525">
                    <a:noFill/>
                    <a:miter lim="800000"/>
                    <a:headEnd/>
                    <a:tailEnd/>
                  </a:ln>
                </p:spPr>
                <p:txBody>
                  <a:bodyPr rot="10800000"/>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49131" name="Oval 217"/>
                <p:cNvSpPr>
                  <a:spLocks noChangeArrowheads="1"/>
                </p:cNvSpPr>
                <p:nvPr/>
              </p:nvSpPr>
              <p:spPr bwMode="auto">
                <a:xfrm>
                  <a:off x="868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9132" name="Oval 218"/>
                <p:cNvSpPr>
                  <a:spLocks noChangeArrowheads="1"/>
                </p:cNvSpPr>
                <p:nvPr/>
              </p:nvSpPr>
              <p:spPr bwMode="auto">
                <a:xfrm>
                  <a:off x="1066800"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849133" name="Oval 219"/>
                <p:cNvSpPr>
                  <a:spLocks noChangeArrowheads="1"/>
                </p:cNvSpPr>
                <p:nvPr/>
              </p:nvSpPr>
              <p:spPr bwMode="auto">
                <a:xfrm>
                  <a:off x="1249681" y="3078481"/>
                  <a:ext cx="45719" cy="45719"/>
                </a:xfrm>
                <a:prstGeom prst="ellipse">
                  <a:avLst/>
                </a:prstGeom>
                <a:solidFill>
                  <a:schemeClr val="tx1"/>
                </a:solidFill>
                <a:ln w="9525" algn="ctr">
                  <a:solidFill>
                    <a:schemeClr val="tx1"/>
                  </a:solidFill>
                  <a:round/>
                  <a:headEnd/>
                  <a:tailEnd/>
                </a:ln>
              </p:spPr>
              <p:txBody>
                <a:bodyPr/>
                <a:lstStyle/>
                <a:p>
                  <a:pPr algn="l" rtl="0" fontAlgn="base">
                    <a:spcBef>
                      <a:spcPct val="0"/>
                    </a:spcBef>
                    <a:spcAft>
                      <a:spcPct val="0"/>
                    </a:spcAft>
                  </a:pPr>
                  <a:endParaRPr lang="en-US" kern="1200">
                    <a:solidFill>
                      <a:srgbClr val="000000"/>
                    </a:solidFill>
                    <a:latin typeface="Arial" charset="0"/>
                    <a:ea typeface="+mn-ea"/>
                    <a:cs typeface="+mn-cs"/>
                  </a:endParaRPr>
                </a:p>
              </p:txBody>
            </p:sp>
            <p:cxnSp>
              <p:nvCxnSpPr>
                <p:cNvPr id="45" name="Straight Connector 44"/>
                <p:cNvCxnSpPr/>
                <p:nvPr/>
              </p:nvCxnSpPr>
              <p:spPr bwMode="auto">
                <a:xfrm rot="5400000">
                  <a:off x="384790" y="3275904"/>
                  <a:ext cx="2134990" cy="0"/>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grpSp>
      </p:grpSp>
      <p:sp>
        <p:nvSpPr>
          <p:cNvPr id="849135" name="TextBox 239"/>
          <p:cNvSpPr txBox="1">
            <a:spLocks noChangeArrowheads="1"/>
          </p:cNvSpPr>
          <p:nvPr/>
        </p:nvSpPr>
        <p:spPr bwMode="auto">
          <a:xfrm>
            <a:off x="152400" y="6205538"/>
            <a:ext cx="971550" cy="366712"/>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kern="1200">
                <a:solidFill>
                  <a:srgbClr val="000000"/>
                </a:solidFill>
                <a:latin typeface="Arial" charset="0"/>
                <a:ea typeface="+mn-ea"/>
                <a:cs typeface="+mn-cs"/>
              </a:rPr>
              <a:t>Servers</a:t>
            </a:r>
          </a:p>
        </p:txBody>
      </p:sp>
      <p:sp>
        <p:nvSpPr>
          <p:cNvPr id="849136" name="TextBox 240"/>
          <p:cNvSpPr txBox="1">
            <a:spLocks noChangeArrowheads="1"/>
          </p:cNvSpPr>
          <p:nvPr/>
        </p:nvSpPr>
        <p:spPr bwMode="auto">
          <a:xfrm>
            <a:off x="1371600" y="5443538"/>
            <a:ext cx="984250" cy="366712"/>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kern="1200">
                <a:solidFill>
                  <a:srgbClr val="000000"/>
                </a:solidFill>
                <a:latin typeface="Arial" charset="0"/>
                <a:ea typeface="+mn-ea"/>
                <a:cs typeface="+mn-cs"/>
              </a:rPr>
              <a:t>Storage</a:t>
            </a:r>
          </a:p>
        </p:txBody>
      </p:sp>
      <p:sp>
        <p:nvSpPr>
          <p:cNvPr id="242" name="Rounded Rectangle 241"/>
          <p:cNvSpPr/>
          <p:nvPr/>
        </p:nvSpPr>
        <p:spPr bwMode="auto">
          <a:xfrm>
            <a:off x="3124200" y="5672137"/>
            <a:ext cx="1676400" cy="381001"/>
          </a:xfrm>
          <a:prstGeom prst="roundRect">
            <a:avLst/>
          </a:prstGeom>
          <a:solidFill>
            <a:schemeClr val="bg1">
              <a:lumMod val="7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l" rtl="0" fontAlgn="base">
              <a:spcBef>
                <a:spcPct val="0"/>
              </a:spcBef>
              <a:spcAft>
                <a:spcPct val="0"/>
              </a:spcAft>
              <a:buFontTx/>
              <a:buChar char="•"/>
              <a:defRPr/>
            </a:pPr>
            <a:endParaRPr lang="en-US" kern="1200">
              <a:solidFill>
                <a:srgbClr val="000000"/>
              </a:solidFill>
              <a:latin typeface="Arial" charset="0"/>
              <a:ea typeface="+mn-ea"/>
              <a:cs typeface="+mn-cs"/>
            </a:endParaRPr>
          </a:p>
        </p:txBody>
      </p:sp>
      <p:sp>
        <p:nvSpPr>
          <p:cNvPr id="849140" name="TextBox 242"/>
          <p:cNvSpPr txBox="1">
            <a:spLocks noChangeArrowheads="1"/>
          </p:cNvSpPr>
          <p:nvPr/>
        </p:nvSpPr>
        <p:spPr bwMode="auto">
          <a:xfrm>
            <a:off x="3200400" y="5672138"/>
            <a:ext cx="1581150" cy="366712"/>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kern="1200">
                <a:solidFill>
                  <a:srgbClr val="000000"/>
                </a:solidFill>
                <a:latin typeface="Arial" charset="0"/>
                <a:ea typeface="+mn-ea"/>
                <a:cs typeface="+mn-cs"/>
              </a:rPr>
              <a:t>10101100101</a:t>
            </a:r>
          </a:p>
        </p:txBody>
      </p:sp>
      <p:sp>
        <p:nvSpPr>
          <p:cNvPr id="849141" name="TextBox 243"/>
          <p:cNvSpPr txBox="1">
            <a:spLocks noChangeArrowheads="1"/>
          </p:cNvSpPr>
          <p:nvPr/>
        </p:nvSpPr>
        <p:spPr bwMode="auto">
          <a:xfrm>
            <a:off x="3352800" y="6053138"/>
            <a:ext cx="730250" cy="366712"/>
          </a:xfrm>
          <a:prstGeom prst="rect">
            <a:avLst/>
          </a:prstGeom>
          <a:noFill/>
          <a:ln w="9525">
            <a:noFill/>
            <a:miter lim="800000"/>
            <a:headEnd/>
            <a:tailEnd/>
          </a:ln>
        </p:spPr>
        <p:txBody>
          <a:bodyPr wrap="none">
            <a:spAutoFit/>
          </a:bodyPr>
          <a:lstStyle/>
          <a:p>
            <a:pPr algn="l" rtl="0" fontAlgn="base">
              <a:spcBef>
                <a:spcPct val="0"/>
              </a:spcBef>
              <a:spcAft>
                <a:spcPct val="0"/>
              </a:spcAft>
            </a:pPr>
            <a:r>
              <a:rPr lang="en-US" kern="1200">
                <a:solidFill>
                  <a:srgbClr val="000000"/>
                </a:solidFill>
                <a:latin typeface="Arial" charset="0"/>
                <a:ea typeface="+mn-ea"/>
                <a:cs typeface="+mn-cs"/>
              </a:rPr>
              <a:t>Code</a:t>
            </a:r>
          </a:p>
        </p:txBody>
      </p:sp>
      <p:sp>
        <p:nvSpPr>
          <p:cNvPr id="247" name="Freeform 246"/>
          <p:cNvSpPr/>
          <p:nvPr/>
        </p:nvSpPr>
        <p:spPr bwMode="auto">
          <a:xfrm>
            <a:off x="1143000" y="4011613"/>
            <a:ext cx="533400" cy="1127125"/>
          </a:xfrm>
          <a:custGeom>
            <a:avLst/>
            <a:gdLst>
              <a:gd name="connsiteX0" fmla="*/ 161925 w 452437"/>
              <a:gd name="connsiteY0" fmla="*/ 974725 h 974725"/>
              <a:gd name="connsiteX1" fmla="*/ 38100 w 452437"/>
              <a:gd name="connsiteY1" fmla="*/ 479425 h 974725"/>
              <a:gd name="connsiteX2" fmla="*/ 390525 w 452437"/>
              <a:gd name="connsiteY2" fmla="*/ 69850 h 974725"/>
              <a:gd name="connsiteX3" fmla="*/ 409575 w 452437"/>
              <a:gd name="connsiteY3" fmla="*/ 60325 h 974725"/>
            </a:gdLst>
            <a:ahLst/>
            <a:cxnLst>
              <a:cxn ang="0">
                <a:pos x="connsiteX0" y="connsiteY0"/>
              </a:cxn>
              <a:cxn ang="0">
                <a:pos x="connsiteX1" y="connsiteY1"/>
              </a:cxn>
              <a:cxn ang="0">
                <a:pos x="connsiteX2" y="connsiteY2"/>
              </a:cxn>
              <a:cxn ang="0">
                <a:pos x="connsiteX3" y="connsiteY3"/>
              </a:cxn>
            </a:cxnLst>
            <a:rect l="l" t="t" r="r" b="b"/>
            <a:pathLst>
              <a:path w="452437" h="974725">
                <a:moveTo>
                  <a:pt x="161925" y="974725"/>
                </a:moveTo>
                <a:cubicBezTo>
                  <a:pt x="80962" y="802481"/>
                  <a:pt x="0" y="630238"/>
                  <a:pt x="38100" y="479425"/>
                </a:cubicBezTo>
                <a:cubicBezTo>
                  <a:pt x="76200" y="328612"/>
                  <a:pt x="328613" y="139700"/>
                  <a:pt x="390525" y="69850"/>
                </a:cubicBezTo>
                <a:cubicBezTo>
                  <a:pt x="452437" y="0"/>
                  <a:pt x="431006" y="30162"/>
                  <a:pt x="409575" y="60325"/>
                </a:cubicBezTo>
              </a:path>
            </a:pathLst>
          </a:custGeom>
          <a:ln>
            <a:solidFill>
              <a:schemeClr val="tx1"/>
            </a:solidFill>
            <a:prstDash val="dash"/>
            <a:headEnd type="none" w="sm" len="sm"/>
            <a:tailEnd type="triangle" w="med" len="med"/>
          </a:ln>
        </p:spPr>
        <p:style>
          <a:lnRef idx="3">
            <a:schemeClr val="dk1"/>
          </a:lnRef>
          <a:fillRef idx="0">
            <a:schemeClr val="dk1"/>
          </a:fillRef>
          <a:effectRef idx="2">
            <a:schemeClr val="dk1"/>
          </a:effectRef>
          <a:fontRef idx="minor">
            <a:schemeClr val="tx1"/>
          </a:fontRef>
        </p:style>
        <p:txBody>
          <a:bodyPr/>
          <a:lstStyle/>
          <a:p>
            <a:pPr algn="l" rtl="0" fontAlgn="base">
              <a:spcBef>
                <a:spcPct val="0"/>
              </a:spcBef>
              <a:spcAft>
                <a:spcPct val="0"/>
              </a:spcAft>
              <a:defRPr/>
            </a:pPr>
            <a:endParaRPr lang="en-US" kern="1200" dirty="0">
              <a:solidFill>
                <a:srgbClr val="000000"/>
              </a:solidFill>
              <a:latin typeface="Arial"/>
              <a:ea typeface="+mn-ea"/>
              <a:cs typeface="+mn-cs"/>
            </a:endParaRPr>
          </a:p>
        </p:txBody>
      </p:sp>
      <p:sp>
        <p:nvSpPr>
          <p:cNvPr id="849143" name="Freeform 248"/>
          <p:cNvSpPr>
            <a:spLocks noChangeArrowheads="1"/>
          </p:cNvSpPr>
          <p:nvPr/>
        </p:nvSpPr>
        <p:spPr bwMode="auto">
          <a:xfrm>
            <a:off x="4171950" y="3167063"/>
            <a:ext cx="796925" cy="1009650"/>
          </a:xfrm>
          <a:custGeom>
            <a:avLst/>
            <a:gdLst>
              <a:gd name="T0" fmla="*/ 609600 w 796925"/>
              <a:gd name="T1" fmla="*/ 1009650 h 1009650"/>
              <a:gd name="T2" fmla="*/ 695325 w 796925"/>
              <a:gd name="T3" fmla="*/ 285750 h 1009650"/>
              <a:gd name="T4" fmla="*/ 0 w 796925"/>
              <a:gd name="T5" fmla="*/ 0 h 1009650"/>
              <a:gd name="T6" fmla="*/ 0 w 796925"/>
              <a:gd name="T7" fmla="*/ 0 h 1009650"/>
              <a:gd name="T8" fmla="*/ 0 60000 65536"/>
              <a:gd name="T9" fmla="*/ 0 60000 65536"/>
              <a:gd name="T10" fmla="*/ 0 60000 65536"/>
              <a:gd name="T11" fmla="*/ 0 60000 65536"/>
              <a:gd name="T12" fmla="*/ 0 w 796925"/>
              <a:gd name="T13" fmla="*/ 0 h 1009650"/>
              <a:gd name="T14" fmla="*/ 796925 w 796925"/>
              <a:gd name="T15" fmla="*/ 1009650 h 1009650"/>
            </a:gdLst>
            <a:ahLst/>
            <a:cxnLst>
              <a:cxn ang="T8">
                <a:pos x="T0" y="T1"/>
              </a:cxn>
              <a:cxn ang="T9">
                <a:pos x="T2" y="T3"/>
              </a:cxn>
              <a:cxn ang="T10">
                <a:pos x="T4" y="T5"/>
              </a:cxn>
              <a:cxn ang="T11">
                <a:pos x="T6" y="T7"/>
              </a:cxn>
            </a:cxnLst>
            <a:rect l="T12" t="T13" r="T14" b="T15"/>
            <a:pathLst>
              <a:path w="796925" h="1009650">
                <a:moveTo>
                  <a:pt x="609600" y="1009650"/>
                </a:moveTo>
                <a:cubicBezTo>
                  <a:pt x="703262" y="731837"/>
                  <a:pt x="796925" y="454025"/>
                  <a:pt x="695325" y="285750"/>
                </a:cubicBezTo>
                <a:cubicBezTo>
                  <a:pt x="593725" y="117475"/>
                  <a:pt x="0" y="0"/>
                  <a:pt x="0" y="0"/>
                </a:cubicBezTo>
              </a:path>
            </a:pathLst>
          </a:custGeom>
          <a:noFill/>
          <a:ln w="38100" algn="ctr">
            <a:solidFill>
              <a:schemeClr val="tx1"/>
            </a:solidFill>
            <a:prstDash val="dash"/>
            <a:round/>
            <a:headEnd/>
            <a:tailEnd type="triangle" w="med" len="med"/>
          </a:ln>
        </p:spPr>
        <p:txBody>
          <a:bodyPr/>
          <a:lstStyle/>
          <a:p>
            <a:pPr algn="l" rtl="0" fontAlgn="base">
              <a:spcBef>
                <a:spcPct val="0"/>
              </a:spcBef>
              <a:spcAft>
                <a:spcPct val="0"/>
              </a:spcAft>
              <a:buFontTx/>
              <a:buChar char="•"/>
            </a:pPr>
            <a:endParaRPr lang="en-US" kern="1200">
              <a:solidFill>
                <a:srgbClr val="000000"/>
              </a:solidFill>
              <a:latin typeface="Arial" charset="0"/>
              <a:ea typeface="+mn-ea"/>
              <a:cs typeface="+mn-cs"/>
            </a:endParaRPr>
          </a:p>
        </p:txBody>
      </p:sp>
      <p:cxnSp>
        <p:nvCxnSpPr>
          <p:cNvPr id="849144" name="Straight Arrow Connector 252"/>
          <p:cNvCxnSpPr>
            <a:cxnSpLocks noChangeShapeType="1"/>
          </p:cNvCxnSpPr>
          <p:nvPr/>
        </p:nvCxnSpPr>
        <p:spPr bwMode="auto">
          <a:xfrm rot="16200000" flipV="1">
            <a:off x="2552700" y="4567238"/>
            <a:ext cx="1447800" cy="457200"/>
          </a:xfrm>
          <a:prstGeom prst="straightConnector1">
            <a:avLst/>
          </a:prstGeom>
          <a:noFill/>
          <a:ln w="38100" algn="ctr">
            <a:solidFill>
              <a:schemeClr val="tx1"/>
            </a:solidFill>
            <a:prstDash val="dash"/>
            <a:round/>
            <a:headEnd/>
            <a:tailEnd type="triangle" w="med" len="med"/>
          </a:ln>
        </p:spPr>
      </p:cxnSp>
      <p:sp>
        <p:nvSpPr>
          <p:cNvPr id="849145" name="Rectangle 2"/>
          <p:cNvSpPr>
            <a:spLocks noGrp="1" noChangeArrowheads="1"/>
          </p:cNvSpPr>
          <p:nvPr>
            <p:ph type="title" idx="4294967295"/>
          </p:nvPr>
        </p:nvSpPr>
        <p:spPr/>
        <p:txBody>
          <a:bodyPr/>
          <a:lstStyle/>
          <a:p>
            <a:r>
              <a:rPr lang="en-US"/>
              <a:t>Setting the Stage: The Future of IT</a:t>
            </a:r>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p:cNvSpPr>
            <a:spLocks noGrp="1" noChangeArrowheads="1"/>
          </p:cNvSpPr>
          <p:nvPr>
            <p:ph type="title"/>
          </p:nvPr>
        </p:nvSpPr>
        <p:spPr>
          <a:xfrm>
            <a:off x="0" y="241300"/>
            <a:ext cx="8623300" cy="973138"/>
          </a:xfrm>
        </p:spPr>
        <p:txBody>
          <a:bodyPr/>
          <a:lstStyle/>
          <a:p>
            <a:pPr algn="l"/>
            <a:r>
              <a:rPr lang="en-US"/>
              <a:t>Government: Tourism and .gov Sites</a:t>
            </a:r>
          </a:p>
        </p:txBody>
      </p:sp>
      <p:sp>
        <p:nvSpPr>
          <p:cNvPr id="780291" name="Rectangle 3"/>
          <p:cNvSpPr>
            <a:spLocks noGrp="1" noChangeArrowheads="1"/>
          </p:cNvSpPr>
          <p:nvPr>
            <p:ph type="body" idx="1"/>
          </p:nvPr>
        </p:nvSpPr>
        <p:spPr>
          <a:xfrm>
            <a:off x="152400" y="1427163"/>
            <a:ext cx="8782050" cy="3821112"/>
          </a:xfrm>
        </p:spPr>
        <p:txBody>
          <a:bodyPr/>
          <a:lstStyle/>
          <a:p>
            <a:pPr>
              <a:lnSpc>
                <a:spcPct val="90000"/>
              </a:lnSpc>
            </a:pPr>
            <a:r>
              <a:rPr lang="en-US" sz="1600"/>
              <a:t>Challenge:  States have web sites with varying computing needs throughout the seasons </a:t>
            </a:r>
          </a:p>
          <a:p>
            <a:pPr lvl="1">
              <a:lnSpc>
                <a:spcPct val="90000"/>
              </a:lnSpc>
            </a:pPr>
            <a:r>
              <a:rPr lang="en-US" sz="1600"/>
              <a:t>CA Ski Reports, FL Beach Conditions, NYC Happenings, Weather or disaster alerts (Hurricane or Earthquake), Traffic, Lottery applications</a:t>
            </a:r>
          </a:p>
          <a:p>
            <a:pPr>
              <a:lnSpc>
                <a:spcPct val="90000"/>
              </a:lnSpc>
            </a:pPr>
            <a:r>
              <a:rPr lang="en-US" sz="1600"/>
              <a:t>Why CaaS?</a:t>
            </a:r>
          </a:p>
          <a:p>
            <a:pPr lvl="1">
              <a:lnSpc>
                <a:spcPct val="90000"/>
              </a:lnSpc>
            </a:pPr>
            <a:r>
              <a:rPr lang="en-US" sz="1600"/>
              <a:t>Flexibility</a:t>
            </a:r>
          </a:p>
          <a:p>
            <a:pPr lvl="2">
              <a:lnSpc>
                <a:spcPct val="90000"/>
              </a:lnSpc>
            </a:pPr>
            <a:r>
              <a:rPr lang="en-US" sz="1600"/>
              <a:t>Inexpensive way to meet seasonal fluctuation without having to stand up expensive dedicated server farms all year</a:t>
            </a:r>
          </a:p>
          <a:p>
            <a:pPr lvl="1">
              <a:lnSpc>
                <a:spcPct val="90000"/>
              </a:lnSpc>
            </a:pPr>
            <a:r>
              <a:rPr lang="en-US" sz="1600"/>
              <a:t>Scalability</a:t>
            </a:r>
          </a:p>
          <a:p>
            <a:pPr lvl="2">
              <a:lnSpc>
                <a:spcPct val="90000"/>
              </a:lnSpc>
            </a:pPr>
            <a:r>
              <a:rPr lang="en-US" sz="1600"/>
              <a:t>Allows customers to scale with the season and/or needs of agencies - including emergencies situations</a:t>
            </a:r>
          </a:p>
          <a:p>
            <a:pPr lvl="1">
              <a:lnSpc>
                <a:spcPct val="90000"/>
              </a:lnSpc>
            </a:pPr>
            <a:r>
              <a:rPr lang="en-US" sz="1600"/>
              <a:t>Funding</a:t>
            </a:r>
          </a:p>
          <a:p>
            <a:pPr lvl="2">
              <a:lnSpc>
                <a:spcPct val="90000"/>
              </a:lnSpc>
            </a:pPr>
            <a:r>
              <a:rPr lang="en-US" sz="1600"/>
              <a:t>Online provision and tools allow for chargeback</a:t>
            </a:r>
          </a:p>
        </p:txBody>
      </p:sp>
      <p:pic>
        <p:nvPicPr>
          <p:cNvPr id="780292" name="Picture 4" descr="MPj04007140000[1]"/>
          <p:cNvPicPr>
            <a:picLocks noChangeAspect="1" noChangeArrowheads="1"/>
          </p:cNvPicPr>
          <p:nvPr/>
        </p:nvPicPr>
        <p:blipFill>
          <a:blip r:embed="rId2" cstate="print"/>
          <a:srcRect/>
          <a:stretch>
            <a:fillRect/>
          </a:stretch>
        </p:blipFill>
        <p:spPr bwMode="auto">
          <a:xfrm>
            <a:off x="6735763" y="5227638"/>
            <a:ext cx="2273300" cy="1416050"/>
          </a:xfrm>
          <a:prstGeom prst="rect">
            <a:avLst/>
          </a:prstGeom>
          <a:noFill/>
        </p:spPr>
      </p:pic>
      <p:pic>
        <p:nvPicPr>
          <p:cNvPr id="780295" name="Picture 7" descr="MPj04386390000[1]"/>
          <p:cNvPicPr>
            <a:picLocks noChangeAspect="1" noChangeArrowheads="1"/>
          </p:cNvPicPr>
          <p:nvPr/>
        </p:nvPicPr>
        <p:blipFill>
          <a:blip r:embed="rId3" cstate="print"/>
          <a:srcRect/>
          <a:stretch>
            <a:fillRect/>
          </a:stretch>
        </p:blipFill>
        <p:spPr bwMode="auto">
          <a:xfrm>
            <a:off x="323850" y="5216525"/>
            <a:ext cx="2266950" cy="1395413"/>
          </a:xfrm>
          <a:prstGeom prst="rect">
            <a:avLst/>
          </a:prstGeom>
          <a:noFill/>
        </p:spPr>
      </p:pic>
      <p:pic>
        <p:nvPicPr>
          <p:cNvPr id="780296" name="Picture 8" descr="MPj04002640000[1]"/>
          <p:cNvPicPr>
            <a:picLocks noChangeAspect="1" noChangeArrowheads="1"/>
          </p:cNvPicPr>
          <p:nvPr/>
        </p:nvPicPr>
        <p:blipFill>
          <a:blip r:embed="rId4" cstate="print"/>
          <a:srcRect/>
          <a:stretch>
            <a:fillRect/>
          </a:stretch>
        </p:blipFill>
        <p:spPr bwMode="auto">
          <a:xfrm>
            <a:off x="3314700" y="5256213"/>
            <a:ext cx="2509838" cy="1392237"/>
          </a:xfrm>
          <a:prstGeom prst="rect">
            <a:avLst/>
          </a:prstGeom>
          <a:noFill/>
        </p:spPr>
      </p:pic>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2"/>
          <p:cNvSpPr>
            <a:spLocks noGrp="1" noChangeArrowheads="1"/>
          </p:cNvSpPr>
          <p:nvPr>
            <p:ph type="title"/>
          </p:nvPr>
        </p:nvSpPr>
        <p:spPr>
          <a:xfrm>
            <a:off x="161925" y="255588"/>
            <a:ext cx="8461375" cy="973137"/>
          </a:xfrm>
        </p:spPr>
        <p:txBody>
          <a:bodyPr/>
          <a:lstStyle/>
          <a:p>
            <a:pPr algn="l"/>
            <a:r>
              <a:rPr lang="en-US"/>
              <a:t>Higher Education:  Enrollment Applications</a:t>
            </a:r>
            <a:br>
              <a:rPr lang="en-US"/>
            </a:br>
            <a:r>
              <a:rPr lang="en-US"/>
              <a:t> K-12 and Higher Education:  Distance Learning </a:t>
            </a:r>
          </a:p>
        </p:txBody>
      </p:sp>
      <p:sp>
        <p:nvSpPr>
          <p:cNvPr id="783363" name="Rectangle 3"/>
          <p:cNvSpPr>
            <a:spLocks noGrp="1" noChangeArrowheads="1"/>
          </p:cNvSpPr>
          <p:nvPr>
            <p:ph type="body" idx="1"/>
          </p:nvPr>
        </p:nvSpPr>
        <p:spPr>
          <a:xfrm>
            <a:off x="187325" y="1427163"/>
            <a:ext cx="8956675" cy="4648200"/>
          </a:xfrm>
        </p:spPr>
        <p:txBody>
          <a:bodyPr/>
          <a:lstStyle/>
          <a:p>
            <a:r>
              <a:rPr lang="en-US" sz="1600">
                <a:solidFill>
                  <a:schemeClr val="tx2"/>
                </a:solidFill>
              </a:rPr>
              <a:t>Challenge:</a:t>
            </a:r>
            <a:r>
              <a:rPr lang="en-US" sz="1600"/>
              <a:t>  Schools offer online enrollment 2-3 times a year</a:t>
            </a:r>
          </a:p>
          <a:p>
            <a:pPr lvl="1"/>
            <a:r>
              <a:rPr lang="en-US" sz="1600"/>
              <a:t>Dramatically increases demand for bandwidth, reliability and security  </a:t>
            </a:r>
          </a:p>
          <a:p>
            <a:r>
              <a:rPr lang="en-US" sz="1600">
                <a:solidFill>
                  <a:schemeClr val="tx2"/>
                </a:solidFill>
              </a:rPr>
              <a:t>Why CaaS?</a:t>
            </a:r>
          </a:p>
          <a:p>
            <a:pPr lvl="1"/>
            <a:r>
              <a:rPr lang="en-US" sz="1600"/>
              <a:t>Scalability</a:t>
            </a:r>
          </a:p>
          <a:p>
            <a:pPr lvl="2"/>
            <a:r>
              <a:rPr lang="en-US" sz="1600"/>
              <a:t>Can provision temporary computing requirements for enrollment applications </a:t>
            </a:r>
          </a:p>
          <a:p>
            <a:pPr lvl="2"/>
            <a:r>
              <a:rPr lang="en-US" sz="1600"/>
              <a:t>Helps meet peaks or fluctuating enrollment cycles without leaving resources underutilized for large periods of time</a:t>
            </a:r>
          </a:p>
          <a:p>
            <a:pPr lvl="2"/>
            <a:r>
              <a:rPr lang="en-US" sz="1600"/>
              <a:t>Allows for technology upgrades</a:t>
            </a:r>
          </a:p>
          <a:p>
            <a:pPr lvl="1"/>
            <a:r>
              <a:rPr lang="en-US" sz="1600"/>
              <a:t>Low Cost</a:t>
            </a:r>
          </a:p>
          <a:p>
            <a:pPr lvl="2"/>
            <a:r>
              <a:rPr lang="en-US" sz="1600"/>
              <a:t>Reduce CapX to an Opex model </a:t>
            </a:r>
          </a:p>
          <a:p>
            <a:pPr lvl="2"/>
            <a:r>
              <a:rPr lang="en-US" sz="1600"/>
              <a:t>Eliminates expenses and capacity constraintsK-12 application (i.e eChalk and blackboard applications) require larger computing power the K-12 market may not have</a:t>
            </a:r>
          </a:p>
          <a:p>
            <a:pPr lvl="1"/>
            <a:r>
              <a:rPr lang="en-US" sz="1600"/>
              <a:t>Compliance and Security</a:t>
            </a:r>
          </a:p>
          <a:p>
            <a:pPr lvl="2"/>
            <a:r>
              <a:rPr lang="en-US" sz="1600"/>
              <a:t>Provides PCI compliance.</a:t>
            </a:r>
          </a:p>
          <a:p>
            <a:pPr lvl="2">
              <a:buFont typeface="Times" pitchFamily="18" charset="0"/>
              <a:buNone/>
            </a:pPr>
            <a:endParaRPr lang="en-US" sz="1600"/>
          </a:p>
        </p:txBody>
      </p:sp>
      <p:pic>
        <p:nvPicPr>
          <p:cNvPr id="783365" name="Picture 5" descr="MPj04394970000[1]"/>
          <p:cNvPicPr>
            <a:picLocks noChangeAspect="1" noChangeArrowheads="1"/>
          </p:cNvPicPr>
          <p:nvPr/>
        </p:nvPicPr>
        <p:blipFill>
          <a:blip r:embed="rId3" cstate="print"/>
          <a:srcRect/>
          <a:stretch>
            <a:fillRect/>
          </a:stretch>
        </p:blipFill>
        <p:spPr bwMode="auto">
          <a:xfrm>
            <a:off x="5126038" y="4529138"/>
            <a:ext cx="2571750" cy="1716087"/>
          </a:xfrm>
          <a:prstGeom prst="rect">
            <a:avLst/>
          </a:prstGeom>
          <a:noFill/>
        </p:spPr>
      </p:pic>
      <p:pic>
        <p:nvPicPr>
          <p:cNvPr id="783366" name="Picture 6" descr="MPj04394160000[1]"/>
          <p:cNvPicPr>
            <a:picLocks noChangeAspect="1" noChangeArrowheads="1"/>
          </p:cNvPicPr>
          <p:nvPr/>
        </p:nvPicPr>
        <p:blipFill>
          <a:blip r:embed="rId4" cstate="print"/>
          <a:srcRect/>
          <a:stretch>
            <a:fillRect/>
          </a:stretch>
        </p:blipFill>
        <p:spPr bwMode="auto">
          <a:xfrm>
            <a:off x="450850" y="5372100"/>
            <a:ext cx="3052763" cy="1485900"/>
          </a:xfrm>
          <a:prstGeom prst="rect">
            <a:avLst/>
          </a:prstGeom>
          <a:noFill/>
        </p:spPr>
      </p:pic>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50" name="Rectangle 6"/>
          <p:cNvSpPr>
            <a:spLocks noGrp="1" noChangeArrowheads="1"/>
          </p:cNvSpPr>
          <p:nvPr>
            <p:ph type="subTitle" idx="1"/>
          </p:nvPr>
        </p:nvSpPr>
        <p:spPr>
          <a:xfrm>
            <a:off x="3370263" y="2849563"/>
            <a:ext cx="4425950" cy="447675"/>
          </a:xfrm>
        </p:spPr>
        <p:txBody>
          <a:bodyPr/>
          <a:lstStyle/>
          <a:p>
            <a:pPr algn="ctr">
              <a:lnSpc>
                <a:spcPct val="80000"/>
              </a:lnSpc>
            </a:pPr>
            <a:r>
              <a:rPr lang="en-US" sz="3600"/>
              <a:t>Questions</a:t>
            </a:r>
          </a:p>
        </p:txBody>
      </p:sp>
      <p:pic>
        <p:nvPicPr>
          <p:cNvPr id="799751" name="Picture 7" descr="MCj02288330000[1]"/>
          <p:cNvPicPr>
            <a:picLocks noChangeAspect="1" noChangeArrowheads="1"/>
          </p:cNvPicPr>
          <p:nvPr/>
        </p:nvPicPr>
        <p:blipFill>
          <a:blip r:embed="rId2"/>
          <a:srcRect/>
          <a:stretch>
            <a:fillRect/>
          </a:stretch>
        </p:blipFill>
        <p:spPr bwMode="auto">
          <a:xfrm rot="-765770">
            <a:off x="1252538" y="3995738"/>
            <a:ext cx="1817687" cy="1665287"/>
          </a:xfrm>
          <a:prstGeom prst="rect">
            <a:avLst/>
          </a:prstGeom>
          <a:noFill/>
        </p:spPr>
      </p:pic>
      <p:pic>
        <p:nvPicPr>
          <p:cNvPr id="799752" name="Picture 8" descr="MCj02294310000[1]"/>
          <p:cNvPicPr>
            <a:picLocks noChangeAspect="1" noChangeArrowheads="1"/>
          </p:cNvPicPr>
          <p:nvPr/>
        </p:nvPicPr>
        <p:blipFill>
          <a:blip r:embed="rId3"/>
          <a:srcRect/>
          <a:stretch>
            <a:fillRect/>
          </a:stretch>
        </p:blipFill>
        <p:spPr bwMode="auto">
          <a:xfrm rot="1197779">
            <a:off x="1157288" y="1349375"/>
            <a:ext cx="1817687" cy="1663700"/>
          </a:xfrm>
          <a:prstGeom prst="rect">
            <a:avLst/>
          </a:prstGeom>
          <a:noFill/>
        </p:spPr>
      </p:pic>
      <p:pic>
        <p:nvPicPr>
          <p:cNvPr id="799753" name="Picture 9" descr="MCj04348590000[1]"/>
          <p:cNvPicPr>
            <a:picLocks noChangeAspect="1" noChangeArrowheads="1"/>
          </p:cNvPicPr>
          <p:nvPr/>
        </p:nvPicPr>
        <p:blipFill>
          <a:blip r:embed="rId4"/>
          <a:srcRect/>
          <a:stretch>
            <a:fillRect/>
          </a:stretch>
        </p:blipFill>
        <p:spPr bwMode="auto">
          <a:xfrm>
            <a:off x="6553200" y="2562225"/>
            <a:ext cx="752475" cy="752475"/>
          </a:xfrm>
          <a:prstGeom prst="rect">
            <a:avLst/>
          </a:prstGeom>
          <a:noFill/>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8CBE"/>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8CBE"/>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VZB_PPT_template">
  <a:themeElements>
    <a:clrScheme name="VZB_PPT_template 16">
      <a:dk1>
        <a:srgbClr val="000000"/>
      </a:dk1>
      <a:lt1>
        <a:srgbClr val="FFFFFF"/>
      </a:lt1>
      <a:dk2>
        <a:srgbClr val="FF0000"/>
      </a:dk2>
      <a:lt2>
        <a:srgbClr val="FF9900"/>
      </a:lt2>
      <a:accent1>
        <a:srgbClr val="CCCC00"/>
      </a:accent1>
      <a:accent2>
        <a:srgbClr val="0099CC"/>
      </a:accent2>
      <a:accent3>
        <a:srgbClr val="FFFFFF"/>
      </a:accent3>
      <a:accent4>
        <a:srgbClr val="000000"/>
      </a:accent4>
      <a:accent5>
        <a:srgbClr val="E2E2AA"/>
      </a:accent5>
      <a:accent6>
        <a:srgbClr val="008AB9"/>
      </a:accent6>
      <a:hlink>
        <a:srgbClr val="00CCCC"/>
      </a:hlink>
      <a:folHlink>
        <a:srgbClr val="FFCC00"/>
      </a:folHlink>
    </a:clrScheme>
    <a:fontScheme name="VZB_PPT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Char char="•"/>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VZB_PPT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ZB_PPT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ZB_PPT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ZB_PPT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ZB_PPT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ZB_PPT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ZB_PPT_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ZB_PPT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ZB_PPT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ZB_PPT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ZB_PPT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ZB_PPT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VZB_PPT_template 13">
        <a:dk1>
          <a:srgbClr val="000000"/>
        </a:dk1>
        <a:lt1>
          <a:srgbClr val="FFFFFF"/>
        </a:lt1>
        <a:dk2>
          <a:srgbClr val="FF0000"/>
        </a:dk2>
        <a:lt2>
          <a:srgbClr val="FFCC00"/>
        </a:lt2>
        <a:accent1>
          <a:srgbClr val="FF9900"/>
        </a:accent1>
        <a:accent2>
          <a:srgbClr val="CC0066"/>
        </a:accent2>
        <a:accent3>
          <a:srgbClr val="FFFFFF"/>
        </a:accent3>
        <a:accent4>
          <a:srgbClr val="000000"/>
        </a:accent4>
        <a:accent5>
          <a:srgbClr val="FFCAAA"/>
        </a:accent5>
        <a:accent6>
          <a:srgbClr val="B9005C"/>
        </a:accent6>
        <a:hlink>
          <a:srgbClr val="0099CC"/>
        </a:hlink>
        <a:folHlink>
          <a:srgbClr val="CCCC00"/>
        </a:folHlink>
      </a:clrScheme>
      <a:clrMap bg1="lt1" tx1="dk1" bg2="lt2" tx2="dk2" accent1="accent1" accent2="accent2" accent3="accent3" accent4="accent4" accent5="accent5" accent6="accent6" hlink="hlink" folHlink="folHlink"/>
    </a:extraClrScheme>
    <a:extraClrScheme>
      <a:clrScheme name="VZB_PPT_template 14">
        <a:dk1>
          <a:srgbClr val="000000"/>
        </a:dk1>
        <a:lt1>
          <a:srgbClr val="FFFFFF"/>
        </a:lt1>
        <a:dk2>
          <a:srgbClr val="000000"/>
        </a:dk2>
        <a:lt2>
          <a:srgbClr val="FF9900"/>
        </a:lt2>
        <a:accent1>
          <a:srgbClr val="CCCC00"/>
        </a:accent1>
        <a:accent2>
          <a:srgbClr val="0099CC"/>
        </a:accent2>
        <a:accent3>
          <a:srgbClr val="FFFFFF"/>
        </a:accent3>
        <a:accent4>
          <a:srgbClr val="000000"/>
        </a:accent4>
        <a:accent5>
          <a:srgbClr val="E2E2AA"/>
        </a:accent5>
        <a:accent6>
          <a:srgbClr val="008AB9"/>
        </a:accent6>
        <a:hlink>
          <a:srgbClr val="00CCCC"/>
        </a:hlink>
        <a:folHlink>
          <a:srgbClr val="CC0066"/>
        </a:folHlink>
      </a:clrScheme>
      <a:clrMap bg1="lt1" tx1="dk1" bg2="lt2" tx2="dk2" accent1="accent1" accent2="accent2" accent3="accent3" accent4="accent4" accent5="accent5" accent6="accent6" hlink="hlink" folHlink="folHlink"/>
    </a:extraClrScheme>
    <a:extraClrScheme>
      <a:clrScheme name="VZB_PPT_template 15">
        <a:dk1>
          <a:srgbClr val="000000"/>
        </a:dk1>
        <a:lt1>
          <a:srgbClr val="FFFFFF"/>
        </a:lt1>
        <a:dk2>
          <a:srgbClr val="FF0000"/>
        </a:dk2>
        <a:lt2>
          <a:srgbClr val="FF9900"/>
        </a:lt2>
        <a:accent1>
          <a:srgbClr val="CCCC00"/>
        </a:accent1>
        <a:accent2>
          <a:srgbClr val="0099CC"/>
        </a:accent2>
        <a:accent3>
          <a:srgbClr val="FFFFFF"/>
        </a:accent3>
        <a:accent4>
          <a:srgbClr val="000000"/>
        </a:accent4>
        <a:accent5>
          <a:srgbClr val="E2E2AA"/>
        </a:accent5>
        <a:accent6>
          <a:srgbClr val="008AB9"/>
        </a:accent6>
        <a:hlink>
          <a:srgbClr val="00CCCC"/>
        </a:hlink>
        <a:folHlink>
          <a:srgbClr val="CC0066"/>
        </a:folHlink>
      </a:clrScheme>
      <a:clrMap bg1="lt1" tx1="dk1" bg2="lt2" tx2="dk2" accent1="accent1" accent2="accent2" accent3="accent3" accent4="accent4" accent5="accent5" accent6="accent6" hlink="hlink" folHlink="folHlink"/>
    </a:extraClrScheme>
    <a:extraClrScheme>
      <a:clrScheme name="VZB_PPT_template 16">
        <a:dk1>
          <a:srgbClr val="000000"/>
        </a:dk1>
        <a:lt1>
          <a:srgbClr val="FFFFFF"/>
        </a:lt1>
        <a:dk2>
          <a:srgbClr val="FF0000"/>
        </a:dk2>
        <a:lt2>
          <a:srgbClr val="FF9900"/>
        </a:lt2>
        <a:accent1>
          <a:srgbClr val="CCCC00"/>
        </a:accent1>
        <a:accent2>
          <a:srgbClr val="0099CC"/>
        </a:accent2>
        <a:accent3>
          <a:srgbClr val="FFFFFF"/>
        </a:accent3>
        <a:accent4>
          <a:srgbClr val="000000"/>
        </a:accent4>
        <a:accent5>
          <a:srgbClr val="E2E2AA"/>
        </a:accent5>
        <a:accent6>
          <a:srgbClr val="008AB9"/>
        </a:accent6>
        <a:hlink>
          <a:srgbClr val="00CCCC"/>
        </a:hlink>
        <a:folHlink>
          <a:srgbClr val="FF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TotalTime>
  <Words>6719</Words>
  <Application>Microsoft Office PowerPoint</Application>
  <PresentationFormat>On-screen Show (4:3)</PresentationFormat>
  <Paragraphs>999</Paragraphs>
  <Slides>55</Slides>
  <Notes>43</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55</vt:i4>
      </vt:variant>
    </vt:vector>
  </HeadingPairs>
  <TitlesOfParts>
    <vt:vector size="60" baseType="lpstr">
      <vt:lpstr>Office Theme</vt:lpstr>
      <vt:lpstr>Default Design</vt:lpstr>
      <vt:lpstr>VZB_PPT_template</vt:lpstr>
      <vt:lpstr>1_Default Design</vt:lpstr>
      <vt:lpstr>Chart</vt:lpstr>
      <vt:lpstr>Slide 1</vt:lpstr>
      <vt:lpstr>City IT Infrastructure Services (CITIServ) Overview   </vt:lpstr>
      <vt:lpstr>Slide 3</vt:lpstr>
      <vt:lpstr>Mandates for IT Change</vt:lpstr>
      <vt:lpstr>Slide 5</vt:lpstr>
      <vt:lpstr>Slide 6</vt:lpstr>
      <vt:lpstr>Slide 7</vt:lpstr>
      <vt:lpstr>Slide 8</vt:lpstr>
      <vt:lpstr>CITIServ Provides Green Benefits for the City</vt:lpstr>
      <vt:lpstr>Slide 10</vt:lpstr>
      <vt:lpstr>Governance Approach </vt:lpstr>
      <vt:lpstr>Slide 12</vt:lpstr>
      <vt:lpstr>CITIServ Governance Structure</vt:lpstr>
      <vt:lpstr>Identifying Benefits and Sequencing for Initial Phase</vt:lpstr>
      <vt:lpstr>CITIServ Will Be Executed in Phases</vt:lpstr>
      <vt:lpstr>Slide 16</vt:lpstr>
      <vt:lpstr>Target Model Components</vt:lpstr>
      <vt:lpstr>CITIServ Target Model Components: Service Offerings</vt:lpstr>
      <vt:lpstr>CITIServ Target Model Components: Technology Architecture</vt:lpstr>
      <vt:lpstr>CITIServ Target Model Components: Service Delivery and Support Model</vt:lpstr>
      <vt:lpstr>CITIServ Target Model Components: Financial Model</vt:lpstr>
      <vt:lpstr>CITIServ Target Model Components: Transition Model</vt:lpstr>
      <vt:lpstr>Closing Comments:  Agencies Will Benefit  from CITIServ Customer Experience Improvements</vt:lpstr>
      <vt:lpstr>Transform  The City Through Consolidation And Cloud Computing  </vt:lpstr>
      <vt:lpstr>Trends &amp; Challenges of IT organizations</vt:lpstr>
      <vt:lpstr>Slide 26</vt:lpstr>
      <vt:lpstr>The Power Challenge </vt:lpstr>
      <vt:lpstr>What NetApp IT is Doing . . .</vt:lpstr>
      <vt:lpstr>Supporting a Globally Distributed IT Organization</vt:lpstr>
      <vt:lpstr>Slide 30</vt:lpstr>
      <vt:lpstr>Slide 31</vt:lpstr>
      <vt:lpstr>Our Approach</vt:lpstr>
      <vt:lpstr>Server Consolidation and Virtualization</vt:lpstr>
      <vt:lpstr>Results - $2.2M in Energy Rebates and Incentives</vt:lpstr>
      <vt:lpstr>Recognized Leader in Environmental Responsibility</vt:lpstr>
      <vt:lpstr>Lessons Learned</vt:lpstr>
      <vt:lpstr>OPPORTUNITY for Consolidation In NYC  </vt:lpstr>
      <vt:lpstr>Enabling Cloud Architecture  </vt:lpstr>
      <vt:lpstr>Path to the Private Cloud  - A journey </vt:lpstr>
      <vt:lpstr>What Drives Cloud Adoption</vt:lpstr>
      <vt:lpstr>Key Technology Piece:  Secure Multi-Tenancy Capability</vt:lpstr>
      <vt:lpstr>Slide 42</vt:lpstr>
      <vt:lpstr>Questions?</vt:lpstr>
      <vt:lpstr>Computing as you want it, when you want it.</vt:lpstr>
      <vt:lpstr>Computing and Communications Past, Present and Future</vt:lpstr>
      <vt:lpstr>A New Business Model</vt:lpstr>
      <vt:lpstr>Computing and Communications  Today’s Market Place</vt:lpstr>
      <vt:lpstr>Our Sweet Spot Delivering Converged Business Solutions</vt:lpstr>
      <vt:lpstr>Slide 49</vt:lpstr>
      <vt:lpstr>Customer Challenges</vt:lpstr>
      <vt:lpstr>Primary Reasons for Using Cloud Computing</vt:lpstr>
      <vt:lpstr>Setting the Stage: The Future of IT</vt:lpstr>
      <vt:lpstr>Government: Tourism and .gov Sites</vt:lpstr>
      <vt:lpstr>Higher Education:  Enrollment Applications  K-12 and Higher Education:  Distance Learning </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lprobst</dc:creator>
  <cp:lastModifiedBy>lprobst</cp:lastModifiedBy>
  <cp:revision>5</cp:revision>
  <dcterms:created xsi:type="dcterms:W3CDTF">2009-10-14T23:35:18Z</dcterms:created>
  <dcterms:modified xsi:type="dcterms:W3CDTF">2009-10-15T16:28:10Z</dcterms:modified>
</cp:coreProperties>
</file>